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5" r:id="rId7"/>
    <p:sldId id="267" r:id="rId8"/>
    <p:sldId id="273" r:id="rId9"/>
    <p:sldId id="271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4C"/>
    <a:srgbClr val="F58F72"/>
    <a:srgbClr val="04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2"/>
    <p:restoredTop sz="96054"/>
  </p:normalViewPr>
  <p:slideViewPr>
    <p:cSldViewPr snapToObjects="1">
      <p:cViewPr varScale="1">
        <p:scale>
          <a:sx n="83" d="100"/>
          <a:sy n="83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s, Denise" userId="caf047a4-5b7f-483e-bb2b-2936349aff33" providerId="ADAL" clId="{D5218E10-DFA6-4B3D-8D0D-99672C04B00C}"/>
    <pc:docChg chg="modSld">
      <pc:chgData name="Evans, Denise" userId="caf047a4-5b7f-483e-bb2b-2936349aff33" providerId="ADAL" clId="{D5218E10-DFA6-4B3D-8D0D-99672C04B00C}" dt="2022-02-28T21:36:43.676" v="0" actId="255"/>
      <pc:docMkLst>
        <pc:docMk/>
      </pc:docMkLst>
      <pc:sldChg chg="modSp mod">
        <pc:chgData name="Evans, Denise" userId="caf047a4-5b7f-483e-bb2b-2936349aff33" providerId="ADAL" clId="{D5218E10-DFA6-4B3D-8D0D-99672C04B00C}" dt="2022-02-28T21:36:43.676" v="0" actId="255"/>
        <pc:sldMkLst>
          <pc:docMk/>
          <pc:sldMk cId="3977640521" sldId="256"/>
        </pc:sldMkLst>
        <pc:spChg chg="mod">
          <ac:chgData name="Evans, Denise" userId="caf047a4-5b7f-483e-bb2b-2936349aff33" providerId="ADAL" clId="{D5218E10-DFA6-4B3D-8D0D-99672C04B00C}" dt="2022-02-28T21:36:43.676" v="0" actId="255"/>
          <ac:spMkLst>
            <pc:docMk/>
            <pc:sldMk cId="3977640521" sldId="256"/>
            <ac:spMk id="21" creationId="{948738BA-D24E-1846-B815-9CA15E2D25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tiff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tif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tiff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5EACBBB-6FCE-6B45-8719-D4DBB4F9AD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5" y="324925"/>
            <a:ext cx="12192000" cy="65330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A513812-6B1B-E245-B2CB-EFB1759D15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3175" y="6356346"/>
            <a:ext cx="12192000" cy="5016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8CFC92-37C7-3D40-A314-CF30C4C639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5" y="-4978"/>
            <a:ext cx="12192000" cy="98249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602B2-4381-4B43-8EAD-5F017CE2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D6D3B3-9200-6E47-BC8F-6D77EF40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5F5C7-B123-4246-BDCE-13175EDB6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6BF44E6-9346-C84D-904D-B083C7CE2C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2941" y="155429"/>
            <a:ext cx="686099" cy="68563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6CE25B54-7086-0347-B148-B6E32A1FE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1266"/>
            <a:ext cx="10515600" cy="686802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C7072121-8659-6C4C-8001-64A77A0A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108"/>
            <a:ext cx="10515600" cy="3631468"/>
          </a:xfrm>
        </p:spPr>
        <p:txBody>
          <a:bodyPr/>
          <a:lstStyle>
            <a:lvl1pPr>
              <a:defRPr sz="2200" b="0" i="0">
                <a:latin typeface="Roboto Slab" pitchFamily="2" charset="0"/>
                <a:ea typeface="Roboto Slab" pitchFamily="2" charset="0"/>
              </a:defRPr>
            </a:lvl1pPr>
            <a:lvl2pPr>
              <a:defRPr sz="2000" b="0" i="0">
                <a:latin typeface="Roboto Slab" pitchFamily="2" charset="0"/>
                <a:ea typeface="Roboto Slab" pitchFamily="2" charset="0"/>
              </a:defRPr>
            </a:lvl2pPr>
            <a:lvl3pPr>
              <a:defRPr sz="1600" b="0" i="0">
                <a:latin typeface="Roboto Slab" pitchFamily="2" charset="0"/>
                <a:ea typeface="Roboto Slab" pitchFamily="2" charset="0"/>
              </a:defRPr>
            </a:lvl3pPr>
            <a:lvl4pPr>
              <a:defRPr b="0" i="0">
                <a:latin typeface="Roboto Slab" pitchFamily="2" charset="0"/>
                <a:ea typeface="Roboto Slab" pitchFamily="2" charset="0"/>
              </a:defRPr>
            </a:lvl4pPr>
            <a:lvl5pPr>
              <a:defRPr b="0" i="0">
                <a:latin typeface="Roboto Slab" pitchFamily="2" charset="0"/>
                <a:ea typeface="Roboto Slab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48E35F6-50F9-3F40-825C-1A26F39D8BC5}"/>
              </a:ext>
            </a:extLst>
          </p:cNvPr>
          <p:cNvSpPr/>
          <p:nvPr userDrawn="1"/>
        </p:nvSpPr>
        <p:spPr>
          <a:xfrm>
            <a:off x="0" y="962026"/>
            <a:ext cx="12192000" cy="76200"/>
          </a:xfrm>
          <a:prstGeom prst="rect">
            <a:avLst/>
          </a:prstGeom>
          <a:solidFill>
            <a:srgbClr val="047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527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5E899-F0BA-AB45-B1B1-68AE7667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FE81854-66DE-CE4B-B783-FF1E3EEAC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6A8DF05-97C4-A846-97F7-DF0C92EDF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F702F6-A460-DA45-A6A3-C17C22E66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902045-DF8E-754E-A16D-E7BE516C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B195E2-4EB0-5745-B87E-93D0EAFF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4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C23514-633A-C149-B2BF-3D0F1522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C760CE-87EE-C44E-8C7C-A3BF767D2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CF8175-670E-A248-AFCC-09CAB7C3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E187D5-6CDB-5341-B51C-D7AD9E04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ABB4FE-A9A2-2146-A435-C43FD72E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77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98EB0BF-6E52-4A41-91D5-D5746DD21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6B1F05-2ED9-824F-AEB6-743BD95FD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49AD57-818F-F145-B6EC-5263F820C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0B2670-304E-AB4C-BDBD-C8B02FE1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3FCB0E-509B-A344-A6E9-3FA14E89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1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A513812-6B1B-E245-B2CB-EFB1759D15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3175" y="6356346"/>
            <a:ext cx="12192000" cy="5016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8CFC92-37C7-3D40-A314-CF30C4C639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5" y="-4978"/>
            <a:ext cx="12192000" cy="98249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602B2-4381-4B43-8EAD-5F017CE2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D6D3B3-9200-6E47-BC8F-6D77EF40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5F5C7-B123-4246-BDCE-13175EDB6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EA3EADB-64EE-624D-AA14-279AFEE75955}"/>
              </a:ext>
            </a:extLst>
          </p:cNvPr>
          <p:cNvSpPr/>
          <p:nvPr userDrawn="1"/>
        </p:nvSpPr>
        <p:spPr>
          <a:xfrm>
            <a:off x="0" y="962026"/>
            <a:ext cx="12192000" cy="76200"/>
          </a:xfrm>
          <a:prstGeom prst="rect">
            <a:avLst/>
          </a:prstGeom>
          <a:solidFill>
            <a:srgbClr val="047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6B4B149F-CDAC-7D48-B8F4-A318B11BF8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2941" y="155429"/>
            <a:ext cx="686099" cy="68563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3ED668A-304A-A54A-9379-015E25A2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1266"/>
            <a:ext cx="10515600" cy="686802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A7A0AF98-AF22-CF45-BE4F-7691C3B21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108"/>
            <a:ext cx="10515600" cy="3631468"/>
          </a:xfrm>
        </p:spPr>
        <p:txBody>
          <a:bodyPr/>
          <a:lstStyle>
            <a:lvl1pPr>
              <a:defRPr sz="2200" b="0" i="0">
                <a:latin typeface="Roboto Slab" pitchFamily="2" charset="0"/>
                <a:ea typeface="Roboto Slab" pitchFamily="2" charset="0"/>
              </a:defRPr>
            </a:lvl1pPr>
            <a:lvl2pPr>
              <a:defRPr sz="2000" b="0" i="0">
                <a:latin typeface="Roboto Slab" pitchFamily="2" charset="0"/>
                <a:ea typeface="Roboto Slab" pitchFamily="2" charset="0"/>
              </a:defRPr>
            </a:lvl2pPr>
            <a:lvl3pPr>
              <a:defRPr sz="1600" b="0" i="0">
                <a:latin typeface="Roboto Slab" pitchFamily="2" charset="0"/>
                <a:ea typeface="Roboto Slab" pitchFamily="2" charset="0"/>
              </a:defRPr>
            </a:lvl3pPr>
            <a:lvl4pPr>
              <a:defRPr b="0" i="0">
                <a:latin typeface="Roboto Slab" pitchFamily="2" charset="0"/>
                <a:ea typeface="Roboto Slab" pitchFamily="2" charset="0"/>
              </a:defRPr>
            </a:lvl4pPr>
            <a:lvl5pPr>
              <a:defRPr b="0" i="0">
                <a:latin typeface="Roboto Slab" pitchFamily="2" charset="0"/>
                <a:ea typeface="Roboto Slab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6511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46341ED-3265-2F47-8A6C-8C7D88F4F9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5200" y="1166744"/>
            <a:ext cx="4870588" cy="48705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1925C7C-19DD-F84B-AC5A-D8089C1C77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3175" y="6356346"/>
            <a:ext cx="12192000" cy="50165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9CA0885-946A-1348-8195-8568DA1116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000"/>
            <a:ext cx="12192000" cy="98249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642357-1115-6342-8BD7-DF484827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973691-B58B-874F-A27C-71D44DB4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94F817-33C7-9D43-AD7F-2519AFB62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59E39A4-3217-1945-A63E-CBA155BC6269}"/>
              </a:ext>
            </a:extLst>
          </p:cNvPr>
          <p:cNvSpPr/>
          <p:nvPr userDrawn="1"/>
        </p:nvSpPr>
        <p:spPr>
          <a:xfrm>
            <a:off x="0" y="962026"/>
            <a:ext cx="12192000" cy="76200"/>
          </a:xfrm>
          <a:prstGeom prst="rect">
            <a:avLst/>
          </a:prstGeom>
          <a:solidFill>
            <a:srgbClr val="047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CB509CD-F766-A74F-8CEC-FF6C3871CDA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2941" y="155429"/>
            <a:ext cx="686099" cy="68563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49BBE3F7-40CA-A840-B829-A5D5B148E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1266"/>
            <a:ext cx="10515600" cy="686802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BCB3E24F-49F5-8544-BCED-F38CCB9D7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108"/>
            <a:ext cx="10515600" cy="3631468"/>
          </a:xfrm>
        </p:spPr>
        <p:txBody>
          <a:bodyPr/>
          <a:lstStyle>
            <a:lvl1pPr>
              <a:defRPr sz="2200" b="0" i="0">
                <a:latin typeface="Roboto Slab" pitchFamily="2" charset="0"/>
                <a:ea typeface="Roboto Slab" pitchFamily="2" charset="0"/>
              </a:defRPr>
            </a:lvl1pPr>
            <a:lvl2pPr>
              <a:defRPr sz="2000" b="0" i="0">
                <a:latin typeface="Roboto Slab" pitchFamily="2" charset="0"/>
                <a:ea typeface="Roboto Slab" pitchFamily="2" charset="0"/>
              </a:defRPr>
            </a:lvl2pPr>
            <a:lvl3pPr>
              <a:defRPr sz="1600" b="0" i="0">
                <a:latin typeface="Roboto Slab" pitchFamily="2" charset="0"/>
                <a:ea typeface="Roboto Slab" pitchFamily="2" charset="0"/>
              </a:defRPr>
            </a:lvl3pPr>
            <a:lvl4pPr>
              <a:defRPr b="0" i="0">
                <a:latin typeface="Roboto Slab" pitchFamily="2" charset="0"/>
                <a:ea typeface="Roboto Slab" pitchFamily="2" charset="0"/>
              </a:defRPr>
            </a:lvl4pPr>
            <a:lvl5pPr>
              <a:defRPr b="0" i="0">
                <a:latin typeface="Roboto Slab" pitchFamily="2" charset="0"/>
                <a:ea typeface="Roboto Slab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414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1BC2D-2C8E-7147-AEF9-A0242C3E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8C7D01-43AB-2A4E-9EFC-A3B564854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DB691-B72E-9D40-80A3-2564FE29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47A2CD-0E2C-EC4E-A7E0-FBACDEBA0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642FD3-5C00-8B4B-BD6F-A1451066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7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A8006C-6C51-674C-ACE4-A8C4F53A0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913C51-7402-134A-9611-A4EA09CFE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296115-027C-5041-9738-FA97EE97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FFBC39-1FE1-5B45-9C64-0F0CAE1F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65F332-0C33-CF4C-B791-12824079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7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0AEAFC-CF1B-E546-8B41-46B7ADDF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0E4D8D-2FBE-2E42-99AA-0916F1ECC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069D79-AB08-B848-810E-ACC301D46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F7F977E-5909-F843-B777-2F66AF125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2574B10-E22A-F74C-8770-73CE26D47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CF9B751-AAD6-D348-AD04-2085D058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7A416B2-F8A3-5B4A-B392-53EBA15AE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E72885-DBDE-734A-9E13-230E8FAE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8DC295-8D49-C64D-BFCB-1A04F399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E4842E-C5D1-AE43-AF09-0EBAAE15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D6BA7C-65E1-0543-AA51-DDEF68A1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0F6DA5B-B428-D74C-B5B1-09133402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80AD575-50F0-A84A-B102-9EB5BCF0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7E4D19E-2B30-A44B-8F74-98C19C91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42768EA-3713-EA42-8FAD-06FC18FB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BE0A7-3A1A-8640-9701-A29E74FCD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DA962A-C625-3C49-A8B1-03088E8C1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7316BE-CA2A-674C-A0F0-6E6A1DACE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CB981D-1E70-1149-A275-87919E85D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F9B122-FAB1-2B48-99A0-13CB62BB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C6B09F-BC4F-E242-AFEB-3552FD15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7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B478BFF-06B9-0C40-8158-516841710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86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E6B449-66F7-404C-8EAA-9ACE761A8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29123"/>
            <a:ext cx="10515600" cy="2815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F346B5-9A06-D34F-B5C5-53ED2DA09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93C8-93C1-3645-9CE6-836D5D7A1337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04D778-DE33-964A-BEC6-28550C15A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1EAC4E-6F74-0247-A098-B4B11A034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C1194-F25E-814B-9304-87CFF248F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0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476A8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Roboto Slab" pitchFamily="2" charset="0"/>
          <a:ea typeface="Roboto Slab" pitchFamily="2" charset="0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Roboto Slab" pitchFamily="2" charset="0"/>
          <a:ea typeface="Roboto Slab" pitchFamily="2" charset="0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Roboto Slab" pitchFamily="2" charset="0"/>
          <a:ea typeface="Roboto Slab" pitchFamily="2" charset="0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oboto Slab" pitchFamily="2" charset="0"/>
          <a:ea typeface="Roboto Slab" pitchFamily="2" charset="0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Roboto Slab" pitchFamily="2" charset="0"/>
          <a:ea typeface="Roboto Slab" pitchFamily="2" charset="0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716F762-938B-1646-8DD8-892F5798703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Subtitle 2">
            <a:extLst>
              <a:ext uri="{FF2B5EF4-FFF2-40B4-BE49-F238E27FC236}">
                <a16:creationId xmlns:a16="http://schemas.microsoft.com/office/drawing/2014/main" xmlns="" id="{948738BA-D24E-1846-B815-9CA15E2D2588}"/>
              </a:ext>
            </a:extLst>
          </p:cNvPr>
          <p:cNvSpPr txBox="1">
            <a:spLocks/>
          </p:cNvSpPr>
          <p:nvPr/>
        </p:nvSpPr>
        <p:spPr>
          <a:xfrm>
            <a:off x="1702678" y="4415843"/>
            <a:ext cx="8786646" cy="16591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6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 Light" panose="02000000000000000000" pitchFamily="2" charset="0"/>
              </a:rPr>
              <a:t>Biggest Little Trail Stewardship Agreement</a:t>
            </a:r>
            <a:endParaRPr lang="en-US" sz="40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Roboto Light" panose="02000000000000000000" pitchFamily="2" charset="0"/>
            </a:endParaRPr>
          </a:p>
          <a:p>
            <a:pPr marL="0" indent="0" algn="ctr">
              <a:lnSpc>
                <a:spcPts val="6000"/>
              </a:lnSpc>
              <a:spcBef>
                <a:spcPts val="0"/>
              </a:spcBef>
              <a:buNone/>
            </a:pPr>
            <a:endParaRPr lang="en-US" sz="22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4865C6-0D71-7C4F-8728-ED4E101138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7164" y="1816442"/>
            <a:ext cx="1817675" cy="181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64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B282982-DB0D-DA40-AA47-A5710492C714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Roboto Slab" pitchFamily="2" charset="0"/>
              </a:rPr>
              <a:t>BLTS Agreement</a:t>
            </a:r>
            <a:endParaRPr lang="en-US" sz="24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DACB397C-4067-0444-B963-0136F833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264"/>
            <a:ext cx="10515600" cy="707535"/>
          </a:xfrm>
        </p:spPr>
        <p:txBody>
          <a:bodyPr/>
          <a:lstStyle>
            <a:lvl1pPr>
              <a:defRPr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 smtClean="0"/>
              <a:t>Biggest Little Trail Stewardship (BLTS) introduction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46912F5A-D15C-8944-B481-78975AFF6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1763"/>
            <a:ext cx="10515600" cy="3631468"/>
          </a:xfrm>
        </p:spPr>
        <p:txBody>
          <a:bodyPr>
            <a:normAutofit/>
          </a:bodyPr>
          <a:lstStyle>
            <a:lvl1pPr>
              <a:defRPr b="0" i="0">
                <a:latin typeface="Roboto Slab" pitchFamily="2" charset="0"/>
                <a:ea typeface="Roboto Slab" pitchFamily="2" charset="0"/>
              </a:defRPr>
            </a:lvl1pPr>
            <a:lvl2pPr>
              <a:defRPr b="0" i="0">
                <a:latin typeface="Roboto Slab" pitchFamily="2" charset="0"/>
                <a:ea typeface="Roboto Slab" pitchFamily="2" charset="0"/>
              </a:defRPr>
            </a:lvl2pPr>
            <a:lvl3pPr>
              <a:defRPr b="0" i="0">
                <a:latin typeface="Roboto Slab" pitchFamily="2" charset="0"/>
                <a:ea typeface="Roboto Slab" pitchFamily="2" charset="0"/>
              </a:defRPr>
            </a:lvl3pPr>
            <a:lvl4pPr>
              <a:defRPr b="0" i="0">
                <a:latin typeface="Roboto Slab" pitchFamily="2" charset="0"/>
                <a:ea typeface="Roboto Slab" pitchFamily="2" charset="0"/>
              </a:defRPr>
            </a:lvl4pPr>
            <a:lvl5pPr>
              <a:defRPr b="0" i="0">
                <a:latin typeface="Roboto Slab" pitchFamily="2" charset="0"/>
                <a:ea typeface="Roboto Slab" pitchFamily="2" charset="0"/>
              </a:defRPr>
            </a:lvl5pPr>
          </a:lstStyle>
          <a:p>
            <a:r>
              <a:rPr lang="en-US" sz="2800" dirty="0" smtClean="0"/>
              <a:t>BLTS (formerly </a:t>
            </a:r>
            <a:r>
              <a:rPr lang="en-US" sz="2800" dirty="0" err="1" smtClean="0"/>
              <a:t>Poedunks</a:t>
            </a:r>
            <a:r>
              <a:rPr lang="en-US" sz="2800" dirty="0" smtClean="0"/>
              <a:t>) have been a non-profit trail organization in this region since 2007. </a:t>
            </a:r>
          </a:p>
          <a:p>
            <a:r>
              <a:rPr lang="en-US" sz="2800" dirty="0" smtClean="0"/>
              <a:t>Originally focused on trail construction and maintenance on </a:t>
            </a:r>
            <a:r>
              <a:rPr lang="en-US" sz="2800" dirty="0" err="1" smtClean="0"/>
              <a:t>Peavine</a:t>
            </a:r>
            <a:r>
              <a:rPr lang="en-US" sz="2800" dirty="0" smtClean="0"/>
              <a:t> Mountain.</a:t>
            </a:r>
          </a:p>
          <a:p>
            <a:r>
              <a:rPr lang="en-US" sz="2800" dirty="0" smtClean="0"/>
              <a:t>Name changed in 2016 as the group expanded trail interests outside of the </a:t>
            </a:r>
            <a:r>
              <a:rPr lang="en-US" sz="2800" dirty="0" err="1" smtClean="0"/>
              <a:t>Peavine</a:t>
            </a:r>
            <a:r>
              <a:rPr lang="en-US" sz="2800" dirty="0" smtClean="0"/>
              <a:t> Mountain area.</a:t>
            </a:r>
          </a:p>
          <a:p>
            <a:r>
              <a:rPr lang="en-US" sz="2800" dirty="0"/>
              <a:t>International Mountain Bike Association member chapter since </a:t>
            </a:r>
            <a:r>
              <a:rPr lang="en-US" sz="2800" dirty="0" smtClean="0"/>
              <a:t>2017. 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1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B7B616-692D-3B4D-8B88-6FF93C1016C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286000"/>
            <a:ext cx="10515600" cy="3631468"/>
          </a:xfrm>
        </p:spPr>
        <p:txBody>
          <a:bodyPr>
            <a:normAutofit/>
          </a:bodyPr>
          <a:lstStyle/>
          <a:p>
            <a:r>
              <a:rPr lang="en-US" dirty="0"/>
              <a:t>The mission of the Biggest Little Trail Stewardship is to build, maintain and advocate for sustainable trails throughout the greater Reno community.</a:t>
            </a:r>
            <a:endParaRPr lang="en-US" dirty="0"/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831FDC7-FF76-3C40-A790-E1C0065B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264"/>
            <a:ext cx="10515600" cy="707535"/>
          </a:xfrm>
        </p:spPr>
        <p:txBody>
          <a:bodyPr/>
          <a:lstStyle>
            <a:lvl1pPr>
              <a:defRPr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 smtClean="0"/>
              <a:t>BLTS Mission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0EEDF-0A9C-7A41-AA85-2EBB528C3388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lvl="0"/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BLTS Agreement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B7B616-692D-3B4D-8B88-6FF93C1016C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286000"/>
            <a:ext cx="11201400" cy="36314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Be a model trail building organization and IMBA </a:t>
            </a:r>
            <a:r>
              <a:rPr lang="en-US" dirty="0" smtClean="0"/>
              <a:t>chapter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Maintain </a:t>
            </a:r>
            <a:r>
              <a:rPr lang="en-US" dirty="0"/>
              <a:t>a healthy honest relationship with land </a:t>
            </a:r>
            <a:r>
              <a:rPr lang="en-US" dirty="0" smtClean="0"/>
              <a:t>managers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Seek </a:t>
            </a:r>
            <a:r>
              <a:rPr lang="en-US" dirty="0"/>
              <a:t>approval for new </a:t>
            </a:r>
            <a:r>
              <a:rPr lang="en-US" dirty="0" smtClean="0"/>
              <a:t>trails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Build </a:t>
            </a:r>
            <a:r>
              <a:rPr lang="en-US" dirty="0"/>
              <a:t>a trail network all the way around </a:t>
            </a:r>
            <a:r>
              <a:rPr lang="en-US" dirty="0" err="1"/>
              <a:t>Peavine</a:t>
            </a:r>
            <a:r>
              <a:rPr lang="en-US" dirty="0"/>
              <a:t> </a:t>
            </a:r>
            <a:r>
              <a:rPr lang="en-US" dirty="0" smtClean="0"/>
              <a:t>Mountain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​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831FDC7-FF76-3C40-A790-E1C0065B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264"/>
            <a:ext cx="10515600" cy="707535"/>
          </a:xfrm>
        </p:spPr>
        <p:txBody>
          <a:bodyPr/>
          <a:lstStyle>
            <a:lvl1pPr>
              <a:defRPr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 smtClean="0"/>
              <a:t>BLTS Goals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0EEDF-0A9C-7A41-AA85-2EBB528C3388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lvl="0"/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BLTS Agreement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83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978962" y="2447066"/>
            <a:ext cx="6234076" cy="331006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0EEDF-0A9C-7A41-AA85-2EBB528C3388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lvl="0"/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BLTS Agreement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962" y="1773966"/>
            <a:ext cx="6234076" cy="33100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362" y="1926366"/>
            <a:ext cx="6234076" cy="33100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762" y="2078766"/>
            <a:ext cx="6234076" cy="33100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76336"/>
            <a:ext cx="9877425" cy="48101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66899" y="1926366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7042" y="1399464"/>
            <a:ext cx="46490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476A8"/>
                </a:solidFill>
                <a:latin typeface="Roboto Slab" pitchFamily="2" charset="0"/>
                <a:cs typeface="+mj-cs"/>
              </a:rPr>
              <a:t>BLTS </a:t>
            </a:r>
            <a:r>
              <a:rPr lang="en-US" sz="3200" b="1" dirty="0" smtClean="0">
                <a:solidFill>
                  <a:srgbClr val="0476A8"/>
                </a:solidFill>
                <a:latin typeface="Roboto Slab" pitchFamily="2" charset="0"/>
                <a:cs typeface="+mj-cs"/>
              </a:rPr>
              <a:t>Goals - continued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04754" y="2064846"/>
            <a:ext cx="1097279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Roboto Slab"/>
              </a:rPr>
              <a:t>Improve the connectivity of the Reno area’s trails and trail </a:t>
            </a:r>
            <a:r>
              <a:rPr lang="en-US" sz="2800" dirty="0" smtClean="0">
                <a:latin typeface="Roboto Slab"/>
              </a:rPr>
              <a:t>heads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Roboto Slab"/>
              </a:rPr>
              <a:t>Connect </a:t>
            </a:r>
            <a:r>
              <a:rPr lang="en-US" sz="2800" dirty="0">
                <a:latin typeface="Roboto Slab"/>
              </a:rPr>
              <a:t>to other regional trail networks in Nevada and </a:t>
            </a:r>
            <a:r>
              <a:rPr lang="en-US" sz="2800" dirty="0" smtClean="0">
                <a:latin typeface="Roboto Slab"/>
              </a:rPr>
              <a:t>California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Roboto Slab"/>
              </a:rPr>
              <a:t>Provide </a:t>
            </a:r>
            <a:r>
              <a:rPr lang="en-US" sz="2800" dirty="0">
                <a:latin typeface="Roboto Slab"/>
              </a:rPr>
              <a:t>trail signage and electronic </a:t>
            </a:r>
            <a:r>
              <a:rPr lang="en-US" sz="2800" dirty="0" smtClean="0">
                <a:latin typeface="Roboto Slab"/>
              </a:rPr>
              <a:t>mapping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Roboto Slab"/>
              </a:rPr>
              <a:t>​</a:t>
            </a:r>
            <a:r>
              <a:rPr lang="en-US" sz="2800" dirty="0">
                <a:latin typeface="Roboto Slab"/>
              </a:rPr>
              <a:t>Support local bike </a:t>
            </a:r>
            <a:r>
              <a:rPr lang="en-US" sz="2800" dirty="0" smtClean="0">
                <a:latin typeface="Roboto Slab"/>
              </a:rPr>
              <a:t>parks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Roboto Slab"/>
              </a:rPr>
              <a:t>Assist </a:t>
            </a:r>
            <a:r>
              <a:rPr lang="en-US" sz="2800" dirty="0">
                <a:latin typeface="Roboto Slab"/>
              </a:rPr>
              <a:t>other trail groups and community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15413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B7B616-692D-3B4D-8B88-6FF93C1016C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286000"/>
            <a:ext cx="10515600" cy="3631468"/>
          </a:xfrm>
        </p:spPr>
        <p:txBody>
          <a:bodyPr>
            <a:normAutofit/>
          </a:bodyPr>
          <a:lstStyle/>
          <a:p>
            <a:r>
              <a:rPr lang="en-US" dirty="0" smtClean="0"/>
              <a:t>Now that Washoe County has a Trails Program Coordinator, we can focus more time and effort on </a:t>
            </a:r>
            <a:r>
              <a:rPr lang="en-US" dirty="0" smtClean="0"/>
              <a:t>Washoe County </a:t>
            </a:r>
            <a:r>
              <a:rPr lang="en-US" dirty="0" smtClean="0"/>
              <a:t>trails.</a:t>
            </a:r>
          </a:p>
          <a:p>
            <a:r>
              <a:rPr lang="en-US" dirty="0"/>
              <a:t>Staff and BLTS would work closely together on trail design, construction, repair and maintenance needs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I’d like to introduce Curtis Johnson, president of BLTS for a presentation to go more in depth on who BLTS is and what they  have accomplished over the past 15 years in the Reno area.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831FDC7-FF76-3C40-A790-E1C0065B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264"/>
            <a:ext cx="10515600" cy="707535"/>
          </a:xfrm>
        </p:spPr>
        <p:txBody>
          <a:bodyPr/>
          <a:lstStyle>
            <a:lvl1pPr>
              <a:defRPr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 smtClean="0"/>
              <a:t>Proposed </a:t>
            </a:r>
            <a:r>
              <a:rPr lang="en-US" dirty="0"/>
              <a:t>Agreement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0EEDF-0A9C-7A41-AA85-2EBB528C3388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lvl="0"/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BLTS Agreement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9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B7B616-692D-3B4D-8B88-6FF93C1016C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286000"/>
            <a:ext cx="10515600" cy="3631468"/>
          </a:xfrm>
        </p:spPr>
        <p:txBody>
          <a:bodyPr>
            <a:normAutofit/>
          </a:bodyPr>
          <a:lstStyle/>
          <a:p>
            <a:r>
              <a:rPr lang="en-US" dirty="0"/>
              <a:t>Should the Commission agree with staff’s recommendation, a possible motion would be: </a:t>
            </a:r>
          </a:p>
          <a:p>
            <a:r>
              <a:rPr lang="en-US" dirty="0"/>
              <a:t>“Move to recommend to the Board of County Commissioners approval of an agreement between Washoe County and </a:t>
            </a:r>
            <a:r>
              <a:rPr lang="en-US" dirty="0" smtClean="0"/>
              <a:t>Biggest Little Trail Stewardship (BLTS) for the construction and maintenance of trails within the Washoe County Open Space and Regional Parks system.”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831FDC7-FF76-3C40-A790-E1C0065B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264"/>
            <a:ext cx="10515600" cy="707535"/>
          </a:xfrm>
        </p:spPr>
        <p:txBody>
          <a:bodyPr/>
          <a:lstStyle>
            <a:lvl1pPr>
              <a:defRPr b="1" i="0">
                <a:solidFill>
                  <a:srgbClr val="0476A8"/>
                </a:solidFill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 smtClean="0"/>
              <a:t>Possible Motion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60EEDF-0A9C-7A41-AA85-2EBB528C3388}"/>
              </a:ext>
            </a:extLst>
          </p:cNvPr>
          <p:cNvSpPr/>
          <p:nvPr/>
        </p:nvSpPr>
        <p:spPr>
          <a:xfrm>
            <a:off x="838200" y="330787"/>
            <a:ext cx="5593079" cy="2769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lvl="0"/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BLTS </a:t>
            </a:r>
            <a:r>
              <a:rPr lang="en-US" sz="2400" b="1" dirty="0" smtClean="0">
                <a:solidFill>
                  <a:srgbClr val="FFFFFF"/>
                </a:solidFill>
                <a:latin typeface="Roboto Slab" pitchFamily="2" charset="0"/>
              </a:rPr>
              <a:t>Agreement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9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shoe Count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475A7"/>
      </a:accent1>
      <a:accent2>
        <a:srgbClr val="6A428A"/>
      </a:accent2>
      <a:accent3>
        <a:srgbClr val="C35366"/>
      </a:accent3>
      <a:accent4>
        <a:srgbClr val="BA6391"/>
      </a:accent4>
      <a:accent5>
        <a:srgbClr val="F48E71"/>
      </a:accent5>
      <a:accent6>
        <a:srgbClr val="F8C45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8EFD53FE2E8429B1AE767057B61D7" ma:contentTypeVersion="14" ma:contentTypeDescription="Create a new document." ma:contentTypeScope="" ma:versionID="1bc5e5a83de76fc0db4a6f2955ffca12">
  <xsd:schema xmlns:xsd="http://www.w3.org/2001/XMLSchema" xmlns:xs="http://www.w3.org/2001/XMLSchema" xmlns:p="http://schemas.microsoft.com/office/2006/metadata/properties" xmlns:ns2="692fcb46-cd32-4673-9dbb-72b6bf24393b" xmlns:ns3="ffc6589c-7287-4883-80b0-fa3c681082c4" targetNamespace="http://schemas.microsoft.com/office/2006/metadata/properties" ma:root="true" ma:fieldsID="90d0181b0cb65bc43a499826778fbe93" ns2:_="" ns3:_="">
    <xsd:import namespace="692fcb46-cd32-4673-9dbb-72b6bf24393b"/>
    <xsd:import namespace="ffc6589c-7287-4883-80b0-fa3c681082c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fcb46-cd32-4673-9dbb-72b6bf2439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1c5df0-08bb-4f40-a763-93c003fd7dbe}" ma:internalName="TaxCatchAll" ma:showField="CatchAllData" ma:web="692fcb46-cd32-4673-9dbb-72b6bf2439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6589c-7287-4883-80b0-fa3c681082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b48f011-0c99-48a8-b23c-e11e698ab5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c6589c-7287-4883-80b0-fa3c681082c4">
      <Terms xmlns="http://schemas.microsoft.com/office/infopath/2007/PartnerControls"/>
    </lcf76f155ced4ddcb4097134ff3c332f>
    <TaxCatchAll xmlns="692fcb46-cd32-4673-9dbb-72b6bf24393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4C3B54-FB7A-414E-AFC2-A4B66E7241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fcb46-cd32-4673-9dbb-72b6bf24393b"/>
    <ds:schemaRef ds:uri="ffc6589c-7287-4883-80b0-fa3c681082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34678A-73AF-4A07-A48F-AC3990290816}">
  <ds:schemaRefs>
    <ds:schemaRef ds:uri="692fcb46-cd32-4673-9dbb-72b6bf24393b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ffc6589c-7287-4883-80b0-fa3c681082c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8A2ED1-CF57-4A94-AC0C-09E145F1FC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4867</TotalTime>
  <Words>303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Roboto Light</vt:lpstr>
      <vt:lpstr>Roboto Slab</vt:lpstr>
      <vt:lpstr>Rockwell</vt:lpstr>
      <vt:lpstr>Times New Roman</vt:lpstr>
      <vt:lpstr>Wingdings 2</vt:lpstr>
      <vt:lpstr>Office Theme</vt:lpstr>
      <vt:lpstr>PowerPoint Presentation</vt:lpstr>
      <vt:lpstr>Biggest Little Trail Stewardship (BLTS) introduction</vt:lpstr>
      <vt:lpstr>BLTS Mission</vt:lpstr>
      <vt:lpstr>BLTS Goals</vt:lpstr>
      <vt:lpstr>PowerPoint Presentation</vt:lpstr>
      <vt:lpstr>Proposed Agreement</vt:lpstr>
      <vt:lpstr>Possible Motion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Milan Sperka</dc:creator>
  <cp:lastModifiedBy>Wallace-Barnum Colleen</cp:lastModifiedBy>
  <cp:revision>103</cp:revision>
  <dcterms:created xsi:type="dcterms:W3CDTF">2021-10-07T17:37:40Z</dcterms:created>
  <dcterms:modified xsi:type="dcterms:W3CDTF">2022-10-25T19:34:50Z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0x010100EF38EFD53FE2E8429B1AE767057B61D7</vt:lpwstr>
  </property>
  <property fmtid="{D5CDD505-2E9C-101B-9397-08002B2CF9AE}" pid="3" name="MediaServiceImageTags">
    <vt:lpwstr/>
  </property>
</Properties>
</file>