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FC75044-B469-155D-B76E-A1248B5453CE}" name="Nigel Thomson" initials="NT" userId="S::nthomson@genderresources.com::ecf9f2ff-bf6a-470d-a30d-1c3d2d6a7c3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8235" autoAdjust="0"/>
  </p:normalViewPr>
  <p:slideViewPr>
    <p:cSldViewPr snapToGrid="0">
      <p:cViewPr varScale="1">
        <p:scale>
          <a:sx n="56" d="100"/>
          <a:sy n="56" d="100"/>
        </p:scale>
        <p:origin x="4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ijevich, Cadence" userId="b0f76e95-bcd7-4cd7-a228-d739a7264333" providerId="ADAL" clId="{BC88E0E1-98A7-41E5-8C47-C333BA33ED14}"/>
    <pc:docChg chg="custSel modSld">
      <pc:chgData name="Matijevich, Cadence" userId="b0f76e95-bcd7-4cd7-a228-d739a7264333" providerId="ADAL" clId="{BC88E0E1-98A7-41E5-8C47-C333BA33ED14}" dt="2026-01-30T20:30:20.528" v="54" actId="6549"/>
      <pc:docMkLst>
        <pc:docMk/>
      </pc:docMkLst>
      <pc:sldChg chg="modSp mod">
        <pc:chgData name="Matijevich, Cadence" userId="b0f76e95-bcd7-4cd7-a228-d739a7264333" providerId="ADAL" clId="{BC88E0E1-98A7-41E5-8C47-C333BA33ED14}" dt="2026-01-30T20:28:59.519" v="1" actId="962"/>
        <pc:sldMkLst>
          <pc:docMk/>
          <pc:sldMk cId="1991739213" sldId="256"/>
        </pc:sldMkLst>
        <pc:picChg chg="mod">
          <ac:chgData name="Matijevich, Cadence" userId="b0f76e95-bcd7-4cd7-a228-d739a7264333" providerId="ADAL" clId="{BC88E0E1-98A7-41E5-8C47-C333BA33ED14}" dt="2026-01-30T20:28:58.051" v="0" actId="962"/>
          <ac:picMkLst>
            <pc:docMk/>
            <pc:sldMk cId="1991739213" sldId="256"/>
            <ac:picMk id="9" creationId="{10919B15-53B4-B712-D856-A2ED09EAC55C}"/>
          </ac:picMkLst>
        </pc:picChg>
        <pc:picChg chg="mod">
          <ac:chgData name="Matijevich, Cadence" userId="b0f76e95-bcd7-4cd7-a228-d739a7264333" providerId="ADAL" clId="{BC88E0E1-98A7-41E5-8C47-C333BA33ED14}" dt="2026-01-30T20:28:59.519" v="1" actId="962"/>
          <ac:picMkLst>
            <pc:docMk/>
            <pc:sldMk cId="1991739213" sldId="256"/>
            <ac:picMk id="11" creationId="{23A43E4E-BC08-9E72-0BD2-708782049ED2}"/>
          </ac:picMkLst>
        </pc:picChg>
      </pc:sldChg>
      <pc:sldChg chg="modNotesTx">
        <pc:chgData name="Matijevich, Cadence" userId="b0f76e95-bcd7-4cd7-a228-d739a7264333" providerId="ADAL" clId="{BC88E0E1-98A7-41E5-8C47-C333BA33ED14}" dt="2026-01-30T20:30:15.348" v="53" actId="6549"/>
        <pc:sldMkLst>
          <pc:docMk/>
          <pc:sldMk cId="2980455520" sldId="257"/>
        </pc:sldMkLst>
      </pc:sldChg>
      <pc:sldChg chg="modNotesTx">
        <pc:chgData name="Matijevich, Cadence" userId="b0f76e95-bcd7-4cd7-a228-d739a7264333" providerId="ADAL" clId="{BC88E0E1-98A7-41E5-8C47-C333BA33ED14}" dt="2026-01-30T20:30:20.528" v="54" actId="6549"/>
        <pc:sldMkLst>
          <pc:docMk/>
          <pc:sldMk cId="3085934817" sldId="258"/>
        </pc:sldMkLst>
      </pc:sldChg>
      <pc:sldChg chg="modSp mod">
        <pc:chgData name="Matijevich, Cadence" userId="b0f76e95-bcd7-4cd7-a228-d739a7264333" providerId="ADAL" clId="{BC88E0E1-98A7-41E5-8C47-C333BA33ED14}" dt="2026-01-30T20:29:45.197" v="52" actId="20577"/>
        <pc:sldMkLst>
          <pc:docMk/>
          <pc:sldMk cId="1782252095" sldId="259"/>
        </pc:sldMkLst>
        <pc:spChg chg="mod">
          <ac:chgData name="Matijevich, Cadence" userId="b0f76e95-bcd7-4cd7-a228-d739a7264333" providerId="ADAL" clId="{BC88E0E1-98A7-41E5-8C47-C333BA33ED14}" dt="2026-01-30T20:29:45.197" v="52" actId="20577"/>
          <ac:spMkLst>
            <pc:docMk/>
            <pc:sldMk cId="1782252095" sldId="259"/>
            <ac:spMk id="3" creationId="{FA9C7DBD-664A-E6E3-F561-95F6D9E1FA4A}"/>
          </ac:spMkLst>
        </pc:spChg>
      </pc:sldChg>
      <pc:sldChg chg="modSp mod">
        <pc:chgData name="Matijevich, Cadence" userId="b0f76e95-bcd7-4cd7-a228-d739a7264333" providerId="ADAL" clId="{BC88E0E1-98A7-41E5-8C47-C333BA33ED14}" dt="2026-01-30T20:29:01.068" v="3" actId="962"/>
        <pc:sldMkLst>
          <pc:docMk/>
          <pc:sldMk cId="1521295666" sldId="261"/>
        </pc:sldMkLst>
        <pc:picChg chg="mod">
          <ac:chgData name="Matijevich, Cadence" userId="b0f76e95-bcd7-4cd7-a228-d739a7264333" providerId="ADAL" clId="{BC88E0E1-98A7-41E5-8C47-C333BA33ED14}" dt="2026-01-30T20:29:00.491" v="2" actId="962"/>
          <ac:picMkLst>
            <pc:docMk/>
            <pc:sldMk cId="1521295666" sldId="261"/>
            <ac:picMk id="4" creationId="{33D897A7-E719-9164-78DF-C76CBCE2DE14}"/>
          </ac:picMkLst>
        </pc:picChg>
        <pc:picChg chg="mod">
          <ac:chgData name="Matijevich, Cadence" userId="b0f76e95-bcd7-4cd7-a228-d739a7264333" providerId="ADAL" clId="{BC88E0E1-98A7-41E5-8C47-C333BA33ED14}" dt="2026-01-30T20:29:01.068" v="3" actId="962"/>
          <ac:picMkLst>
            <pc:docMk/>
            <pc:sldMk cId="1521295666" sldId="261"/>
            <ac:picMk id="5" creationId="{6E803FBA-403D-1C1D-DB54-AA384FD3A95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6A970-50A0-4D9D-9E77-658A412AB378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010CB-8060-4413-9909-976765BAA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754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9010CB-8060-4413-9909-976765BAA01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23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9010CB-8060-4413-9909-976765BAA0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762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9010CB-8060-4413-9909-976765BAA01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3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9010CB-8060-4413-9909-976765BAA0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076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9010CB-8060-4413-9909-976765BAA01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895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05FE6-CFCF-0C0D-E143-EFE6A11F2B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07699D-A66A-6716-8176-0730C2D23D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6D829-1D69-833D-F1E9-2334235A8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21FC-792C-474B-9EF7-1A52AEF8066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3B5CD-A089-28BB-A90D-E1FA73415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3C230-A918-BAC4-2CD0-160B039E1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B8C65-D1C9-4F47-BD52-9AFC3A52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7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9166-FC7A-7F04-FF3D-71FDC7987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7AE381-0644-8474-9CE2-2AE2E9ECA8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7DD86-CE64-C168-FA1F-95115E735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21FC-792C-474B-9EF7-1A52AEF8066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E8872-6265-3357-D864-AB9A5453C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62A926-013A-57D2-EEE3-E5898B942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B8C65-D1C9-4F47-BD52-9AFC3A52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33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9B6649-0BDD-D072-2146-5350C70F34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B82754-94D1-DAA2-272B-A54417B68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12235-54E4-548C-6BF4-2DECEB09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21FC-792C-474B-9EF7-1A52AEF8066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1996C-6983-AE29-3965-F601EF3C8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FC0C1-BEF5-4D55-A6B8-A5D62F144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B8C65-D1C9-4F47-BD52-9AFC3A52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55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2305B-7704-109F-A601-EEC48491D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59DB6-D768-9E71-4861-90680EC89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85B46-1EB3-E3F5-5D79-EF3ECA5F4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21FC-792C-474B-9EF7-1A52AEF8066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6F7CF-5B08-CBCF-76C2-9AD389425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D4710-3195-329D-732D-DE6A78081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B8C65-D1C9-4F47-BD52-9AFC3A52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87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C6591-90FA-53DA-5E9E-1D2D87173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E9822-BE68-D495-6F87-D9C2B93B58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E1366-1EB4-34E0-9448-B29203A2E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21FC-792C-474B-9EF7-1A52AEF8066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BC0C4-6A6D-F37F-0849-ACD310919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69A62-C1DB-C8B3-021F-30AB85F23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B8C65-D1C9-4F47-BD52-9AFC3A52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54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5EA5C-660A-B6C0-9F02-04C9EB8EC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C676B-5B9D-49FA-13C4-69EE3EEF4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CF57DD-4939-49EC-849F-8F0AE9A9B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3D11A3-0862-7649-B6A3-639480B70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21FC-792C-474B-9EF7-1A52AEF8066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F7148C-44F3-9302-3D37-38C1A7219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D3B17B-B7E6-3D85-22B1-618A2F4C3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B8C65-D1C9-4F47-BD52-9AFC3A52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543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1BCD0-99CF-EFAA-9476-A96E6E06F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AAC76-15B8-A9B1-AC0D-FC857C776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EC375-7199-ED8D-BF87-6198D6AA9A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0595E3-13AF-7FF1-8CAA-8F4AB784A8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900488-79C3-3AD6-E24D-6782EE18B5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3F1C2E-1E7D-F6DD-3D04-EFB8F6EA0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21FC-792C-474B-9EF7-1A52AEF8066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9C161-C768-8A7F-F839-DCECD1450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A180DB-EB0F-3357-54EA-131792026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B8C65-D1C9-4F47-BD52-9AFC3A52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64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0D6AC-25FA-82B7-6670-5A8F3BFD4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B080B8-4EE5-8B1F-5635-DA651E5F0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21FC-792C-474B-9EF7-1A52AEF8066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FEFFBB-8D9C-E5D3-23CC-200211FEF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A9FD08-3354-5363-67C9-CF2F4D1FC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B8C65-D1C9-4F47-BD52-9AFC3A52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00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F712DB-C6EE-C0D4-8863-5B0AE61AE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21FC-792C-474B-9EF7-1A52AEF8066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68AAA7-8E83-D9FE-9F58-547CC0BFB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19DE4B-D13D-80E0-C214-09F1CD74E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B8C65-D1C9-4F47-BD52-9AFC3A52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52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4A672-B7E0-1C88-F418-2A1FABA9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A91AC-B678-9920-64A4-D93E43F29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BE5B36-3506-2A4A-0979-A06D2DA8C5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ED4226-3B15-8857-3F3C-C8CDCBE27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21FC-792C-474B-9EF7-1A52AEF8066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E677F0-2ACF-9CD9-6B85-2F6E9BC06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1B78C-15F4-382E-805D-CF5BB8F1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B8C65-D1C9-4F47-BD52-9AFC3A52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535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D8498-B6D4-F8AD-6744-C62987F40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314998-A3AD-CDE5-BF63-B3B98E8476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717A28-608C-5EFA-73DC-651F64137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B19B43-22AB-D130-91B8-2232F9F01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521FC-792C-474B-9EF7-1A52AEF8066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85EF25-51CD-CD1E-A4F3-709BA5443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527FE6-5A52-CA3A-F6DD-0765EF8AC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B8C65-D1C9-4F47-BD52-9AFC3A52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672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B8D52A-66A3-A87E-696B-4E3E4DCA6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7F0DEE-98C5-B731-4AB3-0E46E2882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EDD61-FB85-FC39-AB6C-EE0C954BBF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0521FC-792C-474B-9EF7-1A52AEF8066D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C7B6C-E203-9F68-453D-2C4A05200B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0680F-BEFF-6060-EF7F-53E5170A72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3B8C65-D1C9-4F47-BD52-9AFC3A52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446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mergentglobalsolution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rdenissolutions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489BE-A47F-9E77-CD2E-B32A662355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9142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Washoe County Regional Fire Services Study Board:</a:t>
            </a:r>
            <a:br>
              <a:rPr lang="en-US" sz="3600" dirty="0"/>
            </a:br>
            <a:r>
              <a:rPr lang="en-US" sz="3600" dirty="0"/>
              <a:t>Regional Fire and EMS Feasibility, Efficiency and Service Enhancement Study: </a:t>
            </a:r>
            <a:br>
              <a:rPr lang="en-US" sz="3600" dirty="0"/>
            </a:br>
            <a:r>
              <a:rPr lang="en-US" sz="3600" dirty="0"/>
              <a:t>Project Methodology, Milestones &amp; Deliverables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BE1136-4CA7-7FF3-473C-26F34F6C02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6502"/>
            <a:ext cx="9144000" cy="1655762"/>
          </a:xfrm>
        </p:spPr>
        <p:txBody>
          <a:bodyPr/>
          <a:lstStyle/>
          <a:p>
            <a:r>
              <a:rPr lang="en-US" dirty="0"/>
              <a:t>Presentation by </a:t>
            </a:r>
          </a:p>
          <a:p>
            <a:r>
              <a:rPr lang="en-US" b="1" dirty="0"/>
              <a:t>Emergent Global Solutions</a:t>
            </a:r>
            <a:r>
              <a:rPr lang="en-US" dirty="0"/>
              <a:t>: Mark Ghilarducci</a:t>
            </a:r>
          </a:p>
          <a:p>
            <a:r>
              <a:rPr lang="en-US" b="1" dirty="0"/>
              <a:t>Ardenis Solutions</a:t>
            </a:r>
            <a:r>
              <a:rPr lang="en-US" dirty="0"/>
              <a:t>: Fire Chief Rick Martinez (Ret.)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0919B15-53B4-B712-D856-A2ED09EAC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0751" y="5028004"/>
            <a:ext cx="1348857" cy="15241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3A43E4E-BC08-9E72-0BD2-708782049E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5037" y="4763069"/>
            <a:ext cx="2126903" cy="1786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739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50828-F919-9629-B737-07006AE13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are We &amp; What do we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76B8E-0084-81E4-40D5-DD62AB12B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Emergent Global Solutions</a:t>
            </a:r>
            <a:endParaRPr lang="en-US" dirty="0"/>
          </a:p>
          <a:p>
            <a:pPr lvl="1"/>
            <a:r>
              <a:rPr lang="en-US" dirty="0"/>
              <a:t>Renowned public safety consulting firm. Leveraging experience in crisis management, fire &amp; emergency services, security and disaster recovery, EGS offers  years of leadership and extensive all-hazard operational experience.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err="1">
                <a:hlinkClick r:id="rId4"/>
              </a:rPr>
              <a:t>Ardenis</a:t>
            </a:r>
            <a:r>
              <a:rPr lang="en-US" dirty="0">
                <a:hlinkClick r:id="rId4"/>
              </a:rPr>
              <a:t> Solutions LLC</a:t>
            </a:r>
            <a:endParaRPr lang="en-US" dirty="0"/>
          </a:p>
          <a:p>
            <a:pPr lvl="1"/>
            <a:r>
              <a:rPr lang="en-US" dirty="0"/>
              <a:t>We equip governments &amp; communities with the tools and knowledge necessary to effectively mitigate risks and respond to emergencies.   Ardenis has hands on experience in regionalizing fire department operations and full organizational consolidations</a:t>
            </a:r>
          </a:p>
        </p:txBody>
      </p:sp>
    </p:spTree>
    <p:extLst>
      <p:ext uri="{BB962C8B-B14F-4D97-AF65-F5344CB8AC3E}">
        <p14:creationId xmlns:p14="http://schemas.microsoft.com/office/powerpoint/2010/main" val="2980455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D691C-5166-0FF4-446B-D5FBC0C36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Goal, Tasks &amp;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31C8A-0DBD-9688-F877-517608917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Goal</a:t>
            </a:r>
            <a:r>
              <a:rPr lang="en-US" dirty="0"/>
              <a:t>: </a:t>
            </a:r>
          </a:p>
          <a:p>
            <a:r>
              <a:rPr lang="en-US" dirty="0"/>
              <a:t>Identify opportunities for regional collaboration, and recommend options to improve service delivery, operational efficiency, and fiscal responsibility.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Tasks:</a:t>
            </a:r>
          </a:p>
          <a:p>
            <a:r>
              <a:rPr lang="en-US" dirty="0"/>
              <a:t>We are undertaking 9 Tasks based on the County’s RFP.</a:t>
            </a:r>
          </a:p>
          <a:p>
            <a:pPr marL="0" indent="0">
              <a:buNone/>
            </a:pPr>
            <a:endParaRPr lang="en-US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b="1" dirty="0"/>
              <a:t>Approach:</a:t>
            </a:r>
          </a:p>
          <a:p>
            <a:r>
              <a:rPr lang="en-US" dirty="0"/>
              <a:t>Draw on the significant work that has already been carried out.</a:t>
            </a:r>
          </a:p>
          <a:p>
            <a:r>
              <a:rPr lang="en-US" dirty="0"/>
              <a:t>Focuses on efficiency, cost effectiveness, and practicality.</a:t>
            </a:r>
          </a:p>
          <a:p>
            <a:r>
              <a:rPr lang="en-US" dirty="0"/>
              <a:t>Focuses on stakeholder collaboration and community engagement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934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1D651-B975-6B4E-FF41-804547634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Milestones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C7DBD-664A-E6E3-F561-95F6D9E1F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February  - </a:t>
            </a:r>
            <a:r>
              <a:rPr lang="en-US" dirty="0"/>
              <a:t>Internal agencies meeting.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March  </a:t>
            </a:r>
            <a:r>
              <a:rPr lang="en-US" dirty="0"/>
              <a:t>- Initial Public Feedback Session.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July </a:t>
            </a:r>
            <a:r>
              <a:rPr lang="en-US" dirty="0"/>
              <a:t>- Internal Stakeholder Workshop.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September</a:t>
            </a:r>
            <a:r>
              <a:rPr lang="en-US" dirty="0"/>
              <a:t>  - Public Presentation &amp; Feedback Session (Report Draft).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November/December </a:t>
            </a:r>
            <a:r>
              <a:rPr lang="en-US" dirty="0"/>
              <a:t>- Final Regional Fire Services Study Board Presentation.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252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0794C-38DE-C2F4-FAB9-BD9EE2549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37434-D69F-61E7-C0A1-6ACB52FAB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Final Study Report will be presented as one complete product with annexes, comprising:</a:t>
            </a:r>
          </a:p>
          <a:p>
            <a:pPr lvl="1"/>
            <a:r>
              <a:rPr lang="en-US" dirty="0"/>
              <a:t>Feasibility and Service Enhancement Assessment</a:t>
            </a:r>
          </a:p>
          <a:p>
            <a:pPr lvl="1"/>
            <a:r>
              <a:rPr lang="en-US" dirty="0"/>
              <a:t>Standards of Cover Framework and Deployment Strategy</a:t>
            </a:r>
          </a:p>
          <a:p>
            <a:pPr lvl="1"/>
            <a:r>
              <a:rPr lang="en-US" dirty="0"/>
              <a:t>Preliminary financial modeling scenarios</a:t>
            </a:r>
          </a:p>
          <a:p>
            <a:pPr lvl="1"/>
            <a:r>
              <a:rPr lang="en-US" dirty="0"/>
              <a:t>Funding Strategy and Implementation Plan</a:t>
            </a:r>
          </a:p>
          <a:p>
            <a:pPr lvl="1"/>
            <a:r>
              <a:rPr lang="en-US" dirty="0"/>
              <a:t>Report on Governance, Policy, and Dispatch Standards</a:t>
            </a:r>
          </a:p>
          <a:p>
            <a:pPr lvl="1"/>
            <a:r>
              <a:rPr lang="en-US" dirty="0"/>
              <a:t>Transition Plan for Regionalization</a:t>
            </a:r>
          </a:p>
          <a:p>
            <a:pPr lvl="1"/>
            <a:r>
              <a:rPr lang="en-US" dirty="0"/>
              <a:t>Insurance Evaluation for Proposed Regionalization</a:t>
            </a:r>
          </a:p>
          <a:p>
            <a:pPr lvl="1"/>
            <a:r>
              <a:rPr lang="en-US" dirty="0"/>
              <a:t>Recommendations for legislative/regulatory changes</a:t>
            </a:r>
          </a:p>
          <a:p>
            <a:pPr lvl="1"/>
            <a:r>
              <a:rPr lang="en-US" dirty="0"/>
              <a:t>Final Presentation </a:t>
            </a:r>
            <a:r>
              <a:rPr lang="en-US"/>
              <a:t>to Regional Fire Services Study Board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722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E2D8-4197-833F-A838-9A3C95A1D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						Thank you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3D897A7-E719-9164-78DF-C76CBCE2D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56342" y="2515171"/>
            <a:ext cx="3180574" cy="26709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E803FBA-403D-1C1D-DB54-AA384FD3A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0249" y="2762471"/>
            <a:ext cx="1866333" cy="2108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295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6DC64EEBE48B43817C40C542F0E475" ma:contentTypeVersion="15" ma:contentTypeDescription="Create a new document." ma:contentTypeScope="" ma:versionID="a1262726932e22df828a61494b8e5914">
  <xsd:schema xmlns:xsd="http://www.w3.org/2001/XMLSchema" xmlns:xs="http://www.w3.org/2001/XMLSchema" xmlns:p="http://schemas.microsoft.com/office/2006/metadata/properties" xmlns:ns2="12bcadea-8835-4a7a-bd5a-e31a4ab34b00" xmlns:ns3="70d3886f-1c82-4a58-9e84-799166e9f671" targetNamespace="http://schemas.microsoft.com/office/2006/metadata/properties" ma:root="true" ma:fieldsID="47c7a042886169b40a871840d754be32" ns2:_="" ns3:_="">
    <xsd:import namespace="12bcadea-8835-4a7a-bd5a-e31a4ab34b00"/>
    <xsd:import namespace="70d3886f-1c82-4a58-9e84-799166e9f6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bcadea-8835-4a7a-bd5a-e31a4ab34b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e0c58af-33c1-40c9-959f-efe9a9bf62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d3886f-1c82-4a58-9e84-799166e9f671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845d6fc2-67d5-4e5c-8483-e9ffecc93c75}" ma:internalName="TaxCatchAll" ma:showField="CatchAllData" ma:web="70d3886f-1c82-4a58-9e84-799166e9f6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0d3886f-1c82-4a58-9e84-799166e9f671" xsi:nil="true"/>
    <lcf76f155ced4ddcb4097134ff3c332f xmlns="12bcadea-8835-4a7a-bd5a-e31a4ab34b0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C18BD5-4DCC-4815-BAEB-E4EABED7ED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bcadea-8835-4a7a-bd5a-e31a4ab34b00"/>
    <ds:schemaRef ds:uri="70d3886f-1c82-4a58-9e84-799166e9f6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7EE58E-651B-4D10-8FCF-807740DCEE9E}">
  <ds:schemaRefs>
    <ds:schemaRef ds:uri="http://schemas.microsoft.com/office/2006/metadata/properties"/>
    <ds:schemaRef ds:uri="http://schemas.microsoft.com/office/infopath/2007/PartnerControls"/>
    <ds:schemaRef ds:uri="70d3886f-1c82-4a58-9e84-799166e9f671"/>
    <ds:schemaRef ds:uri="12bcadea-8835-4a7a-bd5a-e31a4ab34b00"/>
  </ds:schemaRefs>
</ds:datastoreItem>
</file>

<file path=customXml/itemProps3.xml><?xml version="1.0" encoding="utf-8"?>
<ds:datastoreItem xmlns:ds="http://schemas.openxmlformats.org/officeDocument/2006/customXml" ds:itemID="{3F67F0DC-BBBB-4F56-8BBD-90CCE87B967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ac805d7-b58a-482b-8a4e-e7effbd5188b}" enabled="1" method="Privileged" siteId="{a2a21b60-5625-43fe-a55a-52f5e111d71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328</Words>
  <Application>Microsoft Office PowerPoint</Application>
  <PresentationFormat>Widescreen</PresentationFormat>
  <Paragraphs>48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Washoe County Regional Fire Services Study Board: Regional Fire and EMS Feasibility, Efficiency and Service Enhancement Study:  Project Methodology, Milestones &amp; Deliverables</vt:lpstr>
      <vt:lpstr>Who are We &amp; What do we do?</vt:lpstr>
      <vt:lpstr>Study Goal, Tasks &amp; Approach</vt:lpstr>
      <vt:lpstr>Milestones</vt:lpstr>
      <vt:lpstr>Deliverables</vt:lpstr>
      <vt:lpstr>Questions      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Nigel Thomson</dc:creator>
  <cp:lastModifiedBy>Matijevich, Cadence</cp:lastModifiedBy>
  <cp:revision>19</cp:revision>
  <dcterms:created xsi:type="dcterms:W3CDTF">2026-01-28T18:18:56Z</dcterms:created>
  <dcterms:modified xsi:type="dcterms:W3CDTF">2026-01-30T20:30:32Z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0x010100136DC64EEBE48B43817C40C542F0E475</vt:lpwstr>
  </property>
  <property fmtid="{D5CDD505-2E9C-101B-9397-08002B2CF9AE}" pid="3" name="MediaServiceImageTags">
    <vt:lpwstr/>
  </property>
</Properties>
</file>