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59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803E990-98E3-9E2E-989D-09E1C7201B25}" name="Krysti Smith" initials="KS" userId="S::SmithK@reno.gov::1dfb6c7d-9015-4028-ab34-c34d08d94002" providerId="AD"/>
  <p188:author id="{36FD7198-6ACE-1439-FA97-67FCF011B017}" name="Ketring, Chris T" initials="CK" userId="S::CKetring@tmfpd.us::ae4f47ea-fdb2-407e-bf1d-0c72725e8fd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8D6F9C-8908-4AEC-AADB-6231CAFED7CB}" v="13" dt="2026-01-28T00:16:55.7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8015" autoAdjust="0"/>
  </p:normalViewPr>
  <p:slideViewPr>
    <p:cSldViewPr snapToGrid="0">
      <p:cViewPr varScale="1">
        <p:scale>
          <a:sx n="72" d="100"/>
          <a:sy n="72" d="100"/>
        </p:scale>
        <p:origin x="6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8/10/relationships/authors" Target="authors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ijevich, Cadence" userId="b0f76e95-bcd7-4cd7-a228-d739a7264333" providerId="ADAL" clId="{BC88E0E1-98A7-41E5-8C47-C333BA33ED14}"/>
    <pc:docChg chg="undo custSel modSld modMainMaster">
      <pc:chgData name="Matijevich, Cadence" userId="b0f76e95-bcd7-4cd7-a228-d739a7264333" providerId="ADAL" clId="{BC88E0E1-98A7-41E5-8C47-C333BA33ED14}" dt="2026-01-28T00:17:12.250" v="144" actId="1076"/>
      <pc:docMkLst>
        <pc:docMk/>
      </pc:docMkLst>
      <pc:sldChg chg="addSp delSp modSp mod">
        <pc:chgData name="Matijevich, Cadence" userId="b0f76e95-bcd7-4cd7-a228-d739a7264333" providerId="ADAL" clId="{BC88E0E1-98A7-41E5-8C47-C333BA33ED14}" dt="2026-01-27T23:56:42.423" v="127" actId="478"/>
        <pc:sldMkLst>
          <pc:docMk/>
          <pc:sldMk cId="3248757973" sldId="256"/>
        </pc:sldMkLst>
        <pc:spChg chg="add del">
          <ac:chgData name="Matijevich, Cadence" userId="b0f76e95-bcd7-4cd7-a228-d739a7264333" providerId="ADAL" clId="{BC88E0E1-98A7-41E5-8C47-C333BA33ED14}" dt="2026-01-27T23:56:42.423" v="127" actId="478"/>
          <ac:spMkLst>
            <pc:docMk/>
            <pc:sldMk cId="3248757973" sldId="256"/>
            <ac:spMk id="3" creationId="{C52A29E7-C84A-605F-016F-8449109D672D}"/>
          </ac:spMkLst>
        </pc:spChg>
        <pc:spChg chg="add del mod">
          <ac:chgData name="Matijevich, Cadence" userId="b0f76e95-bcd7-4cd7-a228-d739a7264333" providerId="ADAL" clId="{BC88E0E1-98A7-41E5-8C47-C333BA33ED14}" dt="2026-01-27T23:56:42.423" v="127" actId="478"/>
          <ac:spMkLst>
            <pc:docMk/>
            <pc:sldMk cId="3248757973" sldId="256"/>
            <ac:spMk id="6" creationId="{5364CC0C-63A3-E6B9-827C-DED642D47600}"/>
          </ac:spMkLst>
        </pc:spChg>
      </pc:sldChg>
      <pc:sldChg chg="modSp mod">
        <pc:chgData name="Matijevich, Cadence" userId="b0f76e95-bcd7-4cd7-a228-d739a7264333" providerId="ADAL" clId="{BC88E0E1-98A7-41E5-8C47-C333BA33ED14}" dt="2026-01-27T16:30:56.422" v="125" actId="20577"/>
        <pc:sldMkLst>
          <pc:docMk/>
          <pc:sldMk cId="946243493" sldId="258"/>
        </pc:sldMkLst>
        <pc:spChg chg="mod">
          <ac:chgData name="Matijevich, Cadence" userId="b0f76e95-bcd7-4cd7-a228-d739a7264333" providerId="ADAL" clId="{BC88E0E1-98A7-41E5-8C47-C333BA33ED14}" dt="2026-01-27T16:30:56.422" v="125" actId="20577"/>
          <ac:spMkLst>
            <pc:docMk/>
            <pc:sldMk cId="946243493" sldId="258"/>
            <ac:spMk id="3" creationId="{8D6FB2AB-F733-39B0-E75C-ACF03DFA9015}"/>
          </ac:spMkLst>
        </pc:spChg>
      </pc:sldChg>
      <pc:sldChg chg="modSp mod">
        <pc:chgData name="Matijevich, Cadence" userId="b0f76e95-bcd7-4cd7-a228-d739a7264333" providerId="ADAL" clId="{BC88E0E1-98A7-41E5-8C47-C333BA33ED14}" dt="2026-01-27T16:30:20.081" v="123" actId="27636"/>
        <pc:sldMkLst>
          <pc:docMk/>
          <pc:sldMk cId="4103260977" sldId="260"/>
        </pc:sldMkLst>
        <pc:spChg chg="mod">
          <ac:chgData name="Matijevich, Cadence" userId="b0f76e95-bcd7-4cd7-a228-d739a7264333" providerId="ADAL" clId="{BC88E0E1-98A7-41E5-8C47-C333BA33ED14}" dt="2026-01-27T16:30:20.081" v="123" actId="27636"/>
          <ac:spMkLst>
            <pc:docMk/>
            <pc:sldMk cId="4103260977" sldId="260"/>
            <ac:spMk id="3" creationId="{0C6B85CB-4384-49D8-4CE4-97106E2554A8}"/>
          </ac:spMkLst>
        </pc:spChg>
      </pc:sldChg>
      <pc:sldMasterChg chg="modSldLayout">
        <pc:chgData name="Matijevich, Cadence" userId="b0f76e95-bcd7-4cd7-a228-d739a7264333" providerId="ADAL" clId="{BC88E0E1-98A7-41E5-8C47-C333BA33ED14}" dt="2026-01-28T00:17:12.250" v="144" actId="1076"/>
        <pc:sldMasterMkLst>
          <pc:docMk/>
          <pc:sldMasterMk cId="3140613440" sldId="2147483648"/>
        </pc:sldMasterMkLst>
        <pc:sldLayoutChg chg="addSp modSp mod">
          <pc:chgData name="Matijevich, Cadence" userId="b0f76e95-bcd7-4cd7-a228-d739a7264333" providerId="ADAL" clId="{BC88E0E1-98A7-41E5-8C47-C333BA33ED14}" dt="2026-01-28T00:16:24.727" v="139" actId="1076"/>
          <pc:sldLayoutMkLst>
            <pc:docMk/>
            <pc:sldMasterMk cId="3140613440" sldId="2147483648"/>
            <pc:sldLayoutMk cId="3840806902" sldId="2147483649"/>
          </pc:sldLayoutMkLst>
          <pc:grpChg chg="mod">
            <ac:chgData name="Matijevich, Cadence" userId="b0f76e95-bcd7-4cd7-a228-d739a7264333" providerId="ADAL" clId="{BC88E0E1-98A7-41E5-8C47-C333BA33ED14}" dt="2026-01-28T00:15:53.269" v="137" actId="14100"/>
            <ac:grpSpMkLst>
              <pc:docMk/>
              <pc:sldMasterMk cId="3140613440" sldId="2147483648"/>
              <pc:sldLayoutMk cId="3840806902" sldId="2147483649"/>
              <ac:grpSpMk id="7" creationId="{789B63D8-0182-C00F-08CF-6726D6752F71}"/>
            </ac:grpSpMkLst>
          </pc:grpChg>
          <pc:picChg chg="mod">
            <ac:chgData name="Matijevich, Cadence" userId="b0f76e95-bcd7-4cd7-a228-d739a7264333" providerId="ADAL" clId="{BC88E0E1-98A7-41E5-8C47-C333BA33ED14}" dt="2026-01-28T00:15:53.269" v="137" actId="14100"/>
            <ac:picMkLst>
              <pc:docMk/>
              <pc:sldMasterMk cId="3140613440" sldId="2147483648"/>
              <pc:sldLayoutMk cId="3840806902" sldId="2147483649"/>
              <ac:picMk id="8" creationId="{AAAE8C87-7C13-7DF8-3CFE-15B3BC316262}"/>
            </ac:picMkLst>
          </pc:picChg>
          <pc:picChg chg="mod">
            <ac:chgData name="Matijevich, Cadence" userId="b0f76e95-bcd7-4cd7-a228-d739a7264333" providerId="ADAL" clId="{BC88E0E1-98A7-41E5-8C47-C333BA33ED14}" dt="2026-01-28T00:15:53.269" v="137" actId="14100"/>
            <ac:picMkLst>
              <pc:docMk/>
              <pc:sldMasterMk cId="3140613440" sldId="2147483648"/>
              <pc:sldLayoutMk cId="3840806902" sldId="2147483649"/>
              <ac:picMk id="9" creationId="{DEF7BB7D-0B04-DBB6-2535-7FA8A034F63B}"/>
            </ac:picMkLst>
          </pc:picChg>
          <pc:picChg chg="mod">
            <ac:chgData name="Matijevich, Cadence" userId="b0f76e95-bcd7-4cd7-a228-d739a7264333" providerId="ADAL" clId="{BC88E0E1-98A7-41E5-8C47-C333BA33ED14}" dt="2026-01-28T00:15:53.269" v="137" actId="14100"/>
            <ac:picMkLst>
              <pc:docMk/>
              <pc:sldMasterMk cId="3140613440" sldId="2147483648"/>
              <pc:sldLayoutMk cId="3840806902" sldId="2147483649"/>
              <ac:picMk id="10" creationId="{A130FA1F-F043-61D1-53C1-76C6A702AD6C}"/>
            </ac:picMkLst>
          </pc:picChg>
          <pc:picChg chg="mod">
            <ac:chgData name="Matijevich, Cadence" userId="b0f76e95-bcd7-4cd7-a228-d739a7264333" providerId="ADAL" clId="{BC88E0E1-98A7-41E5-8C47-C333BA33ED14}" dt="2026-01-28T00:15:53.269" v="137" actId="14100"/>
            <ac:picMkLst>
              <pc:docMk/>
              <pc:sldMasterMk cId="3140613440" sldId="2147483648"/>
              <pc:sldLayoutMk cId="3840806902" sldId="2147483649"/>
              <ac:picMk id="11" creationId="{05D82E54-12E1-C3BD-BDA9-F0C0287184B9}"/>
            </ac:picMkLst>
          </pc:picChg>
          <pc:picChg chg="add mod">
            <ac:chgData name="Matijevich, Cadence" userId="b0f76e95-bcd7-4cd7-a228-d739a7264333" providerId="ADAL" clId="{BC88E0E1-98A7-41E5-8C47-C333BA33ED14}" dt="2026-01-28T00:15:52.339" v="136" actId="1076"/>
            <ac:picMkLst>
              <pc:docMk/>
              <pc:sldMasterMk cId="3140613440" sldId="2147483648"/>
              <pc:sldLayoutMk cId="3840806902" sldId="2147483649"/>
              <ac:picMk id="12" creationId="{C3D32BF0-5D4E-29FC-91D1-1D774D924688}"/>
            </ac:picMkLst>
          </pc:picChg>
          <pc:picChg chg="add mod">
            <ac:chgData name="Matijevich, Cadence" userId="b0f76e95-bcd7-4cd7-a228-d739a7264333" providerId="ADAL" clId="{BC88E0E1-98A7-41E5-8C47-C333BA33ED14}" dt="2026-01-28T00:16:24.727" v="139" actId="1076"/>
            <ac:picMkLst>
              <pc:docMk/>
              <pc:sldMasterMk cId="3140613440" sldId="2147483648"/>
              <pc:sldLayoutMk cId="3840806902" sldId="2147483649"/>
              <ac:picMk id="13" creationId="{3504A967-A300-07BE-44D4-CC12CFB3EB75}"/>
            </ac:picMkLst>
          </pc:picChg>
        </pc:sldLayoutChg>
        <pc:sldLayoutChg chg="addSp modSp mod">
          <pc:chgData name="Matijevich, Cadence" userId="b0f76e95-bcd7-4cd7-a228-d739a7264333" providerId="ADAL" clId="{BC88E0E1-98A7-41E5-8C47-C333BA33ED14}" dt="2026-01-28T00:17:12.250" v="144" actId="1076"/>
          <pc:sldLayoutMkLst>
            <pc:docMk/>
            <pc:sldMasterMk cId="3140613440" sldId="2147483648"/>
            <pc:sldLayoutMk cId="3002798096" sldId="2147483650"/>
          </pc:sldLayoutMkLst>
          <pc:grpChg chg="mod">
            <ac:chgData name="Matijevich, Cadence" userId="b0f76e95-bcd7-4cd7-a228-d739a7264333" providerId="ADAL" clId="{BC88E0E1-98A7-41E5-8C47-C333BA33ED14}" dt="2026-01-28T00:16:55.789" v="143" actId="1076"/>
            <ac:grpSpMkLst>
              <pc:docMk/>
              <pc:sldMasterMk cId="3140613440" sldId="2147483648"/>
              <pc:sldLayoutMk cId="3002798096" sldId="2147483650"/>
              <ac:grpSpMk id="7" creationId="{62A6EAA6-72EE-F118-1090-29B13E9D98F6}"/>
            </ac:grpSpMkLst>
          </pc:grpChg>
          <pc:picChg chg="add mod">
            <ac:chgData name="Matijevich, Cadence" userId="b0f76e95-bcd7-4cd7-a228-d739a7264333" providerId="ADAL" clId="{BC88E0E1-98A7-41E5-8C47-C333BA33ED14}" dt="2026-01-28T00:17:12.250" v="144" actId="1076"/>
            <ac:picMkLst>
              <pc:docMk/>
              <pc:sldMasterMk cId="3140613440" sldId="2147483648"/>
              <pc:sldLayoutMk cId="3002798096" sldId="2147483650"/>
              <ac:picMk id="4" creationId="{94C7D5F3-AF9E-C486-C2A2-0DD5CDF43976}"/>
            </ac:picMkLst>
          </pc:picChg>
          <pc:picChg chg="mod">
            <ac:chgData name="Matijevich, Cadence" userId="b0f76e95-bcd7-4cd7-a228-d739a7264333" providerId="ADAL" clId="{BC88E0E1-98A7-41E5-8C47-C333BA33ED14}" dt="2026-01-28T00:16:55.789" v="143" actId="1076"/>
            <ac:picMkLst>
              <pc:docMk/>
              <pc:sldMasterMk cId="3140613440" sldId="2147483648"/>
              <pc:sldLayoutMk cId="3002798096" sldId="2147483650"/>
              <ac:picMk id="8" creationId="{1200F055-1B3D-FAF5-6F77-950F02B4CDE2}"/>
            </ac:picMkLst>
          </pc:picChg>
          <pc:picChg chg="mod">
            <ac:chgData name="Matijevich, Cadence" userId="b0f76e95-bcd7-4cd7-a228-d739a7264333" providerId="ADAL" clId="{BC88E0E1-98A7-41E5-8C47-C333BA33ED14}" dt="2026-01-28T00:16:55.789" v="143" actId="1076"/>
            <ac:picMkLst>
              <pc:docMk/>
              <pc:sldMasterMk cId="3140613440" sldId="2147483648"/>
              <pc:sldLayoutMk cId="3002798096" sldId="2147483650"/>
              <ac:picMk id="9" creationId="{52E24E4C-2633-EAA0-42D9-2E8C5385FFBA}"/>
            </ac:picMkLst>
          </pc:picChg>
          <pc:picChg chg="mod">
            <ac:chgData name="Matijevich, Cadence" userId="b0f76e95-bcd7-4cd7-a228-d739a7264333" providerId="ADAL" clId="{BC88E0E1-98A7-41E5-8C47-C333BA33ED14}" dt="2026-01-28T00:16:55.789" v="143" actId="1076"/>
            <ac:picMkLst>
              <pc:docMk/>
              <pc:sldMasterMk cId="3140613440" sldId="2147483648"/>
              <pc:sldLayoutMk cId="3002798096" sldId="2147483650"/>
              <ac:picMk id="10" creationId="{83DDEB50-9ABC-BEC8-27C1-8DCAF69F3A5B}"/>
            </ac:picMkLst>
          </pc:picChg>
          <pc:picChg chg="mod">
            <ac:chgData name="Matijevich, Cadence" userId="b0f76e95-bcd7-4cd7-a228-d739a7264333" providerId="ADAL" clId="{BC88E0E1-98A7-41E5-8C47-C333BA33ED14}" dt="2026-01-28T00:16:55.789" v="143" actId="1076"/>
            <ac:picMkLst>
              <pc:docMk/>
              <pc:sldMasterMk cId="3140613440" sldId="2147483648"/>
              <pc:sldLayoutMk cId="3002798096" sldId="2147483650"/>
              <ac:picMk id="11" creationId="{618753BD-5F5D-173B-19B3-B5DC1FEC1400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271A50-7262-4A71-A6B3-078608E4208D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425FAC-8286-491B-8323-F8271FBAA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854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425FAC-8286-491B-8323-F8271FBAAA9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2314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425FAC-8286-491B-8323-F8271FBAAA9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1650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425FAC-8286-491B-8323-F8271FBAAA9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8725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425FAC-8286-491B-8323-F8271FBAAA9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6644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425FAC-8286-491B-8323-F8271FBAAA9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6174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425FAC-8286-491B-8323-F8271FBAAA9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9884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425FAC-8286-491B-8323-F8271FBAAA9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0682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425FAC-8286-491B-8323-F8271FBAAA94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6342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425FAC-8286-491B-8323-F8271FBAAA9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7907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425FAC-8286-491B-8323-F8271FBAAA9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069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425FAC-8286-491B-8323-F8271FBAAA9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157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425FAC-8286-491B-8323-F8271FBAAA9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7779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425FAC-8286-491B-8323-F8271FBAAA9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2839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425FAC-8286-491B-8323-F8271FBAAA9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6698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425FAC-8286-491B-8323-F8271FBAAA9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1251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425FAC-8286-491B-8323-F8271FBAAA9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497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F96EF-30BA-3308-4CF8-557D4CA2E5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906825-8E38-F1E2-7C86-D0AF1878F2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FB9EC8-65FE-2981-3B90-BDD8A33CD7D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D182F39-65C2-4DCF-9313-6ACB8C38115D}" type="datetime1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EB9A2A-74E4-A14B-2463-529ABAB10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E80ABD-3AAA-E0B1-17DE-1D7C97AA9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CB3EB-3F05-4B86-91AB-3A3DFC5F6F02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89B63D8-0182-C00F-08CF-6726D6752F71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3636233" y="4800600"/>
            <a:ext cx="4792659" cy="914400"/>
            <a:chOff x="838200" y="5853112"/>
            <a:chExt cx="3896164" cy="724185"/>
          </a:xfrm>
        </p:grpSpPr>
        <p:pic>
          <p:nvPicPr>
            <p:cNvPr id="8" name="Picture 7" descr="A picture containing text, sign&#10;&#10;AI-generated content may be incorrect.">
              <a:extLst>
                <a:ext uri="{FF2B5EF4-FFF2-40B4-BE49-F238E27FC236}">
                  <a16:creationId xmlns:a16="http://schemas.microsoft.com/office/drawing/2014/main" id="{AAAE8C87-7C13-7DF8-3CFE-15B3BC31626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8200" y="5853112"/>
              <a:ext cx="685800" cy="685800"/>
            </a:xfrm>
            <a:prstGeom prst="rect">
              <a:avLst/>
            </a:prstGeom>
          </p:spPr>
        </p:pic>
        <p:pic>
          <p:nvPicPr>
            <p:cNvPr id="9" name="Picture 2">
              <a:extLst>
                <a:ext uri="{FF2B5EF4-FFF2-40B4-BE49-F238E27FC236}">
                  <a16:creationId xmlns:a16="http://schemas.microsoft.com/office/drawing/2014/main" id="{DEF7BB7D-0B04-DBB6-2535-7FA8A034F63B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41362" y="5909749"/>
              <a:ext cx="1256925" cy="5725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4" descr="Logo&#10;&#10;Description automatically generated">
              <a:extLst>
                <a:ext uri="{FF2B5EF4-FFF2-40B4-BE49-F238E27FC236}">
                  <a16:creationId xmlns:a16="http://schemas.microsoft.com/office/drawing/2014/main" id="{A130FA1F-F043-61D1-53C1-76C6A702AD6C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5649" y="5853112"/>
              <a:ext cx="568712" cy="685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5" descr="Logo&#10;&#10;Description automatically generated">
              <a:extLst>
                <a:ext uri="{FF2B5EF4-FFF2-40B4-BE49-F238E27FC236}">
                  <a16:creationId xmlns:a16="http://schemas.microsoft.com/office/drawing/2014/main" id="{05D82E54-12E1-C3BD-BDA9-F0C0287184B9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01723" y="5891497"/>
              <a:ext cx="1032641" cy="685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3" name="Picture 12">
            <a:extLst>
              <a:ext uri="{FF2B5EF4-FFF2-40B4-BE49-F238E27FC236}">
                <a16:creationId xmlns:a16="http://schemas.microsoft.com/office/drawing/2014/main" id="{3504A967-A300-07BE-44D4-CC12CFB3EB75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489097" y="4831309"/>
            <a:ext cx="835224" cy="835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806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9E238-11A5-76D3-9A95-E757CE2C0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5FE2C5-320B-5A19-245B-CD677FD658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DE26EF-802F-C7DC-CEF8-5C8E6201E7E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F7D61C-768D-44B2-9956-2814A88535DB}" type="datetime1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903A6D-0B87-9AEF-8BDE-02B0FE007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4D62D5-4B93-9BE4-2264-7F4336BFD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CB3EB-3F05-4B86-91AB-3A3DFC5F6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560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56CE9F-E861-214F-78D1-20A334CF97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31727B-CC31-64AE-5FB3-ECB8D34E9E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490AAB-2CF4-6D7C-B5F4-EE640A05E2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10D89D-00EE-47C3-B5CD-DDCE2970F6DB}" type="datetime1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23DC32-DE23-A240-E201-776C3923B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7020EF-4E73-BF0B-5489-DFA48F6B2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CB3EB-3F05-4B86-91AB-3A3DFC5F6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523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4DB08-929A-4A31-2F80-B4F3DC999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34666-2BE1-13F8-393D-FF2F6AF696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Wingdings" panose="05000000000000000000" pitchFamily="2" charset="2"/>
              <a:buChar char="§"/>
              <a:defRPr/>
            </a:lvl1pPr>
            <a:lvl2pPr>
              <a:buFont typeface="Wingdings" panose="05000000000000000000" pitchFamily="2" charset="2"/>
              <a:buChar char="§"/>
              <a:defRPr/>
            </a:lvl2pPr>
            <a:lvl3pPr>
              <a:buFont typeface="Wingdings" panose="05000000000000000000" pitchFamily="2" charset="2"/>
              <a:buChar char="§"/>
              <a:defRPr/>
            </a:lvl3pPr>
            <a:lvl4pPr>
              <a:buFont typeface="Wingdings" panose="05000000000000000000" pitchFamily="2" charset="2"/>
              <a:buChar char="§"/>
              <a:defRPr/>
            </a:lvl4pPr>
            <a:lvl5pP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C029AA-5610-2E55-068C-CB12ABEEA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CB3EB-3F05-4B86-91AB-3A3DFC5F6F02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2A6EAA6-72EE-F118-1090-29B13E9D98F6}"/>
              </a:ext>
            </a:extLst>
          </p:cNvPr>
          <p:cNvGrpSpPr/>
          <p:nvPr userDrawn="1"/>
        </p:nvGrpSpPr>
        <p:grpSpPr>
          <a:xfrm>
            <a:off x="2033953" y="5904564"/>
            <a:ext cx="3896164" cy="724185"/>
            <a:chOff x="838200" y="5853112"/>
            <a:chExt cx="3896164" cy="724185"/>
          </a:xfrm>
        </p:grpSpPr>
        <p:pic>
          <p:nvPicPr>
            <p:cNvPr id="8" name="Picture 7" descr="A picture containing text, sign&#10;&#10;AI-generated content may be incorrect.">
              <a:extLst>
                <a:ext uri="{FF2B5EF4-FFF2-40B4-BE49-F238E27FC236}">
                  <a16:creationId xmlns:a16="http://schemas.microsoft.com/office/drawing/2014/main" id="{1200F055-1B3D-FAF5-6F77-950F02B4CDE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8200" y="5853112"/>
              <a:ext cx="685800" cy="685800"/>
            </a:xfrm>
            <a:prstGeom prst="rect">
              <a:avLst/>
            </a:prstGeom>
          </p:spPr>
        </p:pic>
        <p:pic>
          <p:nvPicPr>
            <p:cNvPr id="9" name="Picture 2">
              <a:extLst>
                <a:ext uri="{FF2B5EF4-FFF2-40B4-BE49-F238E27FC236}">
                  <a16:creationId xmlns:a16="http://schemas.microsoft.com/office/drawing/2014/main" id="{52E24E4C-2633-EAA0-42D9-2E8C5385FFB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41362" y="5909749"/>
              <a:ext cx="1256925" cy="5725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4" descr="Logo&#10;&#10;Description automatically generated">
              <a:extLst>
                <a:ext uri="{FF2B5EF4-FFF2-40B4-BE49-F238E27FC236}">
                  <a16:creationId xmlns:a16="http://schemas.microsoft.com/office/drawing/2014/main" id="{83DDEB50-9ABC-BEC8-27C1-8DCAF69F3A5B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5649" y="5853112"/>
              <a:ext cx="568712" cy="685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5" descr="Logo&#10;&#10;Description automatically generated">
              <a:extLst>
                <a:ext uri="{FF2B5EF4-FFF2-40B4-BE49-F238E27FC236}">
                  <a16:creationId xmlns:a16="http://schemas.microsoft.com/office/drawing/2014/main" id="{618753BD-5F5D-173B-19B3-B5DC1FEC1400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01723" y="5891497"/>
              <a:ext cx="1032641" cy="685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6A0C379-B79E-93D9-D340-6048E262F768}"/>
              </a:ext>
            </a:extLst>
          </p:cNvPr>
          <p:cNvCxnSpPr/>
          <p:nvPr userDrawn="1"/>
        </p:nvCxnSpPr>
        <p:spPr>
          <a:xfrm>
            <a:off x="838200" y="1635272"/>
            <a:ext cx="10515600" cy="0"/>
          </a:xfrm>
          <a:prstGeom prst="line">
            <a:avLst/>
          </a:prstGeom>
          <a:ln w="1270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94C7D5F3-AF9E-C486-C2A2-0DD5CDF43976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18465" y="5793525"/>
            <a:ext cx="835224" cy="835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798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5E97F-9E0C-AFA4-C396-0028550D0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4ABE35-CA17-833F-972D-AAF558D800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F12E9D-EF4C-FD51-AA46-229C06B3CD4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D85446-BA66-4BA2-80F3-250B46BE4BD7}" type="datetime1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A3A9C7-E1CF-6926-60EC-FEDF3E4F5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04BA47-7903-E259-8D36-8AC7B6686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CB3EB-3F05-4B86-91AB-3A3DFC5F6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868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97E56-44E2-1B36-9FB4-6348FB9BD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7FDBAE-6C86-4531-005F-75A26B8962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CD9623-6965-9EB7-E891-8135292D92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E83CE6-6FB9-7FC6-04EB-6FBA6AEE1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CB3EB-3F05-4B86-91AB-3A3DFC5F6F02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13E19C01-C447-190D-D92E-BF423FC4E074}"/>
              </a:ext>
            </a:extLst>
          </p:cNvPr>
          <p:cNvGrpSpPr/>
          <p:nvPr userDrawn="1"/>
        </p:nvGrpSpPr>
        <p:grpSpPr>
          <a:xfrm>
            <a:off x="838200" y="5813105"/>
            <a:ext cx="3896164" cy="724185"/>
            <a:chOff x="838200" y="5853112"/>
            <a:chExt cx="3896164" cy="724185"/>
          </a:xfrm>
        </p:grpSpPr>
        <p:pic>
          <p:nvPicPr>
            <p:cNvPr id="9" name="Picture 8" descr="A picture containing text, sign&#10;&#10;AI-generated content may be incorrect.">
              <a:extLst>
                <a:ext uri="{FF2B5EF4-FFF2-40B4-BE49-F238E27FC236}">
                  <a16:creationId xmlns:a16="http://schemas.microsoft.com/office/drawing/2014/main" id="{46DCCF06-88AE-5A30-8B7C-7E215DDEA0A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8200" y="5853112"/>
              <a:ext cx="685800" cy="685800"/>
            </a:xfrm>
            <a:prstGeom prst="rect">
              <a:avLst/>
            </a:prstGeom>
          </p:spPr>
        </p:pic>
        <p:pic>
          <p:nvPicPr>
            <p:cNvPr id="10" name="Picture 2">
              <a:extLst>
                <a:ext uri="{FF2B5EF4-FFF2-40B4-BE49-F238E27FC236}">
                  <a16:creationId xmlns:a16="http://schemas.microsoft.com/office/drawing/2014/main" id="{C2D30D05-6D39-80F1-E65B-B3765067CF2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41362" y="5909749"/>
              <a:ext cx="1256925" cy="5725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4" descr="Logo&#10;&#10;Description automatically generated">
              <a:extLst>
                <a:ext uri="{FF2B5EF4-FFF2-40B4-BE49-F238E27FC236}">
                  <a16:creationId xmlns:a16="http://schemas.microsoft.com/office/drawing/2014/main" id="{B076394C-5A59-D3CA-AADB-0494B1C15E4D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5649" y="5853112"/>
              <a:ext cx="568712" cy="685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5" descr="Logo&#10;&#10;Description automatically generated">
              <a:extLst>
                <a:ext uri="{FF2B5EF4-FFF2-40B4-BE49-F238E27FC236}">
                  <a16:creationId xmlns:a16="http://schemas.microsoft.com/office/drawing/2014/main" id="{519FC509-CECF-7D71-954C-1DB05568A6C2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01723" y="5891497"/>
              <a:ext cx="1032641" cy="685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FCB2F35-BE3D-8EDA-2560-F13E203A366C}"/>
              </a:ext>
            </a:extLst>
          </p:cNvPr>
          <p:cNvCxnSpPr/>
          <p:nvPr userDrawn="1"/>
        </p:nvCxnSpPr>
        <p:spPr>
          <a:xfrm>
            <a:off x="838200" y="1635272"/>
            <a:ext cx="10515600" cy="0"/>
          </a:xfrm>
          <a:prstGeom prst="line">
            <a:avLst/>
          </a:prstGeom>
          <a:ln w="1270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8274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447B94-CDB1-8587-EFE0-1589231AA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0D60BF-C6C3-6033-5B93-98C78D56FF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C6B6FD-B751-424A-E0B7-D6DB6AA489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14518D-1AD6-EB3D-AD4E-149407F523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C1D9E9-7F29-D572-0E42-DE3617A27C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D15790-A2B5-907D-83FA-6E78F8CFAB9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DE0155F-15B0-4E4F-A9B9-86026DF1EE32}" type="datetime1">
              <a:rPr lang="en-US" smtClean="0"/>
              <a:t>1/27/2026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6D25BC-A34E-9B54-E04A-AAB34350E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EB766EA-DE09-2874-7105-5DDE64A38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CB3EB-3F05-4B86-91AB-3A3DFC5F6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529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7896A2-25F4-F1E2-8AAF-6F161F2C0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428668-F0BE-04B3-3742-E80CBD9AAC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209BBE-5E31-4E63-B2CE-990E1650D848}" type="datetime1">
              <a:rPr lang="en-US" smtClean="0"/>
              <a:t>1/27/2026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04EBC2-EB5C-72C6-EEA5-4781C19E9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DE0E78-113E-8940-B683-7B466894A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CB3EB-3F05-4B86-91AB-3A3DFC5F6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793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86EB34-3C3C-CB70-2AA5-154B0F6B50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2BD8DE-EA04-4AE3-9B94-0D1CFC07D7C5}" type="datetime1">
              <a:rPr lang="en-US" smtClean="0"/>
              <a:t>1/27/2026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ED80F7-3E74-82A3-B63F-6A11C5191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3FF84E-8DF9-8191-F641-04DF4E5D9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CB3EB-3F05-4B86-91AB-3A3DFC5F6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034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36FC4-F0A9-1518-BA86-4068AD6E1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49FA20-F21F-5560-A71B-10344125C2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8C635D-E05F-F2A2-4C1E-61F0AE3FA8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A12C48-01DC-227B-6300-09F622B2D4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3BC6DF-FFBA-443B-8E87-832173ACD477}" type="datetime1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24F177-8221-E34C-ACB2-3F468C466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B04B56-E7D7-5AF8-9C22-E4E5BC467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CB3EB-3F05-4B86-91AB-3A3DFC5F6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656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1F61E-F2DA-B6BD-7EEB-17ED218A2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640A5C-7805-892B-9CC0-8773E0E83E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C6CF37-6A61-C05F-E519-D0B07E6A4B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86362F-BE0E-7F5D-4884-F394227B4F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D619D64-5081-49D5-A1D3-CE0753877AF6}" type="datetime1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34244F-A2C3-285D-6A61-8FEDC79DE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1014E7-8806-3857-9624-887489C9A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CB3EB-3F05-4B86-91AB-3A3DFC5F6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345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0FE7B6-99DF-FD8F-8C56-6B658942C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88E0B6-A1AC-7B01-CCF6-8777FD9EA3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89C3EE-545B-9807-C946-5158A9C581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CCB3EB-3F05-4B86-91AB-3A3DFC5F6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613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E4800-3D8F-A68D-264D-D82444169D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ea typeface="+mj-lt"/>
                <a:cs typeface="+mj-lt"/>
              </a:rPr>
              <a:t>History of Fire Service Delivery in the Region </a:t>
            </a:r>
            <a:br>
              <a:rPr lang="en-US" dirty="0">
                <a:ea typeface="+mj-lt"/>
                <a:cs typeface="+mj-lt"/>
              </a:rPr>
            </a:br>
            <a:r>
              <a:rPr lang="en-US" dirty="0">
                <a:ea typeface="+mj-lt"/>
                <a:cs typeface="+mj-lt"/>
              </a:rPr>
              <a:t>(Reno-Sparks-Washoe County)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2A29E7-C84A-605F-016F-8449109D672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Regional Fire Services Study Board </a:t>
            </a:r>
          </a:p>
          <a:p>
            <a:r>
              <a:rPr lang="en-US" dirty="0"/>
              <a:t>February 2, 2026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B15A98-2435-D633-0742-2F9A27621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CB3EB-3F05-4B86-91AB-3A3DFC5F6F0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7579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A1F5F-559A-92AC-7275-85E5C34E0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TMFPD Separation and Reconstitution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9B66D2-9D9E-D9A0-3E92-46ABDEA715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2011: termination notice issued</a:t>
            </a:r>
          </a:p>
          <a:p>
            <a:r>
              <a:rPr lang="en-US" dirty="0"/>
              <a:t>July 1, 2012: separation effective</a:t>
            </a:r>
          </a:p>
          <a:p>
            <a:r>
              <a:rPr lang="en-US" dirty="0"/>
              <a:t>TMFPD operates independently thereafter</a:t>
            </a:r>
          </a:p>
          <a:p>
            <a:r>
              <a:rPr lang="en-US" dirty="0"/>
              <a:t>TMFPD–SFPD operational discussions occur</a:t>
            </a:r>
          </a:p>
          <a:p>
            <a:r>
              <a:rPr lang="en-US" dirty="0"/>
              <a:t>Late 2011: votes support alignment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DF8847-2531-B9E2-D5D4-0585426DE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CB3EB-3F05-4B86-91AB-3A3DFC5F6F0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1743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4D9AB-99CC-3A88-6AF8-7FB0F72AC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Blue Ribbon Committee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1FD185-A289-F6D0-73D2-4AB4F0C54D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2013: Blue Ribbon review initiated</a:t>
            </a:r>
          </a:p>
          <a:p>
            <a:r>
              <a:rPr lang="en-US" dirty="0"/>
              <a:t>Assessed regional provider system</a:t>
            </a:r>
          </a:p>
          <a:p>
            <a:r>
              <a:rPr lang="en-US" dirty="0"/>
              <a:t>Considered efficiency and innovation options</a:t>
            </a:r>
          </a:p>
          <a:p>
            <a:r>
              <a:rPr lang="en-US" dirty="0"/>
              <a:t>Reviewed aid and joint powers concepts</a:t>
            </a:r>
          </a:p>
          <a:p>
            <a:r>
              <a:rPr lang="en-US" dirty="0"/>
              <a:t>Added context for later discussions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AF39E5-C6A0-34FD-0D4A-534E55376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CB3EB-3F05-4B86-91AB-3A3DFC5F6F0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3525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6B65C-EAB5-119B-34D7-264285018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District Consolidation (2016)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98EBC6-A025-BA6B-24FD-7A870A1836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2015: consolidation steps advanced</a:t>
            </a:r>
          </a:p>
          <a:p>
            <a:r>
              <a:rPr lang="en-US" dirty="0"/>
              <a:t>NRS 474 supports district consolidation</a:t>
            </a:r>
          </a:p>
          <a:p>
            <a:r>
              <a:rPr lang="en-US" dirty="0"/>
              <a:t>March 2016: Ordinance 1577 adopted</a:t>
            </a:r>
          </a:p>
          <a:p>
            <a:r>
              <a:rPr lang="en-US" dirty="0"/>
              <a:t>July 1, 2016: consolidation effective</a:t>
            </a:r>
          </a:p>
          <a:p>
            <a:r>
              <a:rPr lang="en-US" dirty="0"/>
              <a:t>SFPD ceased as separate district</a:t>
            </a:r>
          </a:p>
          <a:p>
            <a:r>
              <a:rPr lang="en-US" dirty="0"/>
              <a:t>TMFPD assumed consolidated footprint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7BC14F-B380-3BCF-D785-07213956A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CB3EB-3F05-4B86-91AB-3A3DFC5F6F0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1673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C0523-8A30-B4AE-455B-2B3325768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Stabilization and Modernization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F83112-62AE-942A-FABC-6164CCEB81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Operational agreements continued afterward</a:t>
            </a:r>
          </a:p>
          <a:p>
            <a:r>
              <a:rPr lang="en-US" dirty="0"/>
              <a:t>Mutual aid and aid updates occurred</a:t>
            </a:r>
          </a:p>
          <a:p>
            <a:r>
              <a:rPr lang="en-US" dirty="0"/>
              <a:t>Facilities coordination continued</a:t>
            </a:r>
          </a:p>
          <a:p>
            <a:r>
              <a:rPr lang="en-US" dirty="0"/>
              <a:t>Legacy financial issues addressed over time</a:t>
            </a:r>
          </a:p>
          <a:p>
            <a:r>
              <a:rPr lang="en-US" dirty="0"/>
              <a:t>2020: TMFR branding used publicly</a:t>
            </a:r>
          </a:p>
          <a:p>
            <a:r>
              <a:rPr lang="en-US" dirty="0"/>
              <a:t>All-risk mission referenced in materials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A8B979-BC40-F466-2F59-AB6F111A4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CB3EB-3F05-4B86-91AB-3A3DFC5F6F0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0389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42768-0FFB-6BE4-690B-0DE7002B3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Regional Fire Services Study Board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4193E-0FAC-A170-033E-517D9E1DE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2025: SB 319 establishes Study Board</a:t>
            </a:r>
          </a:p>
          <a:p>
            <a:r>
              <a:rPr lang="en-US" dirty="0"/>
              <a:t>Interlocal agreement defines scope</a:t>
            </a:r>
          </a:p>
          <a:p>
            <a:r>
              <a:rPr lang="en-US" dirty="0"/>
              <a:t>Reviews consolidation and coordination options</a:t>
            </a:r>
          </a:p>
          <a:p>
            <a:r>
              <a:rPr lang="en-US" dirty="0"/>
              <a:t>Report due December 31, 2026</a:t>
            </a:r>
          </a:p>
          <a:p>
            <a:r>
              <a:rPr lang="en-US" dirty="0"/>
              <a:t>Work includes governance and funding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4ABC2E-DD20-158C-8445-A371464CB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CB3EB-3F05-4B86-91AB-3A3DFC5F6F0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3748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C35C6-D1C9-5147-0809-CA35751D7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Regional Coordination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552895-8CDA-172F-0EF6-5CE9EC500A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Automatic aid: Reno and TMFR</a:t>
            </a:r>
          </a:p>
          <a:p>
            <a:r>
              <a:rPr lang="en-US" dirty="0"/>
              <a:t>Enhanced aid: TMFR and Sparks</a:t>
            </a:r>
          </a:p>
          <a:p>
            <a:r>
              <a:rPr lang="en-US" dirty="0"/>
              <a:t>TRIAD HazMat: Reno, Sparks, TMFR</a:t>
            </a:r>
          </a:p>
          <a:p>
            <a:r>
              <a:rPr lang="en-US" dirty="0"/>
              <a:t>Dispatch: Washoe Dispatch coordination</a:t>
            </a:r>
          </a:p>
          <a:p>
            <a:r>
              <a:rPr lang="en-US" dirty="0"/>
              <a:t>EMS interface: REMSA coordination</a:t>
            </a:r>
          </a:p>
          <a:p>
            <a:r>
              <a:rPr lang="en-US" dirty="0"/>
              <a:t>Mutual aid: regional response support</a:t>
            </a:r>
          </a:p>
          <a:p>
            <a:r>
              <a:rPr lang="en-US" dirty="0"/>
              <a:t>Joint training: interoperability activities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8CE680-329A-BD36-7605-BA8A99AA0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CB3EB-3F05-4B86-91AB-3A3DFC5F6F0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2568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420A3-1440-9459-55D5-EF06BA9EF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Governance and Funding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FB94A9-4D7F-6B70-3F2A-6B9FBC8FCC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dirty="0"/>
              <a:t>Governance</a:t>
            </a:r>
          </a:p>
          <a:p>
            <a:pPr lvl="1"/>
            <a:r>
              <a:rPr lang="en-US" dirty="0"/>
              <a:t>Authority and accountability structure</a:t>
            </a:r>
          </a:p>
          <a:p>
            <a:pPr lvl="1"/>
            <a:r>
              <a:rPr lang="en-US" dirty="0"/>
              <a:t>Escalation and dispute processes</a:t>
            </a:r>
          </a:p>
          <a:p>
            <a:r>
              <a:rPr lang="en-US" dirty="0"/>
              <a:t>Funding</a:t>
            </a:r>
          </a:p>
          <a:p>
            <a:pPr lvl="1"/>
            <a:r>
              <a:rPr lang="en-US" dirty="0"/>
              <a:t>Equity principles and allocations</a:t>
            </a:r>
          </a:p>
          <a:p>
            <a:pPr lvl="1"/>
            <a:r>
              <a:rPr lang="en-US" dirty="0"/>
              <a:t>Transparency and reporting methods</a:t>
            </a:r>
          </a:p>
          <a:p>
            <a:r>
              <a:rPr lang="en-US" dirty="0"/>
              <a:t>Assets and liabilities considerations</a:t>
            </a:r>
          </a:p>
          <a:p>
            <a:r>
              <a:rPr lang="en-US" dirty="0"/>
              <a:t>Legacy obligations considerations</a:t>
            </a:r>
          </a:p>
          <a:p>
            <a:r>
              <a:rPr lang="en-US" dirty="0"/>
              <a:t>Transition planning and sequencing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6F38CD-B274-5293-5850-2C7E4FA89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CB3EB-3F05-4B86-91AB-3A3DFC5F6F0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684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8941A-7824-8C4B-43E2-17D8F4ED1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and 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3E433B-36E9-7D97-0401-B31D3A315A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Multiple models used over time</a:t>
            </a:r>
          </a:p>
          <a:p>
            <a:r>
              <a:rPr lang="en-US" dirty="0"/>
              <a:t>Shifts occurred across several periods</a:t>
            </a:r>
          </a:p>
          <a:p>
            <a:r>
              <a:rPr lang="en-US" dirty="0"/>
              <a:t>Current study process is underway</a:t>
            </a:r>
          </a:p>
          <a:p>
            <a:r>
              <a:rPr lang="en-US" dirty="0"/>
              <a:t>Report due by end of 2026</a:t>
            </a:r>
          </a:p>
          <a:p>
            <a:r>
              <a:rPr lang="en-US" dirty="0"/>
              <a:t>Future options evaluated by Board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384809-7229-D91E-FADC-13706EB0F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CB3EB-3F05-4B86-91AB-3A3DFC5F6F0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469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9FE1A-1D09-8305-AC8C-C4C6CFC813ED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/>
          <a:lstStyle/>
          <a:p>
            <a:r>
              <a:rPr lang="en-US" dirty="0"/>
              <a:t>Regional Fire Service 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45F0B-1310-F317-1D9C-6B4C262A23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Reno, Sparks, Washoe County overview</a:t>
            </a:r>
          </a:p>
          <a:p>
            <a:r>
              <a:rPr lang="en-US" dirty="0"/>
              <a:t>Major service-delivery changes since 2000</a:t>
            </a:r>
          </a:p>
          <a:p>
            <a:r>
              <a:rPr lang="en-US" dirty="0"/>
              <a:t>Governance models used over time</a:t>
            </a:r>
          </a:p>
          <a:p>
            <a:r>
              <a:rPr lang="en-US" dirty="0"/>
              <a:t>Growth and development context</a:t>
            </a:r>
          </a:p>
          <a:p>
            <a:r>
              <a:rPr lang="en-US" dirty="0"/>
              <a:t>SB 319 Study Board underway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E9725A-A1A0-6279-A751-2BAC05A54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CB3EB-3F05-4B86-91AB-3A3DFC5F6F0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31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5C1A9-B136-A849-7233-C32672F6A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Recurring Service Delivery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6FB2AB-F733-39B0-E75C-ACF03DFA9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Municipal departments serve city areas</a:t>
            </a:r>
          </a:p>
          <a:p>
            <a:r>
              <a:rPr lang="en-US"/>
              <a:t>County districts serve </a:t>
            </a:r>
            <a:r>
              <a:rPr lang="en-US" dirty="0"/>
              <a:t>unincorporated areas</a:t>
            </a:r>
          </a:p>
          <a:p>
            <a:r>
              <a:rPr lang="en-US" dirty="0"/>
              <a:t>Contracts for service used historically</a:t>
            </a:r>
          </a:p>
          <a:p>
            <a:r>
              <a:rPr lang="en-US" dirty="0"/>
              <a:t>Aid agreements support cross-boundary response</a:t>
            </a:r>
          </a:p>
          <a:p>
            <a:r>
              <a:rPr lang="en-US" dirty="0"/>
              <a:t>Operational alignment occurs at times</a:t>
            </a:r>
          </a:p>
          <a:p>
            <a:r>
              <a:rPr lang="en-US" dirty="0"/>
              <a:t>Legal consolidation occurs under authority</a:t>
            </a:r>
          </a:p>
          <a:p>
            <a:r>
              <a:rPr lang="en-US" dirty="0"/>
              <a:t>Changes recur during regional growth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598661-9B3C-4682-382D-2896A4098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CB3EB-3F05-4B86-91AB-3A3DFC5F6F0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243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50B33-3DFB-561A-1C0D-81B94799D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Agencies and Jurisdictions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6B85CB-4384-49D8-4CE4-97106E2554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Reno Fire: Reno city limits</a:t>
            </a:r>
          </a:p>
          <a:p>
            <a:r>
              <a:rPr lang="en-US" dirty="0"/>
              <a:t>Sparks Fire: Sparks city limits</a:t>
            </a:r>
          </a:p>
          <a:p>
            <a:r>
              <a:rPr lang="en-US" dirty="0"/>
              <a:t>Truckee Meadows Fire: unincorporated Washoe County, except Incline Village and Crystal Bay</a:t>
            </a:r>
          </a:p>
          <a:p>
            <a:pPr>
              <a:spcAft>
                <a:spcPts val="600"/>
              </a:spcAft>
            </a:pPr>
            <a:r>
              <a:rPr lang="en-US" dirty="0"/>
              <a:t>North Lake Tahoe Fire Protection District: Incline Village and Crystal Bay</a:t>
            </a:r>
          </a:p>
          <a:p>
            <a:r>
              <a:rPr lang="en-US" dirty="0"/>
              <a:t>Jurisdictions follow municipal boundaries</a:t>
            </a:r>
          </a:p>
          <a:p>
            <a:r>
              <a:rPr lang="en-US" dirty="0"/>
              <a:t>Incidents cross boundaries at times</a:t>
            </a:r>
          </a:p>
          <a:p>
            <a:r>
              <a:rPr lang="en-US" dirty="0"/>
              <a:t>2026 fire regionalization study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F98D07-01B1-1C61-8237-6D2443B1F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CB3EB-3F05-4B86-91AB-3A3DFC5F6F0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2609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E55E7-465E-E696-EF6A-7691AF395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Early Municipal Fire Development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7FF6E-FCC7-50C9-26BF-743574E721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Reno volunteer companies, 19th century</a:t>
            </a:r>
          </a:p>
          <a:p>
            <a:r>
              <a:rPr lang="en-US" dirty="0"/>
              <a:t>Hook-and-ladder era referenced historically</a:t>
            </a:r>
          </a:p>
          <a:p>
            <a:r>
              <a:rPr lang="en-US" dirty="0"/>
              <a:t>Sparks organized fire service begins 1905</a:t>
            </a:r>
          </a:p>
          <a:p>
            <a:r>
              <a:rPr lang="en-US" dirty="0"/>
              <a:t>Transition toward career departments</a:t>
            </a:r>
          </a:p>
          <a:p>
            <a:r>
              <a:rPr lang="en-US" dirty="0"/>
              <a:t>Service scope expanded over time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CABE72-BBFA-23F8-D2CF-576979AA6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CB3EB-3F05-4B86-91AB-3A3DFC5F6F0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628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F7A18B-1770-D3E2-D561-8C8881DC6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TMFPD Created for County Service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BF990E-5817-6FEA-9449-C02EE6B5FC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1972: TMFPD established by Washoe</a:t>
            </a:r>
          </a:p>
          <a:p>
            <a:r>
              <a:rPr lang="en-US" dirty="0"/>
              <a:t>District governance and funding created</a:t>
            </a:r>
          </a:p>
          <a:p>
            <a:r>
              <a:rPr lang="en-US" dirty="0"/>
              <a:t>Service for unincorporated communities</a:t>
            </a:r>
          </a:p>
          <a:p>
            <a:r>
              <a:rPr lang="en-US" dirty="0"/>
              <a:t>District footprint expanded over time</a:t>
            </a:r>
          </a:p>
          <a:p>
            <a:r>
              <a:rPr lang="en-US" dirty="0"/>
              <a:t>“District around cities” concept described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9B5D77-ECA3-85AE-BCE7-DBC18DD60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CB3EB-3F05-4B86-91AB-3A3DFC5F6F0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370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A5F44-FE0F-975A-89AC-FED34F1A5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Sparks Policy Statement (2002)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BEF46C-0C5D-194B-0250-6B7F4F858F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2002: Sparks adopts policy resolution</a:t>
            </a:r>
          </a:p>
          <a:p>
            <a:r>
              <a:rPr lang="en-US" dirty="0"/>
              <a:t>Affirms municipal government structure</a:t>
            </a:r>
          </a:p>
          <a:p>
            <a:r>
              <a:rPr lang="en-US" dirty="0"/>
              <a:t>Emphasizes local elected representation</a:t>
            </a:r>
          </a:p>
          <a:p>
            <a:r>
              <a:rPr lang="en-US" dirty="0"/>
              <a:t>Supports regional collaboration efforts</a:t>
            </a:r>
          </a:p>
          <a:p>
            <a:r>
              <a:rPr lang="en-US" dirty="0"/>
              <a:t>Does not support government consolidation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AC7924-FFAB-C24A-934E-06FB50560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CB3EB-3F05-4B86-91AB-3A3DFC5F6F0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01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AB832-5690-7D72-298A-A2684E115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Reno Provides Service to TMFPD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42871C-1CBF-5797-A2D3-3F97BDAC63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2000–2012: Reno serves TMFPD</a:t>
            </a:r>
          </a:p>
          <a:p>
            <a:r>
              <a:rPr lang="en-US" dirty="0"/>
              <a:t>Contract-for-service model used</a:t>
            </a:r>
          </a:p>
          <a:p>
            <a:r>
              <a:rPr lang="en-US" dirty="0"/>
              <a:t>Operational integration during contract period</a:t>
            </a:r>
          </a:p>
          <a:p>
            <a:r>
              <a:rPr lang="en-US" dirty="0"/>
              <a:t>Separate governance structures remained</a:t>
            </a:r>
          </a:p>
          <a:p>
            <a:r>
              <a:rPr lang="en-US" dirty="0"/>
              <a:t>Costs and service expectations discussed</a:t>
            </a:r>
          </a:p>
          <a:p>
            <a:r>
              <a:rPr lang="en-US" dirty="0"/>
              <a:t>Contract ended by 2012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7FEFF1-991B-C4C7-0AAA-DBBFF2A75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CB3EB-3F05-4B86-91AB-3A3DFC5F6F0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7272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307F1-1E47-83A8-EC56-17C8EB0BF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Sierra Forest Alternatives and Pivot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F322A2-4565-8D26-6AEB-CE3DC2A66A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2004: SFFPD alternatives work begins</a:t>
            </a:r>
          </a:p>
          <a:p>
            <a:r>
              <a:rPr lang="en-US" dirty="0"/>
              <a:t>Preferred option: contract with TMFPD</a:t>
            </a:r>
          </a:p>
          <a:p>
            <a:r>
              <a:rPr lang="en-US" dirty="0"/>
              <a:t>SFFPD administered by Nevada Forestry</a:t>
            </a:r>
          </a:p>
          <a:p>
            <a:r>
              <a:rPr lang="en-US" dirty="0"/>
              <a:t>2005: Reno requests postponement</a:t>
            </a:r>
          </a:p>
          <a:p>
            <a:r>
              <a:rPr lang="en-US" dirty="0"/>
              <a:t>2006: Sierra Fire district formed</a:t>
            </a:r>
          </a:p>
          <a:p>
            <a:r>
              <a:rPr lang="en-US" dirty="0"/>
              <a:t>Later tax action addressed solvency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35CFD2-1041-03DB-1611-8DD09449B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CB3EB-3F05-4B86-91AB-3A3DFC5F6F0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80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13b16c53-82ad-48b8-b6dd-e0353efe42ca}" enabled="1" method="Privileged" siteId="{a2a21b60-5625-43fe-a55a-52f5e111d71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399</TotalTime>
  <Words>610</Words>
  <Application>Microsoft Office PowerPoint</Application>
  <PresentationFormat>Widescreen</PresentationFormat>
  <Paragraphs>146</Paragraphs>
  <Slides>17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Aptos</vt:lpstr>
      <vt:lpstr>Aptos Display</vt:lpstr>
      <vt:lpstr>Arial</vt:lpstr>
      <vt:lpstr>Wingdings</vt:lpstr>
      <vt:lpstr>Office Theme</vt:lpstr>
      <vt:lpstr>History of Fire Service Delivery in the Region  (Reno-Sparks-Washoe County)</vt:lpstr>
      <vt:lpstr>Regional Fire Service History</vt:lpstr>
      <vt:lpstr>Recurring Service Delivery Models</vt:lpstr>
      <vt:lpstr>Current Agencies and Jurisdictions</vt:lpstr>
      <vt:lpstr>Early Municipal Fire Development </vt:lpstr>
      <vt:lpstr>TMFPD Created for County Service</vt:lpstr>
      <vt:lpstr>Sparks Policy Statement (2002)</vt:lpstr>
      <vt:lpstr>Reno Provides Service to TMFPD</vt:lpstr>
      <vt:lpstr>Sierra Forest Alternatives and Pivot</vt:lpstr>
      <vt:lpstr>TMFPD Separation and Reconstitution</vt:lpstr>
      <vt:lpstr>Blue Ribbon Committee Review</vt:lpstr>
      <vt:lpstr>District Consolidation (2016)</vt:lpstr>
      <vt:lpstr>Stabilization and Modernization</vt:lpstr>
      <vt:lpstr>Regional Fire Services Study Board</vt:lpstr>
      <vt:lpstr>Current Regional Coordination Activities</vt:lpstr>
      <vt:lpstr>Governance and Funding Considerations</vt:lpstr>
      <vt:lpstr>Summary and 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Krysti Smith</dc:creator>
  <cp:lastModifiedBy>Matijevich, Cadence</cp:lastModifiedBy>
  <cp:revision>55</cp:revision>
  <dcterms:created xsi:type="dcterms:W3CDTF">2026-01-16T05:26:27Z</dcterms:created>
  <dcterms:modified xsi:type="dcterms:W3CDTF">2026-01-28T00:17:21Z</dcterms:modified>
</cp:coreProperties>
</file>