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854" r:id="rId2"/>
    <p:sldId id="852" r:id="rId3"/>
    <p:sldId id="855" r:id="rId4"/>
    <p:sldId id="856" r:id="rId5"/>
    <p:sldId id="857" r:id="rId6"/>
    <p:sldId id="859" r:id="rId7"/>
    <p:sldId id="861" r:id="rId8"/>
  </p:sldIdLst>
  <p:sldSz cx="24384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A8"/>
    <a:srgbClr val="FF71AE"/>
    <a:srgbClr val="B3A4CF"/>
    <a:srgbClr val="BBFEFF"/>
    <a:srgbClr val="80CFCB"/>
    <a:srgbClr val="FFE0E4"/>
    <a:srgbClr val="FF6377"/>
    <a:srgbClr val="FFEAE1"/>
    <a:srgbClr val="FF976A"/>
    <a:srgbClr val="63E6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7" autoAdjust="0"/>
    <p:restoredTop sz="88805" autoAdjust="0"/>
  </p:normalViewPr>
  <p:slideViewPr>
    <p:cSldViewPr snapToGrid="0" showGuides="1">
      <p:cViewPr varScale="1">
        <p:scale>
          <a:sx n="51" d="100"/>
          <a:sy n="51" d="100"/>
        </p:scale>
        <p:origin x="1104" y="108"/>
      </p:cViewPr>
      <p:guideLst/>
    </p:cSldViewPr>
  </p:slideViewPr>
  <p:outlineViewPr>
    <p:cViewPr>
      <p:scale>
        <a:sx n="33" d="100"/>
        <a:sy n="33" d="100"/>
      </p:scale>
      <p:origin x="0" y="-45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-7696"/>
    </p:cViewPr>
  </p:sorterViewPr>
  <p:notesViewPr>
    <p:cSldViewPr snapToGrid="0" showGuides="1">
      <p:cViewPr varScale="1">
        <p:scale>
          <a:sx n="102" d="100"/>
          <a:sy n="102" d="100"/>
        </p:scale>
        <p:origin x="412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DCF6F-D47A-4251-A947-55C6E670AA8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863C0-3C0C-4227-829A-BB3F7A60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24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CBC42-6563-49C0-9AB0-0B46679F5AB4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DD579-49B2-4848-8B9E-FAC72A3B8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8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Montserrat SemiBold" panose="00000700000000000000" pitchFamily="50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DD579-49B2-4848-8B9E-FAC72A3B82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61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Flat icon and fonts don’t match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DD579-49B2-4848-8B9E-FAC72A3B82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9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DD579-49B2-4848-8B9E-FAC72A3B82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99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DD579-49B2-4848-8B9E-FAC72A3B82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47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 a</a:t>
            </a:r>
            <a:r>
              <a:rPr lang="en-US" baseline="0" dirty="0"/>
              <a:t> star by 82 forms, smaller font</a:t>
            </a:r>
          </a:p>
          <a:p>
            <a:r>
              <a:rPr lang="en-US" baseline="0" dirty="0"/>
              <a:t>Make all font same size, emphasize with color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DD579-49B2-4848-8B9E-FAC72A3B82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0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</a:t>
            </a:r>
            <a:r>
              <a:rPr lang="en-US" baseline="0" dirty="0"/>
              <a:t> to be flat</a:t>
            </a:r>
          </a:p>
          <a:p>
            <a:r>
              <a:rPr lang="en-US" baseline="0" dirty="0"/>
              <a:t>Remove lines at back</a:t>
            </a:r>
          </a:p>
          <a:p>
            <a:r>
              <a:rPr lang="en-US" baseline="0" dirty="0"/>
              <a:t>Small description of scoring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DD579-49B2-4848-8B9E-FAC72A3B82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69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DD579-49B2-4848-8B9E-FAC72A3B82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28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35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-Our Succes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2649200" y="5354283"/>
            <a:ext cx="10058400" cy="67123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4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-Our Dedicated 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9890564" y="1646239"/>
            <a:ext cx="2828800" cy="34739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3219976" y="1646239"/>
            <a:ext cx="2828800" cy="34739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549388" y="1646239"/>
            <a:ext cx="2828800" cy="34739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2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9878800" y="1646239"/>
            <a:ext cx="2828800" cy="34739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9890564" y="7067831"/>
            <a:ext cx="2828800" cy="34739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13219976" y="7067831"/>
            <a:ext cx="2828800" cy="34739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26"/>
          <p:cNvSpPr>
            <a:spLocks noGrp="1"/>
          </p:cNvSpPr>
          <p:nvPr>
            <p:ph type="pic" sz="quarter" idx="17"/>
          </p:nvPr>
        </p:nvSpPr>
        <p:spPr>
          <a:xfrm>
            <a:off x="16549388" y="7067831"/>
            <a:ext cx="2828800" cy="34739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6" name="Picture Placeholder 26"/>
          <p:cNvSpPr>
            <a:spLocks noGrp="1"/>
          </p:cNvSpPr>
          <p:nvPr>
            <p:ph type="pic" sz="quarter" idx="18"/>
          </p:nvPr>
        </p:nvSpPr>
        <p:spPr>
          <a:xfrm>
            <a:off x="19878800" y="7067831"/>
            <a:ext cx="2828800" cy="347398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025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-Meet the 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8957996" y="2850917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3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3850089" y="5965311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8742182" y="2850917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978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-Meet the Team Exper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8679516" y="1646238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0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3710848" y="1646238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8742179" y="1646238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200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-Meet the Crew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2827294" y="5675601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8132257" y="5675601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3437220" y="5675601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8742182" y="5675601"/>
            <a:ext cx="3965418" cy="48676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70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-Our 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2827294" y="5675601"/>
            <a:ext cx="4811204" cy="38630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7844476" y="5675601"/>
            <a:ext cx="4811204" cy="38630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2861661" y="5675601"/>
            <a:ext cx="4811204" cy="38630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7878845" y="5675601"/>
            <a:ext cx="4811204" cy="386303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01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-Slide with Two Narrow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7733492" y="1646238"/>
            <a:ext cx="4974107" cy="104203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9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12551343" y="1646238"/>
            <a:ext cx="4974107" cy="104203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755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-Digita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7418145" y="1646238"/>
            <a:ext cx="5492541" cy="599304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1676400" y="6073540"/>
            <a:ext cx="5492541" cy="599304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6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676400" y="1646238"/>
            <a:ext cx="5492541" cy="421520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7418144" y="7851385"/>
            <a:ext cx="5492541" cy="421520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20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-Design Proces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676400" y="0"/>
            <a:ext cx="6024607" cy="13716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745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-Design &amp; Pri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9020548" y="1756"/>
            <a:ext cx="6663989" cy="100566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9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16043611" y="3659356"/>
            <a:ext cx="6663989" cy="100566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19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5435600" y="3057525"/>
            <a:ext cx="13512800" cy="76009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88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-Photograph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676400" y="1646238"/>
            <a:ext cx="21031201" cy="12069762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>
              <a:buFontTx/>
              <a:buNone/>
              <a:defRPr sz="4000">
                <a:solidFill>
                  <a:schemeClr val="bg1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939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-Our Stud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19900" cy="13716000"/>
          </a:xfrm>
          <a:custGeom>
            <a:avLst/>
            <a:gdLst>
              <a:gd name="connsiteX0" fmla="*/ 0 w 6819900"/>
              <a:gd name="connsiteY0" fmla="*/ 0 h 13716000"/>
              <a:gd name="connsiteX1" fmla="*/ 6819900 w 6819900"/>
              <a:gd name="connsiteY1" fmla="*/ 0 h 13716000"/>
              <a:gd name="connsiteX2" fmla="*/ 6819900 w 6819900"/>
              <a:gd name="connsiteY2" fmla="*/ 13716000 h 13716000"/>
              <a:gd name="connsiteX3" fmla="*/ 0 w 6819900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19900" h="13716000">
                <a:moveTo>
                  <a:pt x="0" y="0"/>
                </a:moveTo>
                <a:lnTo>
                  <a:pt x="6819900" y="0"/>
                </a:lnTo>
                <a:lnTo>
                  <a:pt x="6819900" y="13716000"/>
                </a:lnTo>
                <a:lnTo>
                  <a:pt x="0" y="1371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 sz="26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115946" y="0"/>
            <a:ext cx="6819900" cy="6709978"/>
          </a:xfrm>
          <a:custGeom>
            <a:avLst/>
            <a:gdLst>
              <a:gd name="connsiteX0" fmla="*/ 0 w 6819900"/>
              <a:gd name="connsiteY0" fmla="*/ 0 h 6709978"/>
              <a:gd name="connsiteX1" fmla="*/ 6819900 w 6819900"/>
              <a:gd name="connsiteY1" fmla="*/ 0 h 6709978"/>
              <a:gd name="connsiteX2" fmla="*/ 6819900 w 6819900"/>
              <a:gd name="connsiteY2" fmla="*/ 6709978 h 6709978"/>
              <a:gd name="connsiteX3" fmla="*/ 0 w 6819900"/>
              <a:gd name="connsiteY3" fmla="*/ 6709978 h 6709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19900" h="6709978">
                <a:moveTo>
                  <a:pt x="0" y="0"/>
                </a:moveTo>
                <a:lnTo>
                  <a:pt x="6819900" y="0"/>
                </a:lnTo>
                <a:lnTo>
                  <a:pt x="6819900" y="6709978"/>
                </a:lnTo>
                <a:lnTo>
                  <a:pt x="0" y="6709978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 sz="26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115946" y="7000240"/>
            <a:ext cx="6819900" cy="6715760"/>
          </a:xfrm>
          <a:custGeom>
            <a:avLst/>
            <a:gdLst>
              <a:gd name="connsiteX0" fmla="*/ 0 w 6819900"/>
              <a:gd name="connsiteY0" fmla="*/ 0 h 6715760"/>
              <a:gd name="connsiteX1" fmla="*/ 6819900 w 6819900"/>
              <a:gd name="connsiteY1" fmla="*/ 0 h 6715760"/>
              <a:gd name="connsiteX2" fmla="*/ 6819900 w 6819900"/>
              <a:gd name="connsiteY2" fmla="*/ 6715760 h 6715760"/>
              <a:gd name="connsiteX3" fmla="*/ 0 w 6819900"/>
              <a:gd name="connsiteY3" fmla="*/ 6715760 h 671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19900" h="6715760">
                <a:moveTo>
                  <a:pt x="0" y="0"/>
                </a:moveTo>
                <a:lnTo>
                  <a:pt x="6819900" y="0"/>
                </a:lnTo>
                <a:lnTo>
                  <a:pt x="6819900" y="6715760"/>
                </a:lnTo>
                <a:lnTo>
                  <a:pt x="0" y="671576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 sz="26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94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-Customer Testemonial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2827293" y="7373188"/>
            <a:ext cx="3203409" cy="32034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3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3775555" y="7373188"/>
            <a:ext cx="3203409" cy="32034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13775555" y="1646238"/>
            <a:ext cx="3203409" cy="32034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57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-Slide with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1933407" y="1646238"/>
            <a:ext cx="10774194" cy="10438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82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-Slide with Lef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676400" y="1646238"/>
            <a:ext cx="9229021" cy="10438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0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540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-Our 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4688151" y="1646238"/>
            <a:ext cx="8019449" cy="10438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8182275" y="5871411"/>
            <a:ext cx="6159501" cy="392807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663700" y="8170991"/>
            <a:ext cx="6159501" cy="392807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4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-Photo Gallery Slid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1676401" y="1646238"/>
            <a:ext cx="10411881" cy="104203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0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2295719" y="1646238"/>
            <a:ext cx="10411881" cy="104203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757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-Photo Gallery 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1676401" y="6962268"/>
            <a:ext cx="10411881" cy="51043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2295719" y="1646238"/>
            <a:ext cx="10411881" cy="51043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767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-Photo Gallery Slid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1676401" y="1646238"/>
            <a:ext cx="6872111" cy="690099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3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5835489" y="1646238"/>
            <a:ext cx="6872111" cy="690099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8755944" y="1646238"/>
            <a:ext cx="6872111" cy="690099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34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-Photo Gallery Slide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8755945" y="1646238"/>
            <a:ext cx="6872111" cy="51043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5835489" y="6962269"/>
            <a:ext cx="6872111" cy="51043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676400" y="6962269"/>
            <a:ext cx="6872111" cy="510431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724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-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0312400" y="3057525"/>
            <a:ext cx="12395200" cy="76009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87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-Photo Gallery Slide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7605376" y="1646238"/>
            <a:ext cx="5102224" cy="104203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2295719" y="1646238"/>
            <a:ext cx="5102224" cy="104203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6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6986058" y="1646238"/>
            <a:ext cx="5102224" cy="104203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1676398" y="1646238"/>
            <a:ext cx="5102224" cy="104203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1404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-Photo Gallery Slide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2295717" y="1646238"/>
            <a:ext cx="10411883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76401" y="1646238"/>
            <a:ext cx="10411883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2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676401" y="6991845"/>
            <a:ext cx="6872111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15835489" y="6991845"/>
            <a:ext cx="6872111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8755945" y="6991845"/>
            <a:ext cx="6872111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882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-Photo Gallery Slide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5835488" y="1646238"/>
            <a:ext cx="6872112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8755944" y="1646238"/>
            <a:ext cx="6872112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6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676401" y="1646238"/>
            <a:ext cx="6872112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15835488" y="6958873"/>
            <a:ext cx="6872112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8755944" y="6958873"/>
            <a:ext cx="6872112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6"/>
          <p:cNvSpPr>
            <a:spLocks noGrp="1"/>
          </p:cNvSpPr>
          <p:nvPr>
            <p:ph type="pic" sz="quarter" idx="17"/>
          </p:nvPr>
        </p:nvSpPr>
        <p:spPr>
          <a:xfrm>
            <a:off x="1676401" y="6958873"/>
            <a:ext cx="6872112" cy="50837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501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-Photo Gallery Slide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676401" y="1646238"/>
            <a:ext cx="6872112" cy="4271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1676401" y="6155450"/>
            <a:ext cx="6872112" cy="588867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1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15835488" y="1646236"/>
            <a:ext cx="6872112" cy="588867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2" name="Picture Placeholder 26"/>
          <p:cNvSpPr>
            <a:spLocks noGrp="1"/>
          </p:cNvSpPr>
          <p:nvPr>
            <p:ph type="pic" sz="quarter" idx="17"/>
          </p:nvPr>
        </p:nvSpPr>
        <p:spPr>
          <a:xfrm>
            <a:off x="15835488" y="7772842"/>
            <a:ext cx="6872112" cy="42712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26"/>
          <p:cNvSpPr>
            <a:spLocks noGrp="1"/>
          </p:cNvSpPr>
          <p:nvPr>
            <p:ph type="pic" sz="quarter" idx="18"/>
          </p:nvPr>
        </p:nvSpPr>
        <p:spPr>
          <a:xfrm>
            <a:off x="8735292" y="1646236"/>
            <a:ext cx="6872112" cy="1039789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548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-Photo Gallery Slide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6"/>
          <p:cNvSpPr>
            <a:spLocks noGrp="1"/>
          </p:cNvSpPr>
          <p:nvPr>
            <p:ph type="pic" sz="quarter" idx="14"/>
          </p:nvPr>
        </p:nvSpPr>
        <p:spPr>
          <a:xfrm>
            <a:off x="1676401" y="1646238"/>
            <a:ext cx="5102224" cy="51331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26"/>
          <p:cNvSpPr>
            <a:spLocks noGrp="1"/>
          </p:cNvSpPr>
          <p:nvPr>
            <p:ph type="pic" sz="quarter" idx="16"/>
          </p:nvPr>
        </p:nvSpPr>
        <p:spPr>
          <a:xfrm>
            <a:off x="17605376" y="1646238"/>
            <a:ext cx="5102224" cy="51331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26"/>
          <p:cNvSpPr>
            <a:spLocks noGrp="1"/>
          </p:cNvSpPr>
          <p:nvPr>
            <p:ph type="pic" sz="quarter" idx="17"/>
          </p:nvPr>
        </p:nvSpPr>
        <p:spPr>
          <a:xfrm>
            <a:off x="12295717" y="1646238"/>
            <a:ext cx="5102224" cy="51331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6" name="Picture Placeholder 26"/>
          <p:cNvSpPr>
            <a:spLocks noGrp="1"/>
          </p:cNvSpPr>
          <p:nvPr>
            <p:ph type="pic" sz="quarter" idx="18"/>
          </p:nvPr>
        </p:nvSpPr>
        <p:spPr>
          <a:xfrm>
            <a:off x="6986059" y="1646238"/>
            <a:ext cx="5102224" cy="51331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9"/>
          </p:nvPr>
        </p:nvSpPr>
        <p:spPr>
          <a:xfrm>
            <a:off x="1676401" y="6933407"/>
            <a:ext cx="5102224" cy="51331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6"/>
          <p:cNvSpPr>
            <a:spLocks noGrp="1"/>
          </p:cNvSpPr>
          <p:nvPr>
            <p:ph type="pic" sz="quarter" idx="20"/>
          </p:nvPr>
        </p:nvSpPr>
        <p:spPr>
          <a:xfrm>
            <a:off x="17605376" y="6933407"/>
            <a:ext cx="5102224" cy="51331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6"/>
          <p:cNvSpPr>
            <a:spLocks noGrp="1"/>
          </p:cNvSpPr>
          <p:nvPr>
            <p:ph type="pic" sz="quarter" idx="21"/>
          </p:nvPr>
        </p:nvSpPr>
        <p:spPr>
          <a:xfrm>
            <a:off x="12295717" y="6933407"/>
            <a:ext cx="5102224" cy="51331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30" name="Picture Placeholder 26"/>
          <p:cNvSpPr>
            <a:spLocks noGrp="1"/>
          </p:cNvSpPr>
          <p:nvPr>
            <p:ph type="pic" sz="quarter" idx="22"/>
          </p:nvPr>
        </p:nvSpPr>
        <p:spPr>
          <a:xfrm>
            <a:off x="6986059" y="6933407"/>
            <a:ext cx="5102224" cy="513318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83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-Portfolio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 userDrawn="1">
            <p:ph type="pic" sz="quarter" idx="10"/>
          </p:nvPr>
        </p:nvSpPr>
        <p:spPr>
          <a:xfrm>
            <a:off x="14464580" y="5660195"/>
            <a:ext cx="7868996" cy="493175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26"/>
          <p:cNvSpPr>
            <a:spLocks noGrp="1"/>
          </p:cNvSpPr>
          <p:nvPr userDrawn="1">
            <p:ph type="pic" sz="quarter" idx="11"/>
          </p:nvPr>
        </p:nvSpPr>
        <p:spPr>
          <a:xfrm>
            <a:off x="11118103" y="5023564"/>
            <a:ext cx="3452330" cy="46125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26"/>
          <p:cNvSpPr>
            <a:spLocks noGrp="1"/>
          </p:cNvSpPr>
          <p:nvPr userDrawn="1">
            <p:ph type="pic" sz="quarter" idx="12"/>
          </p:nvPr>
        </p:nvSpPr>
        <p:spPr>
          <a:xfrm>
            <a:off x="9967142" y="8106820"/>
            <a:ext cx="1487487" cy="263150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78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-Mobile App in The Ha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6846551" y="2578101"/>
            <a:ext cx="3177116" cy="5607050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bg1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bg1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8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-Project Showca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sp>
        <p:nvSpPr>
          <p:cNvPr id="6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6847909" y="4374834"/>
            <a:ext cx="10688251" cy="670464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18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-App Featur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2366433" y="2927350"/>
            <a:ext cx="4444999" cy="78613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97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-App in Watc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0414002" y="4572000"/>
            <a:ext cx="3718558" cy="465751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739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-Full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47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-App Design Mocku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0020301" y="2929467"/>
            <a:ext cx="4444999" cy="78613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64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-Portfolio in Macboo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3623446" y="3017672"/>
            <a:ext cx="11057753" cy="692642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37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-Macbook &amp; iPhone Mocku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-1460500" y="3395133"/>
            <a:ext cx="10024533" cy="625686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8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7736177" y="6424082"/>
            <a:ext cx="3270490" cy="578485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46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-Web Design &amp; Developm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 userDrawn="1">
            <p:ph type="pic" sz="quarter" idx="10"/>
          </p:nvPr>
        </p:nvSpPr>
        <p:spPr>
          <a:xfrm>
            <a:off x="14291326" y="2840682"/>
            <a:ext cx="7868996" cy="493175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26"/>
          <p:cNvSpPr>
            <a:spLocks noGrp="1"/>
          </p:cNvSpPr>
          <p:nvPr userDrawn="1">
            <p:ph type="pic" sz="quarter" idx="11"/>
          </p:nvPr>
        </p:nvSpPr>
        <p:spPr>
          <a:xfrm>
            <a:off x="13159194" y="5839572"/>
            <a:ext cx="3452330" cy="46125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26"/>
          <p:cNvSpPr>
            <a:spLocks noGrp="1"/>
          </p:cNvSpPr>
          <p:nvPr userDrawn="1">
            <p:ph type="pic" sz="quarter" idx="12"/>
          </p:nvPr>
        </p:nvSpPr>
        <p:spPr>
          <a:xfrm>
            <a:off x="12012678" y="8920766"/>
            <a:ext cx="1487487" cy="263150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20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616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-Portfolio in iMa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1440160" y="2557432"/>
            <a:ext cx="10480040" cy="631351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87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-Portfolio in iPhon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8513233" y="6081183"/>
            <a:ext cx="3490384" cy="618913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3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13686084" y="4366683"/>
            <a:ext cx="3490384" cy="618913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26"/>
          <p:cNvSpPr>
            <a:spLocks noGrp="1"/>
          </p:cNvSpPr>
          <p:nvPr>
            <p:ph type="pic" sz="quarter" idx="12"/>
          </p:nvPr>
        </p:nvSpPr>
        <p:spPr>
          <a:xfrm>
            <a:off x="18722109" y="2652183"/>
            <a:ext cx="3490384" cy="618913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656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Welcome Mess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3115447" y="3529906"/>
            <a:ext cx="6778196" cy="665618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794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-About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257490" y="3513538"/>
            <a:ext cx="3128210" cy="3128210"/>
          </a:xfrm>
          <a:custGeom>
            <a:avLst/>
            <a:gdLst>
              <a:gd name="connsiteX0" fmla="*/ 1564105 w 3128210"/>
              <a:gd name="connsiteY0" fmla="*/ 0 h 3128210"/>
              <a:gd name="connsiteX1" fmla="*/ 3128210 w 3128210"/>
              <a:gd name="connsiteY1" fmla="*/ 1564105 h 3128210"/>
              <a:gd name="connsiteX2" fmla="*/ 1564105 w 3128210"/>
              <a:gd name="connsiteY2" fmla="*/ 3128210 h 3128210"/>
              <a:gd name="connsiteX3" fmla="*/ 0 w 3128210"/>
              <a:gd name="connsiteY3" fmla="*/ 1564105 h 3128210"/>
              <a:gd name="connsiteX4" fmla="*/ 1564105 w 3128210"/>
              <a:gd name="connsiteY4" fmla="*/ 0 h 312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8210" h="3128210">
                <a:moveTo>
                  <a:pt x="1564105" y="0"/>
                </a:moveTo>
                <a:cubicBezTo>
                  <a:pt x="2427936" y="0"/>
                  <a:pt x="3128210" y="700274"/>
                  <a:pt x="3128210" y="1564105"/>
                </a:cubicBezTo>
                <a:cubicBezTo>
                  <a:pt x="3128210" y="2427936"/>
                  <a:pt x="2427936" y="3128210"/>
                  <a:pt x="1564105" y="3128210"/>
                </a:cubicBezTo>
                <a:cubicBezTo>
                  <a:pt x="700274" y="3128210"/>
                  <a:pt x="0" y="2427936"/>
                  <a:pt x="0" y="1564105"/>
                </a:cubicBezTo>
                <a:cubicBezTo>
                  <a:pt x="0" y="700274"/>
                  <a:pt x="700274" y="0"/>
                  <a:pt x="1564105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804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-Company TImeline Slid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0100109" y="4910963"/>
            <a:ext cx="4183782" cy="4183782"/>
          </a:xfrm>
          <a:custGeom>
            <a:avLst/>
            <a:gdLst>
              <a:gd name="connsiteX0" fmla="*/ 2091891 w 4183782"/>
              <a:gd name="connsiteY0" fmla="*/ 0 h 4183782"/>
              <a:gd name="connsiteX1" fmla="*/ 4183782 w 4183782"/>
              <a:gd name="connsiteY1" fmla="*/ 2091891 h 4183782"/>
              <a:gd name="connsiteX2" fmla="*/ 2091891 w 4183782"/>
              <a:gd name="connsiteY2" fmla="*/ 4183782 h 4183782"/>
              <a:gd name="connsiteX3" fmla="*/ 0 w 4183782"/>
              <a:gd name="connsiteY3" fmla="*/ 2091891 h 4183782"/>
              <a:gd name="connsiteX4" fmla="*/ 2091891 w 4183782"/>
              <a:gd name="connsiteY4" fmla="*/ 0 h 418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3782" h="4183782">
                <a:moveTo>
                  <a:pt x="2091891" y="0"/>
                </a:moveTo>
                <a:cubicBezTo>
                  <a:pt x="3247210" y="0"/>
                  <a:pt x="4183782" y="936572"/>
                  <a:pt x="4183782" y="2091891"/>
                </a:cubicBezTo>
                <a:cubicBezTo>
                  <a:pt x="4183782" y="3247210"/>
                  <a:pt x="3247210" y="4183782"/>
                  <a:pt x="2091891" y="4183782"/>
                </a:cubicBezTo>
                <a:cubicBezTo>
                  <a:pt x="936572" y="4183782"/>
                  <a:pt x="0" y="3247210"/>
                  <a:pt x="0" y="2091891"/>
                </a:cubicBezTo>
                <a:cubicBezTo>
                  <a:pt x="0" y="936572"/>
                  <a:pt x="936572" y="0"/>
                  <a:pt x="2091891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787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-Company TImeline 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0100109" y="1646238"/>
            <a:ext cx="4183782" cy="4183782"/>
          </a:xfrm>
          <a:custGeom>
            <a:avLst/>
            <a:gdLst>
              <a:gd name="connsiteX0" fmla="*/ 2091891 w 4183782"/>
              <a:gd name="connsiteY0" fmla="*/ 0 h 4183782"/>
              <a:gd name="connsiteX1" fmla="*/ 4183782 w 4183782"/>
              <a:gd name="connsiteY1" fmla="*/ 2091891 h 4183782"/>
              <a:gd name="connsiteX2" fmla="*/ 2091891 w 4183782"/>
              <a:gd name="connsiteY2" fmla="*/ 4183782 h 4183782"/>
              <a:gd name="connsiteX3" fmla="*/ 0 w 4183782"/>
              <a:gd name="connsiteY3" fmla="*/ 2091891 h 4183782"/>
              <a:gd name="connsiteX4" fmla="*/ 2091891 w 4183782"/>
              <a:gd name="connsiteY4" fmla="*/ 0 h 418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3782" h="4183782">
                <a:moveTo>
                  <a:pt x="2091891" y="0"/>
                </a:moveTo>
                <a:cubicBezTo>
                  <a:pt x="3247210" y="0"/>
                  <a:pt x="4183782" y="936572"/>
                  <a:pt x="4183782" y="2091891"/>
                </a:cubicBezTo>
                <a:cubicBezTo>
                  <a:pt x="4183782" y="3247210"/>
                  <a:pt x="3247210" y="4183782"/>
                  <a:pt x="2091891" y="4183782"/>
                </a:cubicBezTo>
                <a:cubicBezTo>
                  <a:pt x="936572" y="4183782"/>
                  <a:pt x="0" y="3247210"/>
                  <a:pt x="0" y="2091891"/>
                </a:cubicBezTo>
                <a:cubicBezTo>
                  <a:pt x="0" y="936572"/>
                  <a:pt x="936572" y="0"/>
                  <a:pt x="2091891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00109" y="6785061"/>
            <a:ext cx="4183782" cy="4183782"/>
          </a:xfrm>
          <a:custGeom>
            <a:avLst/>
            <a:gdLst>
              <a:gd name="connsiteX0" fmla="*/ 2091891 w 4183782"/>
              <a:gd name="connsiteY0" fmla="*/ 0 h 4183782"/>
              <a:gd name="connsiteX1" fmla="*/ 4183782 w 4183782"/>
              <a:gd name="connsiteY1" fmla="*/ 2091891 h 4183782"/>
              <a:gd name="connsiteX2" fmla="*/ 2091891 w 4183782"/>
              <a:gd name="connsiteY2" fmla="*/ 4183782 h 4183782"/>
              <a:gd name="connsiteX3" fmla="*/ 0 w 4183782"/>
              <a:gd name="connsiteY3" fmla="*/ 2091891 h 4183782"/>
              <a:gd name="connsiteX4" fmla="*/ 2091891 w 4183782"/>
              <a:gd name="connsiteY4" fmla="*/ 0 h 418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3782" h="4183782">
                <a:moveTo>
                  <a:pt x="2091891" y="0"/>
                </a:moveTo>
                <a:cubicBezTo>
                  <a:pt x="3247210" y="0"/>
                  <a:pt x="4183782" y="936572"/>
                  <a:pt x="4183782" y="2091891"/>
                </a:cubicBezTo>
                <a:cubicBezTo>
                  <a:pt x="4183782" y="3247210"/>
                  <a:pt x="3247210" y="4183782"/>
                  <a:pt x="2091891" y="4183782"/>
                </a:cubicBezTo>
                <a:cubicBezTo>
                  <a:pt x="936572" y="4183782"/>
                  <a:pt x="0" y="3247210"/>
                  <a:pt x="0" y="2091891"/>
                </a:cubicBezTo>
                <a:cubicBezTo>
                  <a:pt x="0" y="936572"/>
                  <a:pt x="936572" y="0"/>
                  <a:pt x="2091891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674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-Company TImeline Slid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0100109" y="4091055"/>
            <a:ext cx="4183782" cy="4183782"/>
          </a:xfrm>
          <a:custGeom>
            <a:avLst/>
            <a:gdLst>
              <a:gd name="connsiteX0" fmla="*/ 2091891 w 4183782"/>
              <a:gd name="connsiteY0" fmla="*/ 0 h 4183782"/>
              <a:gd name="connsiteX1" fmla="*/ 4183782 w 4183782"/>
              <a:gd name="connsiteY1" fmla="*/ 2091891 h 4183782"/>
              <a:gd name="connsiteX2" fmla="*/ 2091891 w 4183782"/>
              <a:gd name="connsiteY2" fmla="*/ 4183782 h 4183782"/>
              <a:gd name="connsiteX3" fmla="*/ 0 w 4183782"/>
              <a:gd name="connsiteY3" fmla="*/ 2091891 h 4183782"/>
              <a:gd name="connsiteX4" fmla="*/ 2091891 w 4183782"/>
              <a:gd name="connsiteY4" fmla="*/ 0 h 418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3782" h="4183782">
                <a:moveTo>
                  <a:pt x="2091891" y="0"/>
                </a:moveTo>
                <a:cubicBezTo>
                  <a:pt x="3247210" y="0"/>
                  <a:pt x="4183782" y="936572"/>
                  <a:pt x="4183782" y="2091891"/>
                </a:cubicBezTo>
                <a:cubicBezTo>
                  <a:pt x="4183782" y="3247210"/>
                  <a:pt x="3247210" y="4183782"/>
                  <a:pt x="2091891" y="4183782"/>
                </a:cubicBezTo>
                <a:cubicBezTo>
                  <a:pt x="936572" y="4183782"/>
                  <a:pt x="0" y="3247210"/>
                  <a:pt x="0" y="2091891"/>
                </a:cubicBezTo>
                <a:cubicBezTo>
                  <a:pt x="0" y="936572"/>
                  <a:pt x="936572" y="0"/>
                  <a:pt x="2091891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2400">
                <a:solidFill>
                  <a:schemeClr val="accent2"/>
                </a:solidFill>
                <a:latin typeface="Montserrat Light" panose="00000400000000000000" pitchFamily="50" charset="0"/>
              </a:defRPr>
            </a:lvl1pPr>
          </a:lstStyle>
          <a:p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28863" y="6657945"/>
            <a:ext cx="845419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3000"/>
              </a:spcAft>
            </a:pPr>
            <a:fld id="{A9B80724-4D91-4673-9A0E-25EB49A8E810}" type="slidenum">
              <a:rPr lang="en-US" sz="2600" b="1" smtClean="0">
                <a:solidFill>
                  <a:schemeClr val="accent6"/>
                </a:solidFill>
                <a:latin typeface="Montserrat SemiBold" panose="00000700000000000000" pitchFamily="50" charset="0"/>
                <a:cs typeface="Poppins" panose="02000000000000000000" pitchFamily="2" charset="0"/>
              </a:rPr>
              <a:pPr algn="ctr">
                <a:lnSpc>
                  <a:spcPct val="100000"/>
                </a:lnSpc>
                <a:spcAft>
                  <a:spcPts val="3000"/>
                </a:spcAft>
              </a:pPr>
              <a:t>‹#›</a:t>
            </a:fld>
            <a:endParaRPr lang="en-US" sz="2600" b="1" dirty="0">
              <a:solidFill>
                <a:schemeClr val="accent6"/>
              </a:solidFill>
              <a:latin typeface="Montserrat SemiBold" panose="00000700000000000000" pitchFamily="50" charset="0"/>
              <a:cs typeface="Poppi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71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601">
          <p15:clr>
            <a:srgbClr val="FBAE40"/>
          </p15:clr>
        </p15:guide>
        <p15:guide id="4" orient="horz" pos="103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57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709" r:id="rId2"/>
    <p:sldLayoutId id="2147483710" r:id="rId3"/>
    <p:sldLayoutId id="2147483682" r:id="rId4"/>
    <p:sldLayoutId id="2147483691" r:id="rId5"/>
    <p:sldLayoutId id="2147483693" r:id="rId6"/>
    <p:sldLayoutId id="2147483713" r:id="rId7"/>
    <p:sldLayoutId id="2147483714" r:id="rId8"/>
    <p:sldLayoutId id="2147483715" r:id="rId9"/>
    <p:sldLayoutId id="2147483730" r:id="rId10"/>
    <p:sldLayoutId id="2147483707" r:id="rId11"/>
    <p:sldLayoutId id="2147483705" r:id="rId12"/>
    <p:sldLayoutId id="2147483712" r:id="rId13"/>
    <p:sldLayoutId id="2147483706" r:id="rId14"/>
    <p:sldLayoutId id="2147483719" r:id="rId15"/>
    <p:sldLayoutId id="2147483716" r:id="rId16"/>
    <p:sldLayoutId id="2147483718" r:id="rId17"/>
    <p:sldLayoutId id="2147483708" r:id="rId18"/>
    <p:sldLayoutId id="2147483692" r:id="rId19"/>
    <p:sldLayoutId id="2147483690" r:id="rId20"/>
    <p:sldLayoutId id="2147483686" r:id="rId21"/>
    <p:sldLayoutId id="2147483720" r:id="rId22"/>
    <p:sldLayoutId id="2147483685" r:id="rId23"/>
    <p:sldLayoutId id="2147483684" r:id="rId24"/>
    <p:sldLayoutId id="2147483689" r:id="rId25"/>
    <p:sldLayoutId id="2147483722" r:id="rId26"/>
    <p:sldLayoutId id="2147483723" r:id="rId27"/>
    <p:sldLayoutId id="2147483721" r:id="rId28"/>
    <p:sldLayoutId id="2147483725" r:id="rId29"/>
    <p:sldLayoutId id="2147483724" r:id="rId30"/>
    <p:sldLayoutId id="2147483726" r:id="rId31"/>
    <p:sldLayoutId id="2147483727" r:id="rId32"/>
    <p:sldLayoutId id="2147483728" r:id="rId33"/>
    <p:sldLayoutId id="2147483729" r:id="rId34"/>
    <p:sldLayoutId id="2147483697" r:id="rId35"/>
    <p:sldLayoutId id="2147483704" r:id="rId36"/>
    <p:sldLayoutId id="2147483702" r:id="rId37"/>
    <p:sldLayoutId id="2147483701" r:id="rId38"/>
    <p:sldLayoutId id="2147483700" r:id="rId39"/>
    <p:sldLayoutId id="2147483699" r:id="rId40"/>
    <p:sldLayoutId id="2147483694" r:id="rId41"/>
    <p:sldLayoutId id="2147483698" r:id="rId42"/>
    <p:sldLayoutId id="2147483717" r:id="rId43"/>
    <p:sldLayoutId id="2147483695" r:id="rId44"/>
    <p:sldLayoutId id="2147483696" r:id="rId4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rgbClr val="2CA67D">
                  <a:alpha val="80000"/>
                  <a:lumMod val="80000"/>
                  <a:lumOff val="20000"/>
                </a:srgbClr>
              </a:gs>
              <a:gs pos="70000">
                <a:srgbClr val="38B9DD">
                  <a:alpha val="90000"/>
                </a:srgbClr>
              </a:gs>
              <a:gs pos="100000">
                <a:srgbClr val="38B9DD">
                  <a:alpha val="9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72203" y="6111240"/>
            <a:ext cx="13439594" cy="32316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9000" cap="all" spc="2600" dirty="0">
                <a:solidFill>
                  <a:schemeClr val="bg1"/>
                </a:solidFill>
                <a:latin typeface="Montserrat" panose="00000500000000000000" pitchFamily="50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Good Grid:</a:t>
            </a:r>
          </a:p>
          <a:p>
            <a:pPr algn="ctr"/>
            <a:r>
              <a:rPr lang="en-US" sz="6000" cap="small" spc="2600" dirty="0">
                <a:solidFill>
                  <a:schemeClr val="bg1"/>
                </a:solidFill>
                <a:latin typeface="Montserrat" panose="00000500000000000000" pitchFamily="50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Initial Assessment for Washoe County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192000" y="5219700"/>
            <a:ext cx="0" cy="8915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BD99201-C20E-FB4E-A82C-DF80154F4762}"/>
              </a:ext>
            </a:extLst>
          </p:cNvPr>
          <p:cNvCxnSpPr>
            <a:cxnSpLocks/>
          </p:cNvCxnSpPr>
          <p:nvPr/>
        </p:nvCxnSpPr>
        <p:spPr>
          <a:xfrm>
            <a:off x="1477211" y="8208454"/>
            <a:ext cx="0" cy="217354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B918621-2B8E-8545-BF9F-5B9BFB71E89D}"/>
              </a:ext>
            </a:extLst>
          </p:cNvPr>
          <p:cNvSpPr txBox="1"/>
          <p:nvPr/>
        </p:nvSpPr>
        <p:spPr>
          <a:xfrm>
            <a:off x="1208506" y="10654205"/>
            <a:ext cx="4102100" cy="24622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Montserrat" panose="00000500000000000000" pitchFamily="50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Prepared for: Community Homelessness Advisory Board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9C34AC-6906-294B-B232-E069F5007348}"/>
              </a:ext>
            </a:extLst>
          </p:cNvPr>
          <p:cNvSpPr txBox="1"/>
          <p:nvPr/>
        </p:nvSpPr>
        <p:spPr>
          <a:xfrm>
            <a:off x="11354594" y="12008422"/>
            <a:ext cx="1266767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endParaRPr lang="en-US" sz="2400" dirty="0">
              <a:solidFill>
                <a:schemeClr val="bg1"/>
              </a:solidFill>
              <a:latin typeface="Montserrat SemiBold" panose="00000700000000000000" pitchFamily="50" charset="0"/>
              <a:cs typeface="Poppins SemiBold" panose="02000000000000000000" pitchFamily="2" charset="0"/>
            </a:endParaRPr>
          </a:p>
          <a:p>
            <a:pPr algn="r"/>
            <a:r>
              <a:rPr lang="en-US" sz="2400" dirty="0">
                <a:solidFill>
                  <a:schemeClr val="bg1"/>
                </a:solidFill>
                <a:latin typeface="Montserrat" panose="00000500000000000000" pitchFamily="50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Sarah Taylor-Barkley and Hanna Stewart, Good Grid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4512E9-AC99-C945-ADC8-E18DB5CDD678}"/>
              </a:ext>
            </a:extLst>
          </p:cNvPr>
          <p:cNvCxnSpPr>
            <a:cxnSpLocks/>
          </p:cNvCxnSpPr>
          <p:nvPr/>
        </p:nvCxnSpPr>
        <p:spPr>
          <a:xfrm>
            <a:off x="22831908" y="11564175"/>
            <a:ext cx="1079174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769103C-4171-294F-BDFA-FB0A341EF7B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189"/>
          <a:stretch/>
        </p:blipFill>
        <p:spPr>
          <a:xfrm>
            <a:off x="10699494" y="2349840"/>
            <a:ext cx="2595819" cy="299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26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671"/>
    </mc:Choice>
    <mc:Fallback xmlns="">
      <p:transition advTm="36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069" y="3531556"/>
            <a:ext cx="11378385" cy="9884803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2827293" y="2561209"/>
            <a:ext cx="10088721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4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Partners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27293" y="1647825"/>
            <a:ext cx="8747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cap="all" spc="10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Support in NV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0" y="3135631"/>
            <a:ext cx="1674813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/>
          <p:cNvSpPr>
            <a:spLocks/>
          </p:cNvSpPr>
          <p:nvPr/>
        </p:nvSpPr>
        <p:spPr bwMode="auto">
          <a:xfrm>
            <a:off x="11352944" y="1108365"/>
            <a:ext cx="2279859" cy="4044460"/>
          </a:xfrm>
          <a:custGeom>
            <a:avLst/>
            <a:gdLst>
              <a:gd name="connsiteX0" fmla="*/ 948622 w 2279859"/>
              <a:gd name="connsiteY0" fmla="*/ 745697 h 4044460"/>
              <a:gd name="connsiteX1" fmla="*/ 1191129 w 2279859"/>
              <a:gd name="connsiteY1" fmla="*/ 852022 h 4044460"/>
              <a:gd name="connsiteX2" fmla="*/ 1960257 w 2279859"/>
              <a:gd name="connsiteY2" fmla="*/ 1036566 h 4044460"/>
              <a:gd name="connsiteX3" fmla="*/ 2050553 w 2279859"/>
              <a:gd name="connsiteY3" fmla="*/ 1387843 h 4044460"/>
              <a:gd name="connsiteX4" fmla="*/ 1266815 w 2279859"/>
              <a:gd name="connsiteY4" fmla="*/ 1308127 h 4044460"/>
              <a:gd name="connsiteX5" fmla="*/ 1281134 w 2279859"/>
              <a:gd name="connsiteY5" fmla="*/ 1879865 h 4044460"/>
              <a:gd name="connsiteX6" fmla="*/ 1958211 w 2279859"/>
              <a:gd name="connsiteY6" fmla="*/ 2042509 h 4044460"/>
              <a:gd name="connsiteX7" fmla="*/ 2063119 w 2279859"/>
              <a:gd name="connsiteY7" fmla="*/ 2156682 h 4044460"/>
              <a:gd name="connsiteX8" fmla="*/ 2085620 w 2279859"/>
              <a:gd name="connsiteY8" fmla="*/ 2207198 h 4044460"/>
              <a:gd name="connsiteX9" fmla="*/ 2271765 w 2279859"/>
              <a:gd name="connsiteY9" fmla="*/ 2873836 h 4044460"/>
              <a:gd name="connsiteX10" fmla="*/ 1910287 w 2279859"/>
              <a:gd name="connsiteY10" fmla="*/ 3000856 h 4044460"/>
              <a:gd name="connsiteX11" fmla="*/ 1732616 w 2279859"/>
              <a:gd name="connsiteY11" fmla="*/ 2365754 h 4044460"/>
              <a:gd name="connsiteX12" fmla="*/ 999140 w 2279859"/>
              <a:gd name="connsiteY12" fmla="*/ 2213622 h 4044460"/>
              <a:gd name="connsiteX13" fmla="*/ 955014 w 2279859"/>
              <a:gd name="connsiteY13" fmla="*/ 3871895 h 4044460"/>
              <a:gd name="connsiteX14" fmla="*/ 577463 w 2279859"/>
              <a:gd name="connsiteY14" fmla="*/ 3856127 h 4044460"/>
              <a:gd name="connsiteX15" fmla="*/ 639707 w 2279859"/>
              <a:gd name="connsiteY15" fmla="*/ 1958413 h 4044460"/>
              <a:gd name="connsiteX16" fmla="*/ 614868 w 2279859"/>
              <a:gd name="connsiteY16" fmla="*/ 1331195 h 4044460"/>
              <a:gd name="connsiteX17" fmla="*/ 376707 w 2279859"/>
              <a:gd name="connsiteY17" fmla="*/ 1493256 h 4044460"/>
              <a:gd name="connsiteX18" fmla="*/ 398916 w 2279859"/>
              <a:gd name="connsiteY18" fmla="*/ 1928629 h 4044460"/>
              <a:gd name="connsiteX19" fmla="*/ 35977 w 2279859"/>
              <a:gd name="connsiteY19" fmla="*/ 1925125 h 4044460"/>
              <a:gd name="connsiteX20" fmla="*/ 107863 w 2279859"/>
              <a:gd name="connsiteY20" fmla="*/ 1238631 h 4044460"/>
              <a:gd name="connsiteX21" fmla="*/ 686170 w 2279859"/>
              <a:gd name="connsiteY21" fmla="*/ 845598 h 4044460"/>
              <a:gd name="connsiteX22" fmla="*/ 700197 w 2279859"/>
              <a:gd name="connsiteY22" fmla="*/ 838006 h 4044460"/>
              <a:gd name="connsiteX23" fmla="*/ 948622 w 2279859"/>
              <a:gd name="connsiteY23" fmla="*/ 745697 h 4044460"/>
              <a:gd name="connsiteX24" fmla="*/ 914940 w 2279859"/>
              <a:gd name="connsiteY24" fmla="*/ 2216 h 4044460"/>
              <a:gd name="connsiteX25" fmla="*/ 1222420 w 2279859"/>
              <a:gd name="connsiteY25" fmla="*/ 156739 h 4044460"/>
              <a:gd name="connsiteX26" fmla="*/ 1106909 w 2279859"/>
              <a:gd name="connsiteY26" fmla="*/ 581528 h 4044460"/>
              <a:gd name="connsiteX27" fmla="*/ 682002 w 2279859"/>
              <a:gd name="connsiteY27" fmla="*/ 465969 h 4044460"/>
              <a:gd name="connsiteX28" fmla="*/ 797514 w 2279859"/>
              <a:gd name="connsiteY28" fmla="*/ 41180 h 4044460"/>
              <a:gd name="connsiteX29" fmla="*/ 914940 w 2279859"/>
              <a:gd name="connsiteY29" fmla="*/ 2216 h 4044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79859" h="4044460">
                <a:moveTo>
                  <a:pt x="948622" y="745697"/>
                </a:moveTo>
                <a:cubicBezTo>
                  <a:pt x="1040051" y="748142"/>
                  <a:pt x="1130493" y="783694"/>
                  <a:pt x="1191129" y="852022"/>
                </a:cubicBezTo>
                <a:cubicBezTo>
                  <a:pt x="1422277" y="1016418"/>
                  <a:pt x="1670081" y="1106063"/>
                  <a:pt x="1960257" y="1036566"/>
                </a:cubicBezTo>
                <a:cubicBezTo>
                  <a:pt x="2187605" y="982254"/>
                  <a:pt x="2278486" y="1333239"/>
                  <a:pt x="2050553" y="1387843"/>
                </a:cubicBezTo>
                <a:cubicBezTo>
                  <a:pt x="1763591" y="1456464"/>
                  <a:pt x="1506729" y="1416752"/>
                  <a:pt x="1266815" y="1308127"/>
                </a:cubicBezTo>
                <a:cubicBezTo>
                  <a:pt x="1268568" y="1498804"/>
                  <a:pt x="1272659" y="1689480"/>
                  <a:pt x="1281134" y="1879865"/>
                </a:cubicBezTo>
                <a:cubicBezTo>
                  <a:pt x="1513450" y="1899429"/>
                  <a:pt x="1738753" y="1955201"/>
                  <a:pt x="1958211" y="2042509"/>
                </a:cubicBezTo>
                <a:cubicBezTo>
                  <a:pt x="2019578" y="2066745"/>
                  <a:pt x="2052014" y="2109378"/>
                  <a:pt x="2063119" y="2156682"/>
                </a:cubicBezTo>
                <a:cubicBezTo>
                  <a:pt x="2072177" y="2171574"/>
                  <a:pt x="2080360" y="2187634"/>
                  <a:pt x="2085620" y="2207198"/>
                </a:cubicBezTo>
                <a:cubicBezTo>
                  <a:pt x="2147863" y="2429702"/>
                  <a:pt x="2209814" y="2651623"/>
                  <a:pt x="2271765" y="2873836"/>
                </a:cubicBezTo>
                <a:cubicBezTo>
                  <a:pt x="2338099" y="3110357"/>
                  <a:pt x="1976913" y="3239129"/>
                  <a:pt x="1910287" y="3000856"/>
                </a:cubicBezTo>
                <a:cubicBezTo>
                  <a:pt x="1850966" y="2789156"/>
                  <a:pt x="1791937" y="2577455"/>
                  <a:pt x="1732616" y="2365754"/>
                </a:cubicBezTo>
                <a:cubicBezTo>
                  <a:pt x="1536243" y="2294506"/>
                  <a:pt x="1030407" y="2238442"/>
                  <a:pt x="999140" y="2213622"/>
                </a:cubicBezTo>
                <a:cubicBezTo>
                  <a:pt x="972547" y="2668267"/>
                  <a:pt x="1011997" y="3470686"/>
                  <a:pt x="955014" y="3871895"/>
                </a:cubicBezTo>
                <a:cubicBezTo>
                  <a:pt x="919948" y="4116592"/>
                  <a:pt x="585061" y="4091772"/>
                  <a:pt x="577463" y="3856127"/>
                </a:cubicBezTo>
                <a:cubicBezTo>
                  <a:pt x="624219" y="3192409"/>
                  <a:pt x="638538" y="2099450"/>
                  <a:pt x="639707" y="1958413"/>
                </a:cubicBezTo>
                <a:cubicBezTo>
                  <a:pt x="634447" y="1936221"/>
                  <a:pt x="617206" y="1516616"/>
                  <a:pt x="614868" y="1331195"/>
                </a:cubicBezTo>
                <a:cubicBezTo>
                  <a:pt x="535676" y="1385215"/>
                  <a:pt x="455899" y="1439528"/>
                  <a:pt x="376707" y="1493256"/>
                </a:cubicBezTo>
                <a:cubicBezTo>
                  <a:pt x="384013" y="1638672"/>
                  <a:pt x="391610" y="1783504"/>
                  <a:pt x="398916" y="1928629"/>
                </a:cubicBezTo>
                <a:cubicBezTo>
                  <a:pt x="410897" y="2162230"/>
                  <a:pt x="47958" y="2158142"/>
                  <a:pt x="35977" y="1925125"/>
                </a:cubicBezTo>
                <a:cubicBezTo>
                  <a:pt x="26333" y="1737953"/>
                  <a:pt x="-73314" y="1361855"/>
                  <a:pt x="107863" y="1238631"/>
                </a:cubicBezTo>
                <a:cubicBezTo>
                  <a:pt x="300729" y="1107523"/>
                  <a:pt x="493304" y="976706"/>
                  <a:pt x="686170" y="845598"/>
                </a:cubicBezTo>
                <a:cubicBezTo>
                  <a:pt x="690846" y="842386"/>
                  <a:pt x="695521" y="840634"/>
                  <a:pt x="700197" y="838006"/>
                </a:cubicBezTo>
                <a:cubicBezTo>
                  <a:pt x="764778" y="773912"/>
                  <a:pt x="857193" y="743251"/>
                  <a:pt x="948622" y="745697"/>
                </a:cubicBezTo>
                <a:close/>
                <a:moveTo>
                  <a:pt x="914940" y="2216"/>
                </a:moveTo>
                <a:cubicBezTo>
                  <a:pt x="1035445" y="-12266"/>
                  <a:pt x="1158377" y="44837"/>
                  <a:pt x="1222420" y="156739"/>
                </a:cubicBezTo>
                <a:cubicBezTo>
                  <a:pt x="1307811" y="305942"/>
                  <a:pt x="1256050" y="496102"/>
                  <a:pt x="1106909" y="581528"/>
                </a:cubicBezTo>
                <a:cubicBezTo>
                  <a:pt x="957767" y="666954"/>
                  <a:pt x="767393" y="615465"/>
                  <a:pt x="682002" y="465969"/>
                </a:cubicBezTo>
                <a:cubicBezTo>
                  <a:pt x="596611" y="316766"/>
                  <a:pt x="648372" y="126606"/>
                  <a:pt x="797514" y="41180"/>
                </a:cubicBezTo>
                <a:cubicBezTo>
                  <a:pt x="834872" y="19824"/>
                  <a:pt x="874771" y="7043"/>
                  <a:pt x="914940" y="2216"/>
                </a:cubicBezTo>
                <a:close/>
              </a:path>
            </a:pathLst>
          </a:custGeom>
          <a:solidFill>
            <a:srgbClr val="B4A4C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latin typeface="Montserrat" panose="00000500000000000000" pitchFamily="50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410263" y="8816453"/>
            <a:ext cx="422618" cy="609938"/>
            <a:chOff x="7197726" y="3717925"/>
            <a:chExt cx="293688" cy="423863"/>
          </a:xfrm>
          <a:solidFill>
            <a:schemeClr val="bg1"/>
          </a:solidFill>
        </p:grpSpPr>
        <p:sp>
          <p:nvSpPr>
            <p:cNvPr id="25" name="Freeform 225"/>
            <p:cNvSpPr>
              <a:spLocks/>
            </p:cNvSpPr>
            <p:nvPr/>
          </p:nvSpPr>
          <p:spPr bwMode="auto">
            <a:xfrm>
              <a:off x="7197726" y="3717925"/>
              <a:ext cx="293688" cy="354013"/>
            </a:xfrm>
            <a:custGeom>
              <a:avLst/>
              <a:gdLst>
                <a:gd name="T0" fmla="*/ 248 w 294"/>
                <a:gd name="T1" fmla="*/ 40 h 356"/>
                <a:gd name="T2" fmla="*/ 147 w 294"/>
                <a:gd name="T3" fmla="*/ 0 h 356"/>
                <a:gd name="T4" fmla="*/ 45 w 294"/>
                <a:gd name="T5" fmla="*/ 41 h 356"/>
                <a:gd name="T6" fmla="*/ 0 w 294"/>
                <a:gd name="T7" fmla="*/ 147 h 356"/>
                <a:gd name="T8" fmla="*/ 53 w 294"/>
                <a:gd name="T9" fmla="*/ 259 h 356"/>
                <a:gd name="T10" fmla="*/ 53 w 294"/>
                <a:gd name="T11" fmla="*/ 259 h 356"/>
                <a:gd name="T12" fmla="*/ 53 w 294"/>
                <a:gd name="T13" fmla="*/ 259 h 356"/>
                <a:gd name="T14" fmla="*/ 78 w 294"/>
                <a:gd name="T15" fmla="*/ 301 h 356"/>
                <a:gd name="T16" fmla="*/ 78 w 294"/>
                <a:gd name="T17" fmla="*/ 307 h 356"/>
                <a:gd name="T18" fmla="*/ 78 w 294"/>
                <a:gd name="T19" fmla="*/ 308 h 356"/>
                <a:gd name="T20" fmla="*/ 78 w 294"/>
                <a:gd name="T21" fmla="*/ 310 h 356"/>
                <a:gd name="T22" fmla="*/ 91 w 294"/>
                <a:gd name="T23" fmla="*/ 333 h 356"/>
                <a:gd name="T24" fmla="*/ 92 w 294"/>
                <a:gd name="T25" fmla="*/ 333 h 356"/>
                <a:gd name="T26" fmla="*/ 198 w 294"/>
                <a:gd name="T27" fmla="*/ 356 h 356"/>
                <a:gd name="T28" fmla="*/ 200 w 294"/>
                <a:gd name="T29" fmla="*/ 356 h 356"/>
                <a:gd name="T30" fmla="*/ 209 w 294"/>
                <a:gd name="T31" fmla="*/ 349 h 356"/>
                <a:gd name="T32" fmla="*/ 202 w 294"/>
                <a:gd name="T33" fmla="*/ 338 h 356"/>
                <a:gd name="T34" fmla="*/ 97 w 294"/>
                <a:gd name="T35" fmla="*/ 315 h 356"/>
                <a:gd name="T36" fmla="*/ 97 w 294"/>
                <a:gd name="T37" fmla="*/ 311 h 356"/>
                <a:gd name="T38" fmla="*/ 97 w 294"/>
                <a:gd name="T39" fmla="*/ 308 h 356"/>
                <a:gd name="T40" fmla="*/ 97 w 294"/>
                <a:gd name="T41" fmla="*/ 301 h 356"/>
                <a:gd name="T42" fmla="*/ 66 w 294"/>
                <a:gd name="T43" fmla="*/ 245 h 356"/>
                <a:gd name="T44" fmla="*/ 64 w 294"/>
                <a:gd name="T45" fmla="*/ 244 h 356"/>
                <a:gd name="T46" fmla="*/ 18 w 294"/>
                <a:gd name="T47" fmla="*/ 147 h 356"/>
                <a:gd name="T48" fmla="*/ 147 w 294"/>
                <a:gd name="T49" fmla="*/ 19 h 356"/>
                <a:gd name="T50" fmla="*/ 275 w 294"/>
                <a:gd name="T51" fmla="*/ 147 h 356"/>
                <a:gd name="T52" fmla="*/ 229 w 294"/>
                <a:gd name="T53" fmla="*/ 244 h 356"/>
                <a:gd name="T54" fmla="*/ 228 w 294"/>
                <a:gd name="T55" fmla="*/ 245 h 356"/>
                <a:gd name="T56" fmla="*/ 196 w 294"/>
                <a:gd name="T57" fmla="*/ 301 h 356"/>
                <a:gd name="T58" fmla="*/ 196 w 294"/>
                <a:gd name="T59" fmla="*/ 301 h 356"/>
                <a:gd name="T60" fmla="*/ 143 w 294"/>
                <a:gd name="T61" fmla="*/ 288 h 356"/>
                <a:gd name="T62" fmla="*/ 132 w 294"/>
                <a:gd name="T63" fmla="*/ 295 h 356"/>
                <a:gd name="T64" fmla="*/ 139 w 294"/>
                <a:gd name="T65" fmla="*/ 307 h 356"/>
                <a:gd name="T66" fmla="*/ 193 w 294"/>
                <a:gd name="T67" fmla="*/ 319 h 356"/>
                <a:gd name="T68" fmla="*/ 208 w 294"/>
                <a:gd name="T69" fmla="*/ 317 h 356"/>
                <a:gd name="T70" fmla="*/ 215 w 294"/>
                <a:gd name="T71" fmla="*/ 304 h 356"/>
                <a:gd name="T72" fmla="*/ 215 w 294"/>
                <a:gd name="T73" fmla="*/ 304 h 356"/>
                <a:gd name="T74" fmla="*/ 215 w 294"/>
                <a:gd name="T75" fmla="*/ 303 h 356"/>
                <a:gd name="T76" fmla="*/ 215 w 294"/>
                <a:gd name="T77" fmla="*/ 302 h 356"/>
                <a:gd name="T78" fmla="*/ 215 w 294"/>
                <a:gd name="T79" fmla="*/ 301 h 356"/>
                <a:gd name="T80" fmla="*/ 215 w 294"/>
                <a:gd name="T81" fmla="*/ 301 h 356"/>
                <a:gd name="T82" fmla="*/ 240 w 294"/>
                <a:gd name="T83" fmla="*/ 259 h 356"/>
                <a:gd name="T84" fmla="*/ 241 w 294"/>
                <a:gd name="T85" fmla="*/ 259 h 356"/>
                <a:gd name="T86" fmla="*/ 241 w 294"/>
                <a:gd name="T87" fmla="*/ 259 h 356"/>
                <a:gd name="T88" fmla="*/ 294 w 294"/>
                <a:gd name="T89" fmla="*/ 147 h 356"/>
                <a:gd name="T90" fmla="*/ 248 w 294"/>
                <a:gd name="T91" fmla="*/ 4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4" h="356">
                  <a:moveTo>
                    <a:pt x="248" y="40"/>
                  </a:moveTo>
                  <a:cubicBezTo>
                    <a:pt x="220" y="14"/>
                    <a:pt x="184" y="0"/>
                    <a:pt x="147" y="0"/>
                  </a:cubicBezTo>
                  <a:cubicBezTo>
                    <a:pt x="109" y="0"/>
                    <a:pt x="72" y="15"/>
                    <a:pt x="45" y="41"/>
                  </a:cubicBezTo>
                  <a:cubicBezTo>
                    <a:pt x="16" y="68"/>
                    <a:pt x="0" y="106"/>
                    <a:pt x="0" y="147"/>
                  </a:cubicBezTo>
                  <a:cubicBezTo>
                    <a:pt x="0" y="192"/>
                    <a:pt x="17" y="22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78" y="286"/>
                    <a:pt x="78" y="291"/>
                    <a:pt x="78" y="301"/>
                  </a:cubicBezTo>
                  <a:cubicBezTo>
                    <a:pt x="78" y="306"/>
                    <a:pt x="78" y="307"/>
                    <a:pt x="78" y="307"/>
                  </a:cubicBezTo>
                  <a:cubicBezTo>
                    <a:pt x="78" y="307"/>
                    <a:pt x="78" y="308"/>
                    <a:pt x="78" y="308"/>
                  </a:cubicBezTo>
                  <a:cubicBezTo>
                    <a:pt x="78" y="309"/>
                    <a:pt x="78" y="310"/>
                    <a:pt x="78" y="310"/>
                  </a:cubicBezTo>
                  <a:cubicBezTo>
                    <a:pt x="78" y="316"/>
                    <a:pt x="78" y="328"/>
                    <a:pt x="91" y="333"/>
                  </a:cubicBezTo>
                  <a:cubicBezTo>
                    <a:pt x="92" y="333"/>
                    <a:pt x="92" y="333"/>
                    <a:pt x="92" y="333"/>
                  </a:cubicBezTo>
                  <a:cubicBezTo>
                    <a:pt x="198" y="356"/>
                    <a:pt x="198" y="356"/>
                    <a:pt x="198" y="356"/>
                  </a:cubicBezTo>
                  <a:cubicBezTo>
                    <a:pt x="199" y="356"/>
                    <a:pt x="200" y="356"/>
                    <a:pt x="200" y="356"/>
                  </a:cubicBezTo>
                  <a:cubicBezTo>
                    <a:pt x="205" y="356"/>
                    <a:pt x="208" y="353"/>
                    <a:pt x="209" y="349"/>
                  </a:cubicBezTo>
                  <a:cubicBezTo>
                    <a:pt x="211" y="344"/>
                    <a:pt x="207" y="339"/>
                    <a:pt x="202" y="338"/>
                  </a:cubicBezTo>
                  <a:cubicBezTo>
                    <a:pt x="97" y="315"/>
                    <a:pt x="97" y="315"/>
                    <a:pt x="97" y="315"/>
                  </a:cubicBezTo>
                  <a:cubicBezTo>
                    <a:pt x="97" y="314"/>
                    <a:pt x="97" y="312"/>
                    <a:pt x="97" y="311"/>
                  </a:cubicBezTo>
                  <a:cubicBezTo>
                    <a:pt x="97" y="310"/>
                    <a:pt x="97" y="309"/>
                    <a:pt x="97" y="308"/>
                  </a:cubicBezTo>
                  <a:cubicBezTo>
                    <a:pt x="97" y="307"/>
                    <a:pt x="97" y="305"/>
                    <a:pt x="97" y="301"/>
                  </a:cubicBezTo>
                  <a:cubicBezTo>
                    <a:pt x="97" y="282"/>
                    <a:pt x="92" y="273"/>
                    <a:pt x="66" y="245"/>
                  </a:cubicBezTo>
                  <a:cubicBezTo>
                    <a:pt x="65" y="245"/>
                    <a:pt x="64" y="244"/>
                    <a:pt x="64" y="244"/>
                  </a:cubicBezTo>
                  <a:cubicBezTo>
                    <a:pt x="34" y="218"/>
                    <a:pt x="18" y="185"/>
                    <a:pt x="18" y="147"/>
                  </a:cubicBezTo>
                  <a:cubicBezTo>
                    <a:pt x="18" y="68"/>
                    <a:pt x="85" y="19"/>
                    <a:pt x="147" y="19"/>
                  </a:cubicBezTo>
                  <a:cubicBezTo>
                    <a:pt x="210" y="19"/>
                    <a:pt x="275" y="67"/>
                    <a:pt x="275" y="147"/>
                  </a:cubicBezTo>
                  <a:cubicBezTo>
                    <a:pt x="275" y="199"/>
                    <a:pt x="249" y="227"/>
                    <a:pt x="229" y="244"/>
                  </a:cubicBezTo>
                  <a:cubicBezTo>
                    <a:pt x="229" y="244"/>
                    <a:pt x="228" y="245"/>
                    <a:pt x="228" y="245"/>
                  </a:cubicBezTo>
                  <a:cubicBezTo>
                    <a:pt x="201" y="274"/>
                    <a:pt x="196" y="282"/>
                    <a:pt x="196" y="301"/>
                  </a:cubicBezTo>
                  <a:cubicBezTo>
                    <a:pt x="196" y="301"/>
                    <a:pt x="196" y="301"/>
                    <a:pt x="196" y="301"/>
                  </a:cubicBezTo>
                  <a:cubicBezTo>
                    <a:pt x="143" y="288"/>
                    <a:pt x="143" y="288"/>
                    <a:pt x="143" y="288"/>
                  </a:cubicBezTo>
                  <a:cubicBezTo>
                    <a:pt x="138" y="287"/>
                    <a:pt x="133" y="290"/>
                    <a:pt x="132" y="295"/>
                  </a:cubicBezTo>
                  <a:cubicBezTo>
                    <a:pt x="131" y="300"/>
                    <a:pt x="134" y="305"/>
                    <a:pt x="139" y="307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6" y="320"/>
                    <a:pt x="202" y="322"/>
                    <a:pt x="208" y="317"/>
                  </a:cubicBezTo>
                  <a:cubicBezTo>
                    <a:pt x="211" y="315"/>
                    <a:pt x="214" y="311"/>
                    <a:pt x="215" y="304"/>
                  </a:cubicBezTo>
                  <a:cubicBezTo>
                    <a:pt x="215" y="304"/>
                    <a:pt x="215" y="304"/>
                    <a:pt x="215" y="304"/>
                  </a:cubicBezTo>
                  <a:cubicBezTo>
                    <a:pt x="215" y="304"/>
                    <a:pt x="215" y="304"/>
                    <a:pt x="215" y="303"/>
                  </a:cubicBezTo>
                  <a:cubicBezTo>
                    <a:pt x="215" y="303"/>
                    <a:pt x="215" y="302"/>
                    <a:pt x="215" y="302"/>
                  </a:cubicBezTo>
                  <a:cubicBezTo>
                    <a:pt x="215" y="302"/>
                    <a:pt x="215" y="302"/>
                    <a:pt x="215" y="301"/>
                  </a:cubicBezTo>
                  <a:cubicBezTo>
                    <a:pt x="215" y="301"/>
                    <a:pt x="215" y="301"/>
                    <a:pt x="215" y="301"/>
                  </a:cubicBezTo>
                  <a:cubicBezTo>
                    <a:pt x="215" y="291"/>
                    <a:pt x="215" y="286"/>
                    <a:pt x="240" y="259"/>
                  </a:cubicBezTo>
                  <a:cubicBezTo>
                    <a:pt x="240" y="259"/>
                    <a:pt x="241" y="259"/>
                    <a:pt x="241" y="259"/>
                  </a:cubicBezTo>
                  <a:cubicBezTo>
                    <a:pt x="241" y="259"/>
                    <a:pt x="241" y="259"/>
                    <a:pt x="241" y="259"/>
                  </a:cubicBezTo>
                  <a:cubicBezTo>
                    <a:pt x="276" y="229"/>
                    <a:pt x="294" y="192"/>
                    <a:pt x="294" y="147"/>
                  </a:cubicBezTo>
                  <a:cubicBezTo>
                    <a:pt x="294" y="105"/>
                    <a:pt x="277" y="67"/>
                    <a:pt x="248" y="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6" name="Freeform 226"/>
            <p:cNvSpPr>
              <a:spLocks/>
            </p:cNvSpPr>
            <p:nvPr/>
          </p:nvSpPr>
          <p:spPr bwMode="auto">
            <a:xfrm>
              <a:off x="7281863" y="4065588"/>
              <a:ext cx="123825" cy="42863"/>
            </a:xfrm>
            <a:custGeom>
              <a:avLst/>
              <a:gdLst>
                <a:gd name="T0" fmla="*/ 117 w 125"/>
                <a:gd name="T1" fmla="*/ 25 h 43"/>
                <a:gd name="T2" fmla="*/ 12 w 125"/>
                <a:gd name="T3" fmla="*/ 1 h 43"/>
                <a:gd name="T4" fmla="*/ 1 w 125"/>
                <a:gd name="T5" fmla="*/ 8 h 43"/>
                <a:gd name="T6" fmla="*/ 8 w 125"/>
                <a:gd name="T7" fmla="*/ 19 h 43"/>
                <a:gd name="T8" fmla="*/ 113 w 125"/>
                <a:gd name="T9" fmla="*/ 43 h 43"/>
                <a:gd name="T10" fmla="*/ 115 w 125"/>
                <a:gd name="T11" fmla="*/ 43 h 43"/>
                <a:gd name="T12" fmla="*/ 124 w 125"/>
                <a:gd name="T13" fmla="*/ 36 h 43"/>
                <a:gd name="T14" fmla="*/ 117 w 125"/>
                <a:gd name="T15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" h="43">
                  <a:moveTo>
                    <a:pt x="117" y="25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3"/>
                    <a:pt x="3" y="18"/>
                    <a:pt x="8" y="19"/>
                  </a:cubicBezTo>
                  <a:cubicBezTo>
                    <a:pt x="113" y="43"/>
                    <a:pt x="113" y="43"/>
                    <a:pt x="113" y="43"/>
                  </a:cubicBezTo>
                  <a:cubicBezTo>
                    <a:pt x="114" y="43"/>
                    <a:pt x="114" y="43"/>
                    <a:pt x="115" y="43"/>
                  </a:cubicBezTo>
                  <a:cubicBezTo>
                    <a:pt x="119" y="43"/>
                    <a:pt x="123" y="40"/>
                    <a:pt x="124" y="36"/>
                  </a:cubicBezTo>
                  <a:cubicBezTo>
                    <a:pt x="125" y="31"/>
                    <a:pt x="122" y="26"/>
                    <a:pt x="117" y="2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7" name="Freeform 227"/>
            <p:cNvSpPr>
              <a:spLocks/>
            </p:cNvSpPr>
            <p:nvPr/>
          </p:nvSpPr>
          <p:spPr bwMode="auto">
            <a:xfrm>
              <a:off x="7288213" y="4102100"/>
              <a:ext cx="104775" cy="39688"/>
            </a:xfrm>
            <a:custGeom>
              <a:avLst/>
              <a:gdLst>
                <a:gd name="T0" fmla="*/ 98 w 106"/>
                <a:gd name="T1" fmla="*/ 20 h 39"/>
                <a:gd name="T2" fmla="*/ 13 w 106"/>
                <a:gd name="T3" fmla="*/ 1 h 39"/>
                <a:gd name="T4" fmla="*/ 2 w 106"/>
                <a:gd name="T5" fmla="*/ 8 h 39"/>
                <a:gd name="T6" fmla="*/ 9 w 106"/>
                <a:gd name="T7" fmla="*/ 19 h 39"/>
                <a:gd name="T8" fmla="*/ 94 w 106"/>
                <a:gd name="T9" fmla="*/ 39 h 39"/>
                <a:gd name="T10" fmla="*/ 96 w 106"/>
                <a:gd name="T11" fmla="*/ 39 h 39"/>
                <a:gd name="T12" fmla="*/ 105 w 106"/>
                <a:gd name="T13" fmla="*/ 31 h 39"/>
                <a:gd name="T14" fmla="*/ 98 w 106"/>
                <a:gd name="T15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39">
                  <a:moveTo>
                    <a:pt x="98" y="20"/>
                  </a:moveTo>
                  <a:cubicBezTo>
                    <a:pt x="13" y="1"/>
                    <a:pt x="13" y="1"/>
                    <a:pt x="13" y="1"/>
                  </a:cubicBezTo>
                  <a:cubicBezTo>
                    <a:pt x="8" y="0"/>
                    <a:pt x="3" y="3"/>
                    <a:pt x="2" y="8"/>
                  </a:cubicBezTo>
                  <a:cubicBezTo>
                    <a:pt x="0" y="13"/>
                    <a:pt x="4" y="18"/>
                    <a:pt x="9" y="19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95" y="39"/>
                    <a:pt x="95" y="39"/>
                    <a:pt x="96" y="39"/>
                  </a:cubicBezTo>
                  <a:cubicBezTo>
                    <a:pt x="100" y="39"/>
                    <a:pt x="104" y="36"/>
                    <a:pt x="105" y="31"/>
                  </a:cubicBezTo>
                  <a:cubicBezTo>
                    <a:pt x="106" y="26"/>
                    <a:pt x="103" y="21"/>
                    <a:pt x="98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125607" y="9622319"/>
            <a:ext cx="474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4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72156"/>
    </mc:Choice>
    <mc:Fallback xmlns="">
      <p:transition advTm="7215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827293" y="2561209"/>
            <a:ext cx="10088721" cy="16312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4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Demographics</a:t>
            </a:r>
          </a:p>
          <a:p>
            <a:r>
              <a:rPr lang="en-US" sz="32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*From HSA Family Shelter as of January 22, 2019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27293" y="1647825"/>
            <a:ext cx="8747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cap="all" spc="10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Support in NV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0" y="3135631"/>
            <a:ext cx="1674813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3410263" y="8816453"/>
            <a:ext cx="422618" cy="609938"/>
            <a:chOff x="7197726" y="3717925"/>
            <a:chExt cx="293688" cy="423863"/>
          </a:xfrm>
          <a:solidFill>
            <a:schemeClr val="bg1"/>
          </a:solidFill>
        </p:grpSpPr>
        <p:sp>
          <p:nvSpPr>
            <p:cNvPr id="25" name="Freeform 225"/>
            <p:cNvSpPr>
              <a:spLocks/>
            </p:cNvSpPr>
            <p:nvPr/>
          </p:nvSpPr>
          <p:spPr bwMode="auto">
            <a:xfrm>
              <a:off x="7197726" y="3717925"/>
              <a:ext cx="293688" cy="354013"/>
            </a:xfrm>
            <a:custGeom>
              <a:avLst/>
              <a:gdLst>
                <a:gd name="T0" fmla="*/ 248 w 294"/>
                <a:gd name="T1" fmla="*/ 40 h 356"/>
                <a:gd name="T2" fmla="*/ 147 w 294"/>
                <a:gd name="T3" fmla="*/ 0 h 356"/>
                <a:gd name="T4" fmla="*/ 45 w 294"/>
                <a:gd name="T5" fmla="*/ 41 h 356"/>
                <a:gd name="T6" fmla="*/ 0 w 294"/>
                <a:gd name="T7" fmla="*/ 147 h 356"/>
                <a:gd name="T8" fmla="*/ 53 w 294"/>
                <a:gd name="T9" fmla="*/ 259 h 356"/>
                <a:gd name="T10" fmla="*/ 53 w 294"/>
                <a:gd name="T11" fmla="*/ 259 h 356"/>
                <a:gd name="T12" fmla="*/ 53 w 294"/>
                <a:gd name="T13" fmla="*/ 259 h 356"/>
                <a:gd name="T14" fmla="*/ 78 w 294"/>
                <a:gd name="T15" fmla="*/ 301 h 356"/>
                <a:gd name="T16" fmla="*/ 78 w 294"/>
                <a:gd name="T17" fmla="*/ 307 h 356"/>
                <a:gd name="T18" fmla="*/ 78 w 294"/>
                <a:gd name="T19" fmla="*/ 308 h 356"/>
                <a:gd name="T20" fmla="*/ 78 w 294"/>
                <a:gd name="T21" fmla="*/ 310 h 356"/>
                <a:gd name="T22" fmla="*/ 91 w 294"/>
                <a:gd name="T23" fmla="*/ 333 h 356"/>
                <a:gd name="T24" fmla="*/ 92 w 294"/>
                <a:gd name="T25" fmla="*/ 333 h 356"/>
                <a:gd name="T26" fmla="*/ 198 w 294"/>
                <a:gd name="T27" fmla="*/ 356 h 356"/>
                <a:gd name="T28" fmla="*/ 200 w 294"/>
                <a:gd name="T29" fmla="*/ 356 h 356"/>
                <a:gd name="T30" fmla="*/ 209 w 294"/>
                <a:gd name="T31" fmla="*/ 349 h 356"/>
                <a:gd name="T32" fmla="*/ 202 w 294"/>
                <a:gd name="T33" fmla="*/ 338 h 356"/>
                <a:gd name="T34" fmla="*/ 97 w 294"/>
                <a:gd name="T35" fmla="*/ 315 h 356"/>
                <a:gd name="T36" fmla="*/ 97 w 294"/>
                <a:gd name="T37" fmla="*/ 311 h 356"/>
                <a:gd name="T38" fmla="*/ 97 w 294"/>
                <a:gd name="T39" fmla="*/ 308 h 356"/>
                <a:gd name="T40" fmla="*/ 97 w 294"/>
                <a:gd name="T41" fmla="*/ 301 h 356"/>
                <a:gd name="T42" fmla="*/ 66 w 294"/>
                <a:gd name="T43" fmla="*/ 245 h 356"/>
                <a:gd name="T44" fmla="*/ 64 w 294"/>
                <a:gd name="T45" fmla="*/ 244 h 356"/>
                <a:gd name="T46" fmla="*/ 18 w 294"/>
                <a:gd name="T47" fmla="*/ 147 h 356"/>
                <a:gd name="T48" fmla="*/ 147 w 294"/>
                <a:gd name="T49" fmla="*/ 19 h 356"/>
                <a:gd name="T50" fmla="*/ 275 w 294"/>
                <a:gd name="T51" fmla="*/ 147 h 356"/>
                <a:gd name="T52" fmla="*/ 229 w 294"/>
                <a:gd name="T53" fmla="*/ 244 h 356"/>
                <a:gd name="T54" fmla="*/ 228 w 294"/>
                <a:gd name="T55" fmla="*/ 245 h 356"/>
                <a:gd name="T56" fmla="*/ 196 w 294"/>
                <a:gd name="T57" fmla="*/ 301 h 356"/>
                <a:gd name="T58" fmla="*/ 196 w 294"/>
                <a:gd name="T59" fmla="*/ 301 h 356"/>
                <a:gd name="T60" fmla="*/ 143 w 294"/>
                <a:gd name="T61" fmla="*/ 288 h 356"/>
                <a:gd name="T62" fmla="*/ 132 w 294"/>
                <a:gd name="T63" fmla="*/ 295 h 356"/>
                <a:gd name="T64" fmla="*/ 139 w 294"/>
                <a:gd name="T65" fmla="*/ 307 h 356"/>
                <a:gd name="T66" fmla="*/ 193 w 294"/>
                <a:gd name="T67" fmla="*/ 319 h 356"/>
                <a:gd name="T68" fmla="*/ 208 w 294"/>
                <a:gd name="T69" fmla="*/ 317 h 356"/>
                <a:gd name="T70" fmla="*/ 215 w 294"/>
                <a:gd name="T71" fmla="*/ 304 h 356"/>
                <a:gd name="T72" fmla="*/ 215 w 294"/>
                <a:gd name="T73" fmla="*/ 304 h 356"/>
                <a:gd name="T74" fmla="*/ 215 w 294"/>
                <a:gd name="T75" fmla="*/ 303 h 356"/>
                <a:gd name="T76" fmla="*/ 215 w 294"/>
                <a:gd name="T77" fmla="*/ 302 h 356"/>
                <a:gd name="T78" fmla="*/ 215 w 294"/>
                <a:gd name="T79" fmla="*/ 301 h 356"/>
                <a:gd name="T80" fmla="*/ 215 w 294"/>
                <a:gd name="T81" fmla="*/ 301 h 356"/>
                <a:gd name="T82" fmla="*/ 240 w 294"/>
                <a:gd name="T83" fmla="*/ 259 h 356"/>
                <a:gd name="T84" fmla="*/ 241 w 294"/>
                <a:gd name="T85" fmla="*/ 259 h 356"/>
                <a:gd name="T86" fmla="*/ 241 w 294"/>
                <a:gd name="T87" fmla="*/ 259 h 356"/>
                <a:gd name="T88" fmla="*/ 294 w 294"/>
                <a:gd name="T89" fmla="*/ 147 h 356"/>
                <a:gd name="T90" fmla="*/ 248 w 294"/>
                <a:gd name="T91" fmla="*/ 4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4" h="356">
                  <a:moveTo>
                    <a:pt x="248" y="40"/>
                  </a:moveTo>
                  <a:cubicBezTo>
                    <a:pt x="220" y="14"/>
                    <a:pt x="184" y="0"/>
                    <a:pt x="147" y="0"/>
                  </a:cubicBezTo>
                  <a:cubicBezTo>
                    <a:pt x="109" y="0"/>
                    <a:pt x="72" y="15"/>
                    <a:pt x="45" y="41"/>
                  </a:cubicBezTo>
                  <a:cubicBezTo>
                    <a:pt x="16" y="68"/>
                    <a:pt x="0" y="106"/>
                    <a:pt x="0" y="147"/>
                  </a:cubicBezTo>
                  <a:cubicBezTo>
                    <a:pt x="0" y="192"/>
                    <a:pt x="17" y="22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78" y="286"/>
                    <a:pt x="78" y="291"/>
                    <a:pt x="78" y="301"/>
                  </a:cubicBezTo>
                  <a:cubicBezTo>
                    <a:pt x="78" y="306"/>
                    <a:pt x="78" y="307"/>
                    <a:pt x="78" y="307"/>
                  </a:cubicBezTo>
                  <a:cubicBezTo>
                    <a:pt x="78" y="307"/>
                    <a:pt x="78" y="308"/>
                    <a:pt x="78" y="308"/>
                  </a:cubicBezTo>
                  <a:cubicBezTo>
                    <a:pt x="78" y="309"/>
                    <a:pt x="78" y="310"/>
                    <a:pt x="78" y="310"/>
                  </a:cubicBezTo>
                  <a:cubicBezTo>
                    <a:pt x="78" y="316"/>
                    <a:pt x="78" y="328"/>
                    <a:pt x="91" y="333"/>
                  </a:cubicBezTo>
                  <a:cubicBezTo>
                    <a:pt x="92" y="333"/>
                    <a:pt x="92" y="333"/>
                    <a:pt x="92" y="333"/>
                  </a:cubicBezTo>
                  <a:cubicBezTo>
                    <a:pt x="198" y="356"/>
                    <a:pt x="198" y="356"/>
                    <a:pt x="198" y="356"/>
                  </a:cubicBezTo>
                  <a:cubicBezTo>
                    <a:pt x="199" y="356"/>
                    <a:pt x="200" y="356"/>
                    <a:pt x="200" y="356"/>
                  </a:cubicBezTo>
                  <a:cubicBezTo>
                    <a:pt x="205" y="356"/>
                    <a:pt x="208" y="353"/>
                    <a:pt x="209" y="349"/>
                  </a:cubicBezTo>
                  <a:cubicBezTo>
                    <a:pt x="211" y="344"/>
                    <a:pt x="207" y="339"/>
                    <a:pt x="202" y="338"/>
                  </a:cubicBezTo>
                  <a:cubicBezTo>
                    <a:pt x="97" y="315"/>
                    <a:pt x="97" y="315"/>
                    <a:pt x="97" y="315"/>
                  </a:cubicBezTo>
                  <a:cubicBezTo>
                    <a:pt x="97" y="314"/>
                    <a:pt x="97" y="312"/>
                    <a:pt x="97" y="311"/>
                  </a:cubicBezTo>
                  <a:cubicBezTo>
                    <a:pt x="97" y="310"/>
                    <a:pt x="97" y="309"/>
                    <a:pt x="97" y="308"/>
                  </a:cubicBezTo>
                  <a:cubicBezTo>
                    <a:pt x="97" y="307"/>
                    <a:pt x="97" y="305"/>
                    <a:pt x="97" y="301"/>
                  </a:cubicBezTo>
                  <a:cubicBezTo>
                    <a:pt x="97" y="282"/>
                    <a:pt x="92" y="273"/>
                    <a:pt x="66" y="245"/>
                  </a:cubicBezTo>
                  <a:cubicBezTo>
                    <a:pt x="65" y="245"/>
                    <a:pt x="64" y="244"/>
                    <a:pt x="64" y="244"/>
                  </a:cubicBezTo>
                  <a:cubicBezTo>
                    <a:pt x="34" y="218"/>
                    <a:pt x="18" y="185"/>
                    <a:pt x="18" y="147"/>
                  </a:cubicBezTo>
                  <a:cubicBezTo>
                    <a:pt x="18" y="68"/>
                    <a:pt x="85" y="19"/>
                    <a:pt x="147" y="19"/>
                  </a:cubicBezTo>
                  <a:cubicBezTo>
                    <a:pt x="210" y="19"/>
                    <a:pt x="275" y="67"/>
                    <a:pt x="275" y="147"/>
                  </a:cubicBezTo>
                  <a:cubicBezTo>
                    <a:pt x="275" y="199"/>
                    <a:pt x="249" y="227"/>
                    <a:pt x="229" y="244"/>
                  </a:cubicBezTo>
                  <a:cubicBezTo>
                    <a:pt x="229" y="244"/>
                    <a:pt x="228" y="245"/>
                    <a:pt x="228" y="245"/>
                  </a:cubicBezTo>
                  <a:cubicBezTo>
                    <a:pt x="201" y="274"/>
                    <a:pt x="196" y="282"/>
                    <a:pt x="196" y="301"/>
                  </a:cubicBezTo>
                  <a:cubicBezTo>
                    <a:pt x="196" y="301"/>
                    <a:pt x="196" y="301"/>
                    <a:pt x="196" y="301"/>
                  </a:cubicBezTo>
                  <a:cubicBezTo>
                    <a:pt x="143" y="288"/>
                    <a:pt x="143" y="288"/>
                    <a:pt x="143" y="288"/>
                  </a:cubicBezTo>
                  <a:cubicBezTo>
                    <a:pt x="138" y="287"/>
                    <a:pt x="133" y="290"/>
                    <a:pt x="132" y="295"/>
                  </a:cubicBezTo>
                  <a:cubicBezTo>
                    <a:pt x="131" y="300"/>
                    <a:pt x="134" y="305"/>
                    <a:pt x="139" y="307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6" y="320"/>
                    <a:pt x="202" y="322"/>
                    <a:pt x="208" y="317"/>
                  </a:cubicBezTo>
                  <a:cubicBezTo>
                    <a:pt x="211" y="315"/>
                    <a:pt x="214" y="311"/>
                    <a:pt x="215" y="304"/>
                  </a:cubicBezTo>
                  <a:cubicBezTo>
                    <a:pt x="215" y="304"/>
                    <a:pt x="215" y="304"/>
                    <a:pt x="215" y="304"/>
                  </a:cubicBezTo>
                  <a:cubicBezTo>
                    <a:pt x="215" y="304"/>
                    <a:pt x="215" y="304"/>
                    <a:pt x="215" y="303"/>
                  </a:cubicBezTo>
                  <a:cubicBezTo>
                    <a:pt x="215" y="303"/>
                    <a:pt x="215" y="302"/>
                    <a:pt x="215" y="302"/>
                  </a:cubicBezTo>
                  <a:cubicBezTo>
                    <a:pt x="215" y="302"/>
                    <a:pt x="215" y="302"/>
                    <a:pt x="215" y="301"/>
                  </a:cubicBezTo>
                  <a:cubicBezTo>
                    <a:pt x="215" y="301"/>
                    <a:pt x="215" y="301"/>
                    <a:pt x="215" y="301"/>
                  </a:cubicBezTo>
                  <a:cubicBezTo>
                    <a:pt x="215" y="291"/>
                    <a:pt x="215" y="286"/>
                    <a:pt x="240" y="259"/>
                  </a:cubicBezTo>
                  <a:cubicBezTo>
                    <a:pt x="240" y="259"/>
                    <a:pt x="241" y="259"/>
                    <a:pt x="241" y="259"/>
                  </a:cubicBezTo>
                  <a:cubicBezTo>
                    <a:pt x="241" y="259"/>
                    <a:pt x="241" y="259"/>
                    <a:pt x="241" y="259"/>
                  </a:cubicBezTo>
                  <a:cubicBezTo>
                    <a:pt x="276" y="229"/>
                    <a:pt x="294" y="192"/>
                    <a:pt x="294" y="147"/>
                  </a:cubicBezTo>
                  <a:cubicBezTo>
                    <a:pt x="294" y="105"/>
                    <a:pt x="277" y="67"/>
                    <a:pt x="248" y="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6" name="Freeform 226"/>
            <p:cNvSpPr>
              <a:spLocks/>
            </p:cNvSpPr>
            <p:nvPr/>
          </p:nvSpPr>
          <p:spPr bwMode="auto">
            <a:xfrm>
              <a:off x="7281863" y="4065588"/>
              <a:ext cx="123825" cy="42863"/>
            </a:xfrm>
            <a:custGeom>
              <a:avLst/>
              <a:gdLst>
                <a:gd name="T0" fmla="*/ 117 w 125"/>
                <a:gd name="T1" fmla="*/ 25 h 43"/>
                <a:gd name="T2" fmla="*/ 12 w 125"/>
                <a:gd name="T3" fmla="*/ 1 h 43"/>
                <a:gd name="T4" fmla="*/ 1 w 125"/>
                <a:gd name="T5" fmla="*/ 8 h 43"/>
                <a:gd name="T6" fmla="*/ 8 w 125"/>
                <a:gd name="T7" fmla="*/ 19 h 43"/>
                <a:gd name="T8" fmla="*/ 113 w 125"/>
                <a:gd name="T9" fmla="*/ 43 h 43"/>
                <a:gd name="T10" fmla="*/ 115 w 125"/>
                <a:gd name="T11" fmla="*/ 43 h 43"/>
                <a:gd name="T12" fmla="*/ 124 w 125"/>
                <a:gd name="T13" fmla="*/ 36 h 43"/>
                <a:gd name="T14" fmla="*/ 117 w 125"/>
                <a:gd name="T15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" h="43">
                  <a:moveTo>
                    <a:pt x="117" y="25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3"/>
                    <a:pt x="3" y="18"/>
                    <a:pt x="8" y="19"/>
                  </a:cubicBezTo>
                  <a:cubicBezTo>
                    <a:pt x="113" y="43"/>
                    <a:pt x="113" y="43"/>
                    <a:pt x="113" y="43"/>
                  </a:cubicBezTo>
                  <a:cubicBezTo>
                    <a:pt x="114" y="43"/>
                    <a:pt x="114" y="43"/>
                    <a:pt x="115" y="43"/>
                  </a:cubicBezTo>
                  <a:cubicBezTo>
                    <a:pt x="119" y="43"/>
                    <a:pt x="123" y="40"/>
                    <a:pt x="124" y="36"/>
                  </a:cubicBezTo>
                  <a:cubicBezTo>
                    <a:pt x="125" y="31"/>
                    <a:pt x="122" y="26"/>
                    <a:pt x="117" y="2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7" name="Freeform 227"/>
            <p:cNvSpPr>
              <a:spLocks/>
            </p:cNvSpPr>
            <p:nvPr/>
          </p:nvSpPr>
          <p:spPr bwMode="auto">
            <a:xfrm>
              <a:off x="7288213" y="4102100"/>
              <a:ext cx="104775" cy="39688"/>
            </a:xfrm>
            <a:custGeom>
              <a:avLst/>
              <a:gdLst>
                <a:gd name="T0" fmla="*/ 98 w 106"/>
                <a:gd name="T1" fmla="*/ 20 h 39"/>
                <a:gd name="T2" fmla="*/ 13 w 106"/>
                <a:gd name="T3" fmla="*/ 1 h 39"/>
                <a:gd name="T4" fmla="*/ 2 w 106"/>
                <a:gd name="T5" fmla="*/ 8 h 39"/>
                <a:gd name="T6" fmla="*/ 9 w 106"/>
                <a:gd name="T7" fmla="*/ 19 h 39"/>
                <a:gd name="T8" fmla="*/ 94 w 106"/>
                <a:gd name="T9" fmla="*/ 39 h 39"/>
                <a:gd name="T10" fmla="*/ 96 w 106"/>
                <a:gd name="T11" fmla="*/ 39 h 39"/>
                <a:gd name="T12" fmla="*/ 105 w 106"/>
                <a:gd name="T13" fmla="*/ 31 h 39"/>
                <a:gd name="T14" fmla="*/ 98 w 106"/>
                <a:gd name="T15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39">
                  <a:moveTo>
                    <a:pt x="98" y="20"/>
                  </a:moveTo>
                  <a:cubicBezTo>
                    <a:pt x="13" y="1"/>
                    <a:pt x="13" y="1"/>
                    <a:pt x="13" y="1"/>
                  </a:cubicBezTo>
                  <a:cubicBezTo>
                    <a:pt x="8" y="0"/>
                    <a:pt x="3" y="3"/>
                    <a:pt x="2" y="8"/>
                  </a:cubicBezTo>
                  <a:cubicBezTo>
                    <a:pt x="0" y="13"/>
                    <a:pt x="4" y="18"/>
                    <a:pt x="9" y="19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95" y="39"/>
                    <a:pt x="95" y="39"/>
                    <a:pt x="96" y="39"/>
                  </a:cubicBezTo>
                  <a:cubicBezTo>
                    <a:pt x="100" y="39"/>
                    <a:pt x="104" y="36"/>
                    <a:pt x="105" y="31"/>
                  </a:cubicBezTo>
                  <a:cubicBezTo>
                    <a:pt x="106" y="26"/>
                    <a:pt x="103" y="21"/>
                    <a:pt x="98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125607" y="9622319"/>
            <a:ext cx="474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Montserrat" panose="00000500000000000000" pitchFamily="50" charset="0"/>
            </a:endParaRPr>
          </a:p>
        </p:txBody>
      </p:sp>
      <p:pic>
        <p:nvPicPr>
          <p:cNvPr id="15" name="Picture 14" descr="C:\Users\staylorbarkley\Downloads\ligature-symbols_2-11-0_house_256_0_1abc9c_non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280" y="5363588"/>
            <a:ext cx="2720700" cy="27207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2827293" y="8606656"/>
            <a:ext cx="528954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00A5A8"/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85% </a:t>
            </a:r>
          </a:p>
          <a:p>
            <a:pPr algn="ctr"/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are currently</a:t>
            </a:r>
            <a:r>
              <a:rPr lang="en-US" sz="5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 </a:t>
            </a:r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homeless</a:t>
            </a:r>
            <a:endParaRPr lang="en-US" sz="5000" dirty="0">
              <a:solidFill>
                <a:schemeClr val="tx2">
                  <a:lumMod val="50000"/>
                  <a:lumOff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584680" y="1863268"/>
            <a:ext cx="941153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rgbClr val="00A5A8"/>
                </a:solidFill>
                <a:latin typeface="Montserrat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177</a:t>
            </a:r>
            <a:endParaRPr lang="en-US" sz="4000" dirty="0">
              <a:solidFill>
                <a:srgbClr val="00A5A8"/>
              </a:solidFill>
              <a:latin typeface="Montserrat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Total Clients from Family Shelter </a:t>
            </a:r>
          </a:p>
          <a:p>
            <a:pPr algn="ctr"/>
            <a:r>
              <a:rPr lang="en-US" sz="4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added to Good Grid</a:t>
            </a:r>
            <a:endParaRPr lang="en-US" sz="4400" dirty="0">
              <a:solidFill>
                <a:schemeClr val="tx2">
                  <a:lumMod val="50000"/>
                  <a:lumOff val="50000"/>
                </a:schemeClr>
              </a:solidFill>
              <a:latin typeface="Montserrat" panose="00000500000000000000" pitchFamily="50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7857" y="5147062"/>
            <a:ext cx="3156940" cy="298745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973422" y="8606656"/>
            <a:ext cx="42012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00A5A8"/>
                </a:solidFill>
                <a:latin typeface="Montserrat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62% </a:t>
            </a:r>
            <a:endParaRPr lang="en-US" sz="5000" b="1" dirty="0">
              <a:solidFill>
                <a:srgbClr val="00A5A8"/>
              </a:solidFill>
              <a:latin typeface="Montserrat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homeless or housing- insecure children </a:t>
            </a:r>
            <a:endParaRPr lang="en-US" sz="5000" dirty="0">
              <a:solidFill>
                <a:schemeClr val="tx2">
                  <a:lumMod val="50000"/>
                  <a:lumOff val="50000"/>
                </a:schemeClr>
              </a:solidFill>
              <a:latin typeface="Montserrat" panose="00000500000000000000" pitchFamily="50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6572186" y="5001132"/>
            <a:ext cx="5275977" cy="3083155"/>
            <a:chOff x="17629402" y="4629758"/>
            <a:chExt cx="5275977" cy="3083155"/>
          </a:xfrm>
        </p:grpSpPr>
        <p:grpSp>
          <p:nvGrpSpPr>
            <p:cNvPr id="20" name="Group 19"/>
            <p:cNvGrpSpPr/>
            <p:nvPr/>
          </p:nvGrpSpPr>
          <p:grpSpPr>
            <a:xfrm rot="5400000">
              <a:off x="19333173" y="4140707"/>
              <a:ext cx="1868435" cy="5275977"/>
              <a:chOff x="0" y="-47625"/>
              <a:chExt cx="635000" cy="1410335"/>
            </a:xfrm>
          </p:grpSpPr>
          <p:pic>
            <p:nvPicPr>
              <p:cNvPr id="21" name="Picture 20" descr="page1image148070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4325" y="-47625"/>
                <a:ext cx="29845" cy="32194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22" name="Group 21"/>
              <p:cNvGrpSpPr/>
              <p:nvPr/>
            </p:nvGrpSpPr>
            <p:grpSpPr>
              <a:xfrm>
                <a:off x="0" y="-47625"/>
                <a:ext cx="635000" cy="1410335"/>
                <a:chOff x="0" y="-47625"/>
                <a:chExt cx="635000" cy="1410335"/>
              </a:xfrm>
            </p:grpSpPr>
            <p:pic>
              <p:nvPicPr>
                <p:cNvPr id="23" name="Picture 22" descr="page1image1484544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4325" y="971550"/>
                  <a:ext cx="29845" cy="39116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grpSp>
              <p:nvGrpSpPr>
                <p:cNvPr id="28" name="Group 27"/>
                <p:cNvGrpSpPr/>
                <p:nvPr/>
              </p:nvGrpSpPr>
              <p:grpSpPr>
                <a:xfrm>
                  <a:off x="0" y="-47625"/>
                  <a:ext cx="635000" cy="1409700"/>
                  <a:chOff x="0" y="-47625"/>
                  <a:chExt cx="635000" cy="1409700"/>
                </a:xfrm>
              </p:grpSpPr>
              <p:pic>
                <p:nvPicPr>
                  <p:cNvPr id="29" name="Picture 28" descr="page1image1489344"/>
                  <p:cNvPicPr>
                    <a:picLocks noChangeAspect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6200" y="-47625"/>
                    <a:ext cx="510540" cy="285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0" name="Picture 29" descr="page1image1480896"/>
                  <p:cNvPicPr>
                    <a:picLocks noChangeAspect="1"/>
                  </p:cNvPicPr>
                  <p:nvPr/>
                </p:nvPicPr>
                <p:blipFill>
                  <a:blip r:embed="rId8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0" y="180975"/>
                    <a:ext cx="635000" cy="90043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1" name="Picture 30" descr="page1image1484352"/>
                  <p:cNvPicPr>
                    <a:picLocks noChangeAspect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7625" y="1333500"/>
                    <a:ext cx="570865" cy="285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0" y="673498"/>
                    <a:ext cx="635000" cy="0"/>
                  </a:xfrm>
                  <a:prstGeom prst="line">
                    <a:avLst/>
                  </a:prstGeom>
                </p:spPr>
                <p:style>
                  <a:lnRef idx="3">
                    <a:schemeClr val="accent1"/>
                  </a:lnRef>
                  <a:fillRef idx="0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33" name="Text Box 2"/>
            <p:cNvSpPr txBox="1">
              <a:spLocks noChangeArrowheads="1"/>
            </p:cNvSpPr>
            <p:nvPr/>
          </p:nvSpPr>
          <p:spPr bwMode="auto">
            <a:xfrm>
              <a:off x="18421680" y="4629758"/>
              <a:ext cx="4116735" cy="1404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200" dirty="0">
                  <a:solidFill>
                    <a:srgbClr val="00A5A8"/>
                  </a:solidFill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</a:t>
              </a:r>
              <a:r>
                <a:rPr lang="en-US" sz="2800" b="1" dirty="0">
                  <a:solidFill>
                    <a:srgbClr val="00A5A8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21         34</a:t>
              </a:r>
              <a:r>
                <a:rPr lang="en-US" sz="6000" b="1" dirty="0">
                  <a:solidFill>
                    <a:srgbClr val="00A5A8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</a:t>
              </a:r>
              <a:r>
                <a:rPr lang="en-US" sz="2800" b="1" dirty="0">
                  <a:solidFill>
                    <a:srgbClr val="00A5A8"/>
                  </a:solidFill>
                  <a:effectLst/>
                  <a:latin typeface="Montserrat" panose="000005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57 </a:t>
              </a:r>
              <a:endParaRPr lang="en-US" sz="3200" dirty="0">
                <a:effectLst/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srgbClr val="00A5A8"/>
                  </a:solidFill>
                  <a:effectLst/>
                  <a:latin typeface="Open Sans" panose="020B06060305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7067379" y="8606656"/>
            <a:ext cx="4285592" cy="3735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ontserrat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Average adult client is</a:t>
            </a:r>
            <a:r>
              <a:rPr lang="en-US" sz="5000" b="1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Montserrat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b="1" dirty="0">
                <a:solidFill>
                  <a:srgbClr val="00A5A8"/>
                </a:solidFill>
                <a:effectLst/>
                <a:latin typeface="Montserrat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34 years old</a:t>
            </a:r>
            <a:endParaRPr lang="en-US" sz="5000" b="1" dirty="0">
              <a:solidFill>
                <a:srgbClr val="00A5A8"/>
              </a:solidFill>
              <a:effectLst/>
              <a:latin typeface="Montserrat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1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72156"/>
    </mc:Choice>
    <mc:Fallback xmlns="">
      <p:transition advTm="7215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827293" y="2561209"/>
            <a:ext cx="12939180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4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Universal Intake Form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27293" y="1647825"/>
            <a:ext cx="8747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cap="all" spc="10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Support in NV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0" y="3135631"/>
            <a:ext cx="1674813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3410263" y="8816453"/>
            <a:ext cx="422618" cy="609938"/>
            <a:chOff x="7197726" y="3717925"/>
            <a:chExt cx="293688" cy="423863"/>
          </a:xfrm>
          <a:solidFill>
            <a:schemeClr val="bg1"/>
          </a:solidFill>
        </p:grpSpPr>
        <p:sp>
          <p:nvSpPr>
            <p:cNvPr id="25" name="Freeform 225"/>
            <p:cNvSpPr>
              <a:spLocks/>
            </p:cNvSpPr>
            <p:nvPr/>
          </p:nvSpPr>
          <p:spPr bwMode="auto">
            <a:xfrm>
              <a:off x="7197726" y="3717925"/>
              <a:ext cx="293688" cy="354013"/>
            </a:xfrm>
            <a:custGeom>
              <a:avLst/>
              <a:gdLst>
                <a:gd name="T0" fmla="*/ 248 w 294"/>
                <a:gd name="T1" fmla="*/ 40 h 356"/>
                <a:gd name="T2" fmla="*/ 147 w 294"/>
                <a:gd name="T3" fmla="*/ 0 h 356"/>
                <a:gd name="T4" fmla="*/ 45 w 294"/>
                <a:gd name="T5" fmla="*/ 41 h 356"/>
                <a:gd name="T6" fmla="*/ 0 w 294"/>
                <a:gd name="T7" fmla="*/ 147 h 356"/>
                <a:gd name="T8" fmla="*/ 53 w 294"/>
                <a:gd name="T9" fmla="*/ 259 h 356"/>
                <a:gd name="T10" fmla="*/ 53 w 294"/>
                <a:gd name="T11" fmla="*/ 259 h 356"/>
                <a:gd name="T12" fmla="*/ 53 w 294"/>
                <a:gd name="T13" fmla="*/ 259 h 356"/>
                <a:gd name="T14" fmla="*/ 78 w 294"/>
                <a:gd name="T15" fmla="*/ 301 h 356"/>
                <a:gd name="T16" fmla="*/ 78 w 294"/>
                <a:gd name="T17" fmla="*/ 307 h 356"/>
                <a:gd name="T18" fmla="*/ 78 w 294"/>
                <a:gd name="T19" fmla="*/ 308 h 356"/>
                <a:gd name="T20" fmla="*/ 78 w 294"/>
                <a:gd name="T21" fmla="*/ 310 h 356"/>
                <a:gd name="T22" fmla="*/ 91 w 294"/>
                <a:gd name="T23" fmla="*/ 333 h 356"/>
                <a:gd name="T24" fmla="*/ 92 w 294"/>
                <a:gd name="T25" fmla="*/ 333 h 356"/>
                <a:gd name="T26" fmla="*/ 198 w 294"/>
                <a:gd name="T27" fmla="*/ 356 h 356"/>
                <a:gd name="T28" fmla="*/ 200 w 294"/>
                <a:gd name="T29" fmla="*/ 356 h 356"/>
                <a:gd name="T30" fmla="*/ 209 w 294"/>
                <a:gd name="T31" fmla="*/ 349 h 356"/>
                <a:gd name="T32" fmla="*/ 202 w 294"/>
                <a:gd name="T33" fmla="*/ 338 h 356"/>
                <a:gd name="T34" fmla="*/ 97 w 294"/>
                <a:gd name="T35" fmla="*/ 315 h 356"/>
                <a:gd name="T36" fmla="*/ 97 w 294"/>
                <a:gd name="T37" fmla="*/ 311 h 356"/>
                <a:gd name="T38" fmla="*/ 97 w 294"/>
                <a:gd name="T39" fmla="*/ 308 h 356"/>
                <a:gd name="T40" fmla="*/ 97 w 294"/>
                <a:gd name="T41" fmla="*/ 301 h 356"/>
                <a:gd name="T42" fmla="*/ 66 w 294"/>
                <a:gd name="T43" fmla="*/ 245 h 356"/>
                <a:gd name="T44" fmla="*/ 64 w 294"/>
                <a:gd name="T45" fmla="*/ 244 h 356"/>
                <a:gd name="T46" fmla="*/ 18 w 294"/>
                <a:gd name="T47" fmla="*/ 147 h 356"/>
                <a:gd name="T48" fmla="*/ 147 w 294"/>
                <a:gd name="T49" fmla="*/ 19 h 356"/>
                <a:gd name="T50" fmla="*/ 275 w 294"/>
                <a:gd name="T51" fmla="*/ 147 h 356"/>
                <a:gd name="T52" fmla="*/ 229 w 294"/>
                <a:gd name="T53" fmla="*/ 244 h 356"/>
                <a:gd name="T54" fmla="*/ 228 w 294"/>
                <a:gd name="T55" fmla="*/ 245 h 356"/>
                <a:gd name="T56" fmla="*/ 196 w 294"/>
                <a:gd name="T57" fmla="*/ 301 h 356"/>
                <a:gd name="T58" fmla="*/ 196 w 294"/>
                <a:gd name="T59" fmla="*/ 301 h 356"/>
                <a:gd name="T60" fmla="*/ 143 w 294"/>
                <a:gd name="T61" fmla="*/ 288 h 356"/>
                <a:gd name="T62" fmla="*/ 132 w 294"/>
                <a:gd name="T63" fmla="*/ 295 h 356"/>
                <a:gd name="T64" fmla="*/ 139 w 294"/>
                <a:gd name="T65" fmla="*/ 307 h 356"/>
                <a:gd name="T66" fmla="*/ 193 w 294"/>
                <a:gd name="T67" fmla="*/ 319 h 356"/>
                <a:gd name="T68" fmla="*/ 208 w 294"/>
                <a:gd name="T69" fmla="*/ 317 h 356"/>
                <a:gd name="T70" fmla="*/ 215 w 294"/>
                <a:gd name="T71" fmla="*/ 304 h 356"/>
                <a:gd name="T72" fmla="*/ 215 w 294"/>
                <a:gd name="T73" fmla="*/ 304 h 356"/>
                <a:gd name="T74" fmla="*/ 215 w 294"/>
                <a:gd name="T75" fmla="*/ 303 h 356"/>
                <a:gd name="T76" fmla="*/ 215 w 294"/>
                <a:gd name="T77" fmla="*/ 302 h 356"/>
                <a:gd name="T78" fmla="*/ 215 w 294"/>
                <a:gd name="T79" fmla="*/ 301 h 356"/>
                <a:gd name="T80" fmla="*/ 215 w 294"/>
                <a:gd name="T81" fmla="*/ 301 h 356"/>
                <a:gd name="T82" fmla="*/ 240 w 294"/>
                <a:gd name="T83" fmla="*/ 259 h 356"/>
                <a:gd name="T84" fmla="*/ 241 w 294"/>
                <a:gd name="T85" fmla="*/ 259 h 356"/>
                <a:gd name="T86" fmla="*/ 241 w 294"/>
                <a:gd name="T87" fmla="*/ 259 h 356"/>
                <a:gd name="T88" fmla="*/ 294 w 294"/>
                <a:gd name="T89" fmla="*/ 147 h 356"/>
                <a:gd name="T90" fmla="*/ 248 w 294"/>
                <a:gd name="T91" fmla="*/ 4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4" h="356">
                  <a:moveTo>
                    <a:pt x="248" y="40"/>
                  </a:moveTo>
                  <a:cubicBezTo>
                    <a:pt x="220" y="14"/>
                    <a:pt x="184" y="0"/>
                    <a:pt x="147" y="0"/>
                  </a:cubicBezTo>
                  <a:cubicBezTo>
                    <a:pt x="109" y="0"/>
                    <a:pt x="72" y="15"/>
                    <a:pt x="45" y="41"/>
                  </a:cubicBezTo>
                  <a:cubicBezTo>
                    <a:pt x="16" y="68"/>
                    <a:pt x="0" y="106"/>
                    <a:pt x="0" y="147"/>
                  </a:cubicBezTo>
                  <a:cubicBezTo>
                    <a:pt x="0" y="192"/>
                    <a:pt x="17" y="22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78" y="286"/>
                    <a:pt x="78" y="291"/>
                    <a:pt x="78" y="301"/>
                  </a:cubicBezTo>
                  <a:cubicBezTo>
                    <a:pt x="78" y="306"/>
                    <a:pt x="78" y="307"/>
                    <a:pt x="78" y="307"/>
                  </a:cubicBezTo>
                  <a:cubicBezTo>
                    <a:pt x="78" y="307"/>
                    <a:pt x="78" y="308"/>
                    <a:pt x="78" y="308"/>
                  </a:cubicBezTo>
                  <a:cubicBezTo>
                    <a:pt x="78" y="309"/>
                    <a:pt x="78" y="310"/>
                    <a:pt x="78" y="310"/>
                  </a:cubicBezTo>
                  <a:cubicBezTo>
                    <a:pt x="78" y="316"/>
                    <a:pt x="78" y="328"/>
                    <a:pt x="91" y="333"/>
                  </a:cubicBezTo>
                  <a:cubicBezTo>
                    <a:pt x="92" y="333"/>
                    <a:pt x="92" y="333"/>
                    <a:pt x="92" y="333"/>
                  </a:cubicBezTo>
                  <a:cubicBezTo>
                    <a:pt x="198" y="356"/>
                    <a:pt x="198" y="356"/>
                    <a:pt x="198" y="356"/>
                  </a:cubicBezTo>
                  <a:cubicBezTo>
                    <a:pt x="199" y="356"/>
                    <a:pt x="200" y="356"/>
                    <a:pt x="200" y="356"/>
                  </a:cubicBezTo>
                  <a:cubicBezTo>
                    <a:pt x="205" y="356"/>
                    <a:pt x="208" y="353"/>
                    <a:pt x="209" y="349"/>
                  </a:cubicBezTo>
                  <a:cubicBezTo>
                    <a:pt x="211" y="344"/>
                    <a:pt x="207" y="339"/>
                    <a:pt x="202" y="338"/>
                  </a:cubicBezTo>
                  <a:cubicBezTo>
                    <a:pt x="97" y="315"/>
                    <a:pt x="97" y="315"/>
                    <a:pt x="97" y="315"/>
                  </a:cubicBezTo>
                  <a:cubicBezTo>
                    <a:pt x="97" y="314"/>
                    <a:pt x="97" y="312"/>
                    <a:pt x="97" y="311"/>
                  </a:cubicBezTo>
                  <a:cubicBezTo>
                    <a:pt x="97" y="310"/>
                    <a:pt x="97" y="309"/>
                    <a:pt x="97" y="308"/>
                  </a:cubicBezTo>
                  <a:cubicBezTo>
                    <a:pt x="97" y="307"/>
                    <a:pt x="97" y="305"/>
                    <a:pt x="97" y="301"/>
                  </a:cubicBezTo>
                  <a:cubicBezTo>
                    <a:pt x="97" y="282"/>
                    <a:pt x="92" y="273"/>
                    <a:pt x="66" y="245"/>
                  </a:cubicBezTo>
                  <a:cubicBezTo>
                    <a:pt x="65" y="245"/>
                    <a:pt x="64" y="244"/>
                    <a:pt x="64" y="244"/>
                  </a:cubicBezTo>
                  <a:cubicBezTo>
                    <a:pt x="34" y="218"/>
                    <a:pt x="18" y="185"/>
                    <a:pt x="18" y="147"/>
                  </a:cubicBezTo>
                  <a:cubicBezTo>
                    <a:pt x="18" y="68"/>
                    <a:pt x="85" y="19"/>
                    <a:pt x="147" y="19"/>
                  </a:cubicBezTo>
                  <a:cubicBezTo>
                    <a:pt x="210" y="19"/>
                    <a:pt x="275" y="67"/>
                    <a:pt x="275" y="147"/>
                  </a:cubicBezTo>
                  <a:cubicBezTo>
                    <a:pt x="275" y="199"/>
                    <a:pt x="249" y="227"/>
                    <a:pt x="229" y="244"/>
                  </a:cubicBezTo>
                  <a:cubicBezTo>
                    <a:pt x="229" y="244"/>
                    <a:pt x="228" y="245"/>
                    <a:pt x="228" y="245"/>
                  </a:cubicBezTo>
                  <a:cubicBezTo>
                    <a:pt x="201" y="274"/>
                    <a:pt x="196" y="282"/>
                    <a:pt x="196" y="301"/>
                  </a:cubicBezTo>
                  <a:cubicBezTo>
                    <a:pt x="196" y="301"/>
                    <a:pt x="196" y="301"/>
                    <a:pt x="196" y="301"/>
                  </a:cubicBezTo>
                  <a:cubicBezTo>
                    <a:pt x="143" y="288"/>
                    <a:pt x="143" y="288"/>
                    <a:pt x="143" y="288"/>
                  </a:cubicBezTo>
                  <a:cubicBezTo>
                    <a:pt x="138" y="287"/>
                    <a:pt x="133" y="290"/>
                    <a:pt x="132" y="295"/>
                  </a:cubicBezTo>
                  <a:cubicBezTo>
                    <a:pt x="131" y="300"/>
                    <a:pt x="134" y="305"/>
                    <a:pt x="139" y="307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6" y="320"/>
                    <a:pt x="202" y="322"/>
                    <a:pt x="208" y="317"/>
                  </a:cubicBezTo>
                  <a:cubicBezTo>
                    <a:pt x="211" y="315"/>
                    <a:pt x="214" y="311"/>
                    <a:pt x="215" y="304"/>
                  </a:cubicBezTo>
                  <a:cubicBezTo>
                    <a:pt x="215" y="304"/>
                    <a:pt x="215" y="304"/>
                    <a:pt x="215" y="304"/>
                  </a:cubicBezTo>
                  <a:cubicBezTo>
                    <a:pt x="215" y="304"/>
                    <a:pt x="215" y="304"/>
                    <a:pt x="215" y="303"/>
                  </a:cubicBezTo>
                  <a:cubicBezTo>
                    <a:pt x="215" y="303"/>
                    <a:pt x="215" y="302"/>
                    <a:pt x="215" y="302"/>
                  </a:cubicBezTo>
                  <a:cubicBezTo>
                    <a:pt x="215" y="302"/>
                    <a:pt x="215" y="302"/>
                    <a:pt x="215" y="301"/>
                  </a:cubicBezTo>
                  <a:cubicBezTo>
                    <a:pt x="215" y="301"/>
                    <a:pt x="215" y="301"/>
                    <a:pt x="215" y="301"/>
                  </a:cubicBezTo>
                  <a:cubicBezTo>
                    <a:pt x="215" y="291"/>
                    <a:pt x="215" y="286"/>
                    <a:pt x="240" y="259"/>
                  </a:cubicBezTo>
                  <a:cubicBezTo>
                    <a:pt x="240" y="259"/>
                    <a:pt x="241" y="259"/>
                    <a:pt x="241" y="259"/>
                  </a:cubicBezTo>
                  <a:cubicBezTo>
                    <a:pt x="241" y="259"/>
                    <a:pt x="241" y="259"/>
                    <a:pt x="241" y="259"/>
                  </a:cubicBezTo>
                  <a:cubicBezTo>
                    <a:pt x="276" y="229"/>
                    <a:pt x="294" y="192"/>
                    <a:pt x="294" y="147"/>
                  </a:cubicBezTo>
                  <a:cubicBezTo>
                    <a:pt x="294" y="105"/>
                    <a:pt x="277" y="67"/>
                    <a:pt x="248" y="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6" name="Freeform 226"/>
            <p:cNvSpPr>
              <a:spLocks/>
            </p:cNvSpPr>
            <p:nvPr/>
          </p:nvSpPr>
          <p:spPr bwMode="auto">
            <a:xfrm>
              <a:off x="7281863" y="4065588"/>
              <a:ext cx="123825" cy="42863"/>
            </a:xfrm>
            <a:custGeom>
              <a:avLst/>
              <a:gdLst>
                <a:gd name="T0" fmla="*/ 117 w 125"/>
                <a:gd name="T1" fmla="*/ 25 h 43"/>
                <a:gd name="T2" fmla="*/ 12 w 125"/>
                <a:gd name="T3" fmla="*/ 1 h 43"/>
                <a:gd name="T4" fmla="*/ 1 w 125"/>
                <a:gd name="T5" fmla="*/ 8 h 43"/>
                <a:gd name="T6" fmla="*/ 8 w 125"/>
                <a:gd name="T7" fmla="*/ 19 h 43"/>
                <a:gd name="T8" fmla="*/ 113 w 125"/>
                <a:gd name="T9" fmla="*/ 43 h 43"/>
                <a:gd name="T10" fmla="*/ 115 w 125"/>
                <a:gd name="T11" fmla="*/ 43 h 43"/>
                <a:gd name="T12" fmla="*/ 124 w 125"/>
                <a:gd name="T13" fmla="*/ 36 h 43"/>
                <a:gd name="T14" fmla="*/ 117 w 125"/>
                <a:gd name="T15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" h="43">
                  <a:moveTo>
                    <a:pt x="117" y="25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3"/>
                    <a:pt x="3" y="18"/>
                    <a:pt x="8" y="19"/>
                  </a:cubicBezTo>
                  <a:cubicBezTo>
                    <a:pt x="113" y="43"/>
                    <a:pt x="113" y="43"/>
                    <a:pt x="113" y="43"/>
                  </a:cubicBezTo>
                  <a:cubicBezTo>
                    <a:pt x="114" y="43"/>
                    <a:pt x="114" y="43"/>
                    <a:pt x="115" y="43"/>
                  </a:cubicBezTo>
                  <a:cubicBezTo>
                    <a:pt x="119" y="43"/>
                    <a:pt x="123" y="40"/>
                    <a:pt x="124" y="36"/>
                  </a:cubicBezTo>
                  <a:cubicBezTo>
                    <a:pt x="125" y="31"/>
                    <a:pt x="122" y="26"/>
                    <a:pt x="117" y="2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7" name="Freeform 227"/>
            <p:cNvSpPr>
              <a:spLocks/>
            </p:cNvSpPr>
            <p:nvPr/>
          </p:nvSpPr>
          <p:spPr bwMode="auto">
            <a:xfrm>
              <a:off x="7288213" y="4102100"/>
              <a:ext cx="104775" cy="39688"/>
            </a:xfrm>
            <a:custGeom>
              <a:avLst/>
              <a:gdLst>
                <a:gd name="T0" fmla="*/ 98 w 106"/>
                <a:gd name="T1" fmla="*/ 20 h 39"/>
                <a:gd name="T2" fmla="*/ 13 w 106"/>
                <a:gd name="T3" fmla="*/ 1 h 39"/>
                <a:gd name="T4" fmla="*/ 2 w 106"/>
                <a:gd name="T5" fmla="*/ 8 h 39"/>
                <a:gd name="T6" fmla="*/ 9 w 106"/>
                <a:gd name="T7" fmla="*/ 19 h 39"/>
                <a:gd name="T8" fmla="*/ 94 w 106"/>
                <a:gd name="T9" fmla="*/ 39 h 39"/>
                <a:gd name="T10" fmla="*/ 96 w 106"/>
                <a:gd name="T11" fmla="*/ 39 h 39"/>
                <a:gd name="T12" fmla="*/ 105 w 106"/>
                <a:gd name="T13" fmla="*/ 31 h 39"/>
                <a:gd name="T14" fmla="*/ 98 w 106"/>
                <a:gd name="T15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39">
                  <a:moveTo>
                    <a:pt x="98" y="20"/>
                  </a:moveTo>
                  <a:cubicBezTo>
                    <a:pt x="13" y="1"/>
                    <a:pt x="13" y="1"/>
                    <a:pt x="13" y="1"/>
                  </a:cubicBezTo>
                  <a:cubicBezTo>
                    <a:pt x="8" y="0"/>
                    <a:pt x="3" y="3"/>
                    <a:pt x="2" y="8"/>
                  </a:cubicBezTo>
                  <a:cubicBezTo>
                    <a:pt x="0" y="13"/>
                    <a:pt x="4" y="18"/>
                    <a:pt x="9" y="19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95" y="39"/>
                    <a:pt x="95" y="39"/>
                    <a:pt x="96" y="39"/>
                  </a:cubicBezTo>
                  <a:cubicBezTo>
                    <a:pt x="100" y="39"/>
                    <a:pt x="104" y="36"/>
                    <a:pt x="105" y="31"/>
                  </a:cubicBezTo>
                  <a:cubicBezTo>
                    <a:pt x="106" y="26"/>
                    <a:pt x="103" y="21"/>
                    <a:pt x="98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125607" y="9622319"/>
            <a:ext cx="474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Montserrat" panose="000005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406" y="4632068"/>
            <a:ext cx="12016350" cy="79155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74829" y="5303899"/>
            <a:ext cx="11013439" cy="7534532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14006236" y="1960780"/>
            <a:ext cx="99820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rgbClr val="00A5A8"/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80</a:t>
            </a:r>
          </a:p>
          <a:p>
            <a:pPr algn="ctr"/>
            <a: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Customized data points</a:t>
            </a:r>
            <a:endParaRPr lang="en-US" sz="4400" dirty="0">
              <a:solidFill>
                <a:schemeClr val="tx2">
                  <a:lumMod val="50000"/>
                  <a:lumOff val="50000"/>
                </a:schemeClr>
              </a:solidFill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66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72156"/>
    </mc:Choice>
    <mc:Fallback xmlns="">
      <p:transition advTm="7215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827293" y="2561209"/>
            <a:ext cx="12939180" cy="16312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4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Universal Intake Form Data</a:t>
            </a:r>
          </a:p>
          <a:p>
            <a:r>
              <a:rPr lang="en-US" sz="32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*From 82 Adult + Child Intake Forms as of January 22, 2019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27293" y="1647825"/>
            <a:ext cx="8747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cap="all" spc="10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Support in NV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0" y="3135631"/>
            <a:ext cx="1674813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3410263" y="8816453"/>
            <a:ext cx="422618" cy="609938"/>
            <a:chOff x="7197726" y="3717925"/>
            <a:chExt cx="293688" cy="423863"/>
          </a:xfrm>
          <a:solidFill>
            <a:schemeClr val="bg1"/>
          </a:solidFill>
        </p:grpSpPr>
        <p:sp>
          <p:nvSpPr>
            <p:cNvPr id="25" name="Freeform 225"/>
            <p:cNvSpPr>
              <a:spLocks/>
            </p:cNvSpPr>
            <p:nvPr/>
          </p:nvSpPr>
          <p:spPr bwMode="auto">
            <a:xfrm>
              <a:off x="7197726" y="3717925"/>
              <a:ext cx="293688" cy="354013"/>
            </a:xfrm>
            <a:custGeom>
              <a:avLst/>
              <a:gdLst>
                <a:gd name="T0" fmla="*/ 248 w 294"/>
                <a:gd name="T1" fmla="*/ 40 h 356"/>
                <a:gd name="T2" fmla="*/ 147 w 294"/>
                <a:gd name="T3" fmla="*/ 0 h 356"/>
                <a:gd name="T4" fmla="*/ 45 w 294"/>
                <a:gd name="T5" fmla="*/ 41 h 356"/>
                <a:gd name="T6" fmla="*/ 0 w 294"/>
                <a:gd name="T7" fmla="*/ 147 h 356"/>
                <a:gd name="T8" fmla="*/ 53 w 294"/>
                <a:gd name="T9" fmla="*/ 259 h 356"/>
                <a:gd name="T10" fmla="*/ 53 w 294"/>
                <a:gd name="T11" fmla="*/ 259 h 356"/>
                <a:gd name="T12" fmla="*/ 53 w 294"/>
                <a:gd name="T13" fmla="*/ 259 h 356"/>
                <a:gd name="T14" fmla="*/ 78 w 294"/>
                <a:gd name="T15" fmla="*/ 301 h 356"/>
                <a:gd name="T16" fmla="*/ 78 w 294"/>
                <a:gd name="T17" fmla="*/ 307 h 356"/>
                <a:gd name="T18" fmla="*/ 78 w 294"/>
                <a:gd name="T19" fmla="*/ 308 h 356"/>
                <a:gd name="T20" fmla="*/ 78 w 294"/>
                <a:gd name="T21" fmla="*/ 310 h 356"/>
                <a:gd name="T22" fmla="*/ 91 w 294"/>
                <a:gd name="T23" fmla="*/ 333 h 356"/>
                <a:gd name="T24" fmla="*/ 92 w 294"/>
                <a:gd name="T25" fmla="*/ 333 h 356"/>
                <a:gd name="T26" fmla="*/ 198 w 294"/>
                <a:gd name="T27" fmla="*/ 356 h 356"/>
                <a:gd name="T28" fmla="*/ 200 w 294"/>
                <a:gd name="T29" fmla="*/ 356 h 356"/>
                <a:gd name="T30" fmla="*/ 209 w 294"/>
                <a:gd name="T31" fmla="*/ 349 h 356"/>
                <a:gd name="T32" fmla="*/ 202 w 294"/>
                <a:gd name="T33" fmla="*/ 338 h 356"/>
                <a:gd name="T34" fmla="*/ 97 w 294"/>
                <a:gd name="T35" fmla="*/ 315 h 356"/>
                <a:gd name="T36" fmla="*/ 97 w 294"/>
                <a:gd name="T37" fmla="*/ 311 h 356"/>
                <a:gd name="T38" fmla="*/ 97 w 294"/>
                <a:gd name="T39" fmla="*/ 308 h 356"/>
                <a:gd name="T40" fmla="*/ 97 w 294"/>
                <a:gd name="T41" fmla="*/ 301 h 356"/>
                <a:gd name="T42" fmla="*/ 66 w 294"/>
                <a:gd name="T43" fmla="*/ 245 h 356"/>
                <a:gd name="T44" fmla="*/ 64 w 294"/>
                <a:gd name="T45" fmla="*/ 244 h 356"/>
                <a:gd name="T46" fmla="*/ 18 w 294"/>
                <a:gd name="T47" fmla="*/ 147 h 356"/>
                <a:gd name="T48" fmla="*/ 147 w 294"/>
                <a:gd name="T49" fmla="*/ 19 h 356"/>
                <a:gd name="T50" fmla="*/ 275 w 294"/>
                <a:gd name="T51" fmla="*/ 147 h 356"/>
                <a:gd name="T52" fmla="*/ 229 w 294"/>
                <a:gd name="T53" fmla="*/ 244 h 356"/>
                <a:gd name="T54" fmla="*/ 228 w 294"/>
                <a:gd name="T55" fmla="*/ 245 h 356"/>
                <a:gd name="T56" fmla="*/ 196 w 294"/>
                <a:gd name="T57" fmla="*/ 301 h 356"/>
                <a:gd name="T58" fmla="*/ 196 w 294"/>
                <a:gd name="T59" fmla="*/ 301 h 356"/>
                <a:gd name="T60" fmla="*/ 143 w 294"/>
                <a:gd name="T61" fmla="*/ 288 h 356"/>
                <a:gd name="T62" fmla="*/ 132 w 294"/>
                <a:gd name="T63" fmla="*/ 295 h 356"/>
                <a:gd name="T64" fmla="*/ 139 w 294"/>
                <a:gd name="T65" fmla="*/ 307 h 356"/>
                <a:gd name="T66" fmla="*/ 193 w 294"/>
                <a:gd name="T67" fmla="*/ 319 h 356"/>
                <a:gd name="T68" fmla="*/ 208 w 294"/>
                <a:gd name="T69" fmla="*/ 317 h 356"/>
                <a:gd name="T70" fmla="*/ 215 w 294"/>
                <a:gd name="T71" fmla="*/ 304 h 356"/>
                <a:gd name="T72" fmla="*/ 215 w 294"/>
                <a:gd name="T73" fmla="*/ 304 h 356"/>
                <a:gd name="T74" fmla="*/ 215 w 294"/>
                <a:gd name="T75" fmla="*/ 303 h 356"/>
                <a:gd name="T76" fmla="*/ 215 w 294"/>
                <a:gd name="T77" fmla="*/ 302 h 356"/>
                <a:gd name="T78" fmla="*/ 215 w 294"/>
                <a:gd name="T79" fmla="*/ 301 h 356"/>
                <a:gd name="T80" fmla="*/ 215 w 294"/>
                <a:gd name="T81" fmla="*/ 301 h 356"/>
                <a:gd name="T82" fmla="*/ 240 w 294"/>
                <a:gd name="T83" fmla="*/ 259 h 356"/>
                <a:gd name="T84" fmla="*/ 241 w 294"/>
                <a:gd name="T85" fmla="*/ 259 h 356"/>
                <a:gd name="T86" fmla="*/ 241 w 294"/>
                <a:gd name="T87" fmla="*/ 259 h 356"/>
                <a:gd name="T88" fmla="*/ 294 w 294"/>
                <a:gd name="T89" fmla="*/ 147 h 356"/>
                <a:gd name="T90" fmla="*/ 248 w 294"/>
                <a:gd name="T91" fmla="*/ 4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4" h="356">
                  <a:moveTo>
                    <a:pt x="248" y="40"/>
                  </a:moveTo>
                  <a:cubicBezTo>
                    <a:pt x="220" y="14"/>
                    <a:pt x="184" y="0"/>
                    <a:pt x="147" y="0"/>
                  </a:cubicBezTo>
                  <a:cubicBezTo>
                    <a:pt x="109" y="0"/>
                    <a:pt x="72" y="15"/>
                    <a:pt x="45" y="41"/>
                  </a:cubicBezTo>
                  <a:cubicBezTo>
                    <a:pt x="16" y="68"/>
                    <a:pt x="0" y="106"/>
                    <a:pt x="0" y="147"/>
                  </a:cubicBezTo>
                  <a:cubicBezTo>
                    <a:pt x="0" y="192"/>
                    <a:pt x="17" y="22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78" y="286"/>
                    <a:pt x="78" y="291"/>
                    <a:pt x="78" y="301"/>
                  </a:cubicBezTo>
                  <a:cubicBezTo>
                    <a:pt x="78" y="306"/>
                    <a:pt x="78" y="307"/>
                    <a:pt x="78" y="307"/>
                  </a:cubicBezTo>
                  <a:cubicBezTo>
                    <a:pt x="78" y="307"/>
                    <a:pt x="78" y="308"/>
                    <a:pt x="78" y="308"/>
                  </a:cubicBezTo>
                  <a:cubicBezTo>
                    <a:pt x="78" y="309"/>
                    <a:pt x="78" y="310"/>
                    <a:pt x="78" y="310"/>
                  </a:cubicBezTo>
                  <a:cubicBezTo>
                    <a:pt x="78" y="316"/>
                    <a:pt x="78" y="328"/>
                    <a:pt x="91" y="333"/>
                  </a:cubicBezTo>
                  <a:cubicBezTo>
                    <a:pt x="92" y="333"/>
                    <a:pt x="92" y="333"/>
                    <a:pt x="92" y="333"/>
                  </a:cubicBezTo>
                  <a:cubicBezTo>
                    <a:pt x="198" y="356"/>
                    <a:pt x="198" y="356"/>
                    <a:pt x="198" y="356"/>
                  </a:cubicBezTo>
                  <a:cubicBezTo>
                    <a:pt x="199" y="356"/>
                    <a:pt x="200" y="356"/>
                    <a:pt x="200" y="356"/>
                  </a:cubicBezTo>
                  <a:cubicBezTo>
                    <a:pt x="205" y="356"/>
                    <a:pt x="208" y="353"/>
                    <a:pt x="209" y="349"/>
                  </a:cubicBezTo>
                  <a:cubicBezTo>
                    <a:pt x="211" y="344"/>
                    <a:pt x="207" y="339"/>
                    <a:pt x="202" y="338"/>
                  </a:cubicBezTo>
                  <a:cubicBezTo>
                    <a:pt x="97" y="315"/>
                    <a:pt x="97" y="315"/>
                    <a:pt x="97" y="315"/>
                  </a:cubicBezTo>
                  <a:cubicBezTo>
                    <a:pt x="97" y="314"/>
                    <a:pt x="97" y="312"/>
                    <a:pt x="97" y="311"/>
                  </a:cubicBezTo>
                  <a:cubicBezTo>
                    <a:pt x="97" y="310"/>
                    <a:pt x="97" y="309"/>
                    <a:pt x="97" y="308"/>
                  </a:cubicBezTo>
                  <a:cubicBezTo>
                    <a:pt x="97" y="307"/>
                    <a:pt x="97" y="305"/>
                    <a:pt x="97" y="301"/>
                  </a:cubicBezTo>
                  <a:cubicBezTo>
                    <a:pt x="97" y="282"/>
                    <a:pt x="92" y="273"/>
                    <a:pt x="66" y="245"/>
                  </a:cubicBezTo>
                  <a:cubicBezTo>
                    <a:pt x="65" y="245"/>
                    <a:pt x="64" y="244"/>
                    <a:pt x="64" y="244"/>
                  </a:cubicBezTo>
                  <a:cubicBezTo>
                    <a:pt x="34" y="218"/>
                    <a:pt x="18" y="185"/>
                    <a:pt x="18" y="147"/>
                  </a:cubicBezTo>
                  <a:cubicBezTo>
                    <a:pt x="18" y="68"/>
                    <a:pt x="85" y="19"/>
                    <a:pt x="147" y="19"/>
                  </a:cubicBezTo>
                  <a:cubicBezTo>
                    <a:pt x="210" y="19"/>
                    <a:pt x="275" y="67"/>
                    <a:pt x="275" y="147"/>
                  </a:cubicBezTo>
                  <a:cubicBezTo>
                    <a:pt x="275" y="199"/>
                    <a:pt x="249" y="227"/>
                    <a:pt x="229" y="244"/>
                  </a:cubicBezTo>
                  <a:cubicBezTo>
                    <a:pt x="229" y="244"/>
                    <a:pt x="228" y="245"/>
                    <a:pt x="228" y="245"/>
                  </a:cubicBezTo>
                  <a:cubicBezTo>
                    <a:pt x="201" y="274"/>
                    <a:pt x="196" y="282"/>
                    <a:pt x="196" y="301"/>
                  </a:cubicBezTo>
                  <a:cubicBezTo>
                    <a:pt x="196" y="301"/>
                    <a:pt x="196" y="301"/>
                    <a:pt x="196" y="301"/>
                  </a:cubicBezTo>
                  <a:cubicBezTo>
                    <a:pt x="143" y="288"/>
                    <a:pt x="143" y="288"/>
                    <a:pt x="143" y="288"/>
                  </a:cubicBezTo>
                  <a:cubicBezTo>
                    <a:pt x="138" y="287"/>
                    <a:pt x="133" y="290"/>
                    <a:pt x="132" y="295"/>
                  </a:cubicBezTo>
                  <a:cubicBezTo>
                    <a:pt x="131" y="300"/>
                    <a:pt x="134" y="305"/>
                    <a:pt x="139" y="307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6" y="320"/>
                    <a:pt x="202" y="322"/>
                    <a:pt x="208" y="317"/>
                  </a:cubicBezTo>
                  <a:cubicBezTo>
                    <a:pt x="211" y="315"/>
                    <a:pt x="214" y="311"/>
                    <a:pt x="215" y="304"/>
                  </a:cubicBezTo>
                  <a:cubicBezTo>
                    <a:pt x="215" y="304"/>
                    <a:pt x="215" y="304"/>
                    <a:pt x="215" y="304"/>
                  </a:cubicBezTo>
                  <a:cubicBezTo>
                    <a:pt x="215" y="304"/>
                    <a:pt x="215" y="304"/>
                    <a:pt x="215" y="303"/>
                  </a:cubicBezTo>
                  <a:cubicBezTo>
                    <a:pt x="215" y="303"/>
                    <a:pt x="215" y="302"/>
                    <a:pt x="215" y="302"/>
                  </a:cubicBezTo>
                  <a:cubicBezTo>
                    <a:pt x="215" y="302"/>
                    <a:pt x="215" y="302"/>
                    <a:pt x="215" y="301"/>
                  </a:cubicBezTo>
                  <a:cubicBezTo>
                    <a:pt x="215" y="301"/>
                    <a:pt x="215" y="301"/>
                    <a:pt x="215" y="301"/>
                  </a:cubicBezTo>
                  <a:cubicBezTo>
                    <a:pt x="215" y="291"/>
                    <a:pt x="215" y="286"/>
                    <a:pt x="240" y="259"/>
                  </a:cubicBezTo>
                  <a:cubicBezTo>
                    <a:pt x="240" y="259"/>
                    <a:pt x="241" y="259"/>
                    <a:pt x="241" y="259"/>
                  </a:cubicBezTo>
                  <a:cubicBezTo>
                    <a:pt x="241" y="259"/>
                    <a:pt x="241" y="259"/>
                    <a:pt x="241" y="259"/>
                  </a:cubicBezTo>
                  <a:cubicBezTo>
                    <a:pt x="276" y="229"/>
                    <a:pt x="294" y="192"/>
                    <a:pt x="294" y="147"/>
                  </a:cubicBezTo>
                  <a:cubicBezTo>
                    <a:pt x="294" y="105"/>
                    <a:pt x="277" y="67"/>
                    <a:pt x="248" y="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6" name="Freeform 226"/>
            <p:cNvSpPr>
              <a:spLocks/>
            </p:cNvSpPr>
            <p:nvPr/>
          </p:nvSpPr>
          <p:spPr bwMode="auto">
            <a:xfrm>
              <a:off x="7281863" y="4065588"/>
              <a:ext cx="123825" cy="42863"/>
            </a:xfrm>
            <a:custGeom>
              <a:avLst/>
              <a:gdLst>
                <a:gd name="T0" fmla="*/ 117 w 125"/>
                <a:gd name="T1" fmla="*/ 25 h 43"/>
                <a:gd name="T2" fmla="*/ 12 w 125"/>
                <a:gd name="T3" fmla="*/ 1 h 43"/>
                <a:gd name="T4" fmla="*/ 1 w 125"/>
                <a:gd name="T5" fmla="*/ 8 h 43"/>
                <a:gd name="T6" fmla="*/ 8 w 125"/>
                <a:gd name="T7" fmla="*/ 19 h 43"/>
                <a:gd name="T8" fmla="*/ 113 w 125"/>
                <a:gd name="T9" fmla="*/ 43 h 43"/>
                <a:gd name="T10" fmla="*/ 115 w 125"/>
                <a:gd name="T11" fmla="*/ 43 h 43"/>
                <a:gd name="T12" fmla="*/ 124 w 125"/>
                <a:gd name="T13" fmla="*/ 36 h 43"/>
                <a:gd name="T14" fmla="*/ 117 w 125"/>
                <a:gd name="T15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" h="43">
                  <a:moveTo>
                    <a:pt x="117" y="25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3"/>
                    <a:pt x="3" y="18"/>
                    <a:pt x="8" y="19"/>
                  </a:cubicBezTo>
                  <a:cubicBezTo>
                    <a:pt x="113" y="43"/>
                    <a:pt x="113" y="43"/>
                    <a:pt x="113" y="43"/>
                  </a:cubicBezTo>
                  <a:cubicBezTo>
                    <a:pt x="114" y="43"/>
                    <a:pt x="114" y="43"/>
                    <a:pt x="115" y="43"/>
                  </a:cubicBezTo>
                  <a:cubicBezTo>
                    <a:pt x="119" y="43"/>
                    <a:pt x="123" y="40"/>
                    <a:pt x="124" y="36"/>
                  </a:cubicBezTo>
                  <a:cubicBezTo>
                    <a:pt x="125" y="31"/>
                    <a:pt x="122" y="26"/>
                    <a:pt x="117" y="2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7" name="Freeform 227"/>
            <p:cNvSpPr>
              <a:spLocks/>
            </p:cNvSpPr>
            <p:nvPr/>
          </p:nvSpPr>
          <p:spPr bwMode="auto">
            <a:xfrm>
              <a:off x="7288213" y="4102100"/>
              <a:ext cx="104775" cy="39688"/>
            </a:xfrm>
            <a:custGeom>
              <a:avLst/>
              <a:gdLst>
                <a:gd name="T0" fmla="*/ 98 w 106"/>
                <a:gd name="T1" fmla="*/ 20 h 39"/>
                <a:gd name="T2" fmla="*/ 13 w 106"/>
                <a:gd name="T3" fmla="*/ 1 h 39"/>
                <a:gd name="T4" fmla="*/ 2 w 106"/>
                <a:gd name="T5" fmla="*/ 8 h 39"/>
                <a:gd name="T6" fmla="*/ 9 w 106"/>
                <a:gd name="T7" fmla="*/ 19 h 39"/>
                <a:gd name="T8" fmla="*/ 94 w 106"/>
                <a:gd name="T9" fmla="*/ 39 h 39"/>
                <a:gd name="T10" fmla="*/ 96 w 106"/>
                <a:gd name="T11" fmla="*/ 39 h 39"/>
                <a:gd name="T12" fmla="*/ 105 w 106"/>
                <a:gd name="T13" fmla="*/ 31 h 39"/>
                <a:gd name="T14" fmla="*/ 98 w 106"/>
                <a:gd name="T15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39">
                  <a:moveTo>
                    <a:pt x="98" y="20"/>
                  </a:moveTo>
                  <a:cubicBezTo>
                    <a:pt x="13" y="1"/>
                    <a:pt x="13" y="1"/>
                    <a:pt x="13" y="1"/>
                  </a:cubicBezTo>
                  <a:cubicBezTo>
                    <a:pt x="8" y="0"/>
                    <a:pt x="3" y="3"/>
                    <a:pt x="2" y="8"/>
                  </a:cubicBezTo>
                  <a:cubicBezTo>
                    <a:pt x="0" y="13"/>
                    <a:pt x="4" y="18"/>
                    <a:pt x="9" y="19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95" y="39"/>
                    <a:pt x="95" y="39"/>
                    <a:pt x="96" y="39"/>
                  </a:cubicBezTo>
                  <a:cubicBezTo>
                    <a:pt x="100" y="39"/>
                    <a:pt x="104" y="36"/>
                    <a:pt x="105" y="31"/>
                  </a:cubicBezTo>
                  <a:cubicBezTo>
                    <a:pt x="106" y="26"/>
                    <a:pt x="103" y="21"/>
                    <a:pt x="98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125607" y="9622319"/>
            <a:ext cx="474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Montserrat" panose="00000500000000000000" pitchFamily="50" charset="0"/>
            </a:endParaRPr>
          </a:p>
        </p:txBody>
      </p:sp>
      <p:pic>
        <p:nvPicPr>
          <p:cNvPr id="11" name="Picture 10" descr="C:\Users\staylorbarkley\Downloads\material-icons_3-0-1_people-outline_256_0_ed95c5_non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834" y="4897170"/>
            <a:ext cx="2525267" cy="25252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841537" y="7578544"/>
            <a:ext cx="397151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00A5A8"/>
                </a:solidFill>
                <a:latin typeface="Montserrat" panose="00000500000000000000" pitchFamily="50" charset="0"/>
                <a:ea typeface="Calibri" panose="020F0502020204030204" pitchFamily="34" charset="0"/>
              </a:rPr>
              <a:t>1 in 2                        </a:t>
            </a:r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Calibri" panose="020F0502020204030204" pitchFamily="34" charset="0"/>
              </a:rPr>
              <a:t>Women is a         domestic abuse survivor</a:t>
            </a:r>
            <a:endParaRPr lang="en-US" sz="5000" dirty="0">
              <a:solidFill>
                <a:schemeClr val="tx2">
                  <a:lumMod val="50000"/>
                  <a:lumOff val="50000"/>
                </a:schemeClr>
              </a:solidFill>
              <a:latin typeface="Montserrat" panose="00000500000000000000" pitchFamily="50" charset="0"/>
            </a:endParaRPr>
          </a:p>
        </p:txBody>
      </p:sp>
      <p:pic>
        <p:nvPicPr>
          <p:cNvPr id="13" name="Picture 12" descr="C:\Users\staylorbarkley\Downloads\ionicons_2-0-1_ios-lightbulb_256_0_ba87cf_non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357" y="4968587"/>
            <a:ext cx="1961572" cy="19615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5206105" y="7578544"/>
            <a:ext cx="378202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00A5A8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 in 3                          </a:t>
            </a:r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Adults reported      mental health issues</a:t>
            </a:r>
            <a:endParaRPr lang="en-US" sz="5000" dirty="0">
              <a:solidFill>
                <a:schemeClr val="tx2">
                  <a:lumMod val="50000"/>
                  <a:lumOff val="50000"/>
                </a:schemeClr>
              </a:solidFill>
              <a:effectLst/>
              <a:latin typeface="Montserrat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94813" y="7578544"/>
            <a:ext cx="457178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00A5A8"/>
                </a:solidFill>
                <a:latin typeface="Montserrat" panose="00000500000000000000" pitchFamily="50" charset="0"/>
                <a:ea typeface="Calibri" panose="020F0502020204030204" pitchFamily="34" charset="0"/>
              </a:rPr>
              <a:t>55%</a:t>
            </a:r>
          </a:p>
          <a:p>
            <a:pPr algn="ctr"/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Calibri" panose="020F0502020204030204" pitchFamily="34" charset="0"/>
              </a:rPr>
              <a:t>of adults are</a:t>
            </a:r>
            <a:b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Calibri" panose="020F0502020204030204" pitchFamily="34" charset="0"/>
              </a:rPr>
            </a:br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Calibri" panose="020F0502020204030204" pitchFamily="34" charset="0"/>
              </a:rPr>
              <a:t>unemployed </a:t>
            </a:r>
            <a:endParaRPr lang="en-US" sz="5000" dirty="0">
              <a:solidFill>
                <a:schemeClr val="tx2">
                  <a:lumMod val="50000"/>
                  <a:lumOff val="50000"/>
                </a:schemeClr>
              </a:solidFill>
              <a:latin typeface="Montserrat" panose="00000500000000000000" pitchFamily="50" charset="0"/>
            </a:endParaRPr>
          </a:p>
        </p:txBody>
      </p:sp>
      <p:pic>
        <p:nvPicPr>
          <p:cNvPr id="19" name="Picture 18" descr="C:\Users\staylorbarkley\Downloads\material-icons_3-0-1_attach-money_256_0_32db7a_non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7955" y="5460512"/>
            <a:ext cx="1419655" cy="14196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14756291" y="7563154"/>
            <a:ext cx="348901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00A5A8"/>
                </a:solidFill>
                <a:latin typeface="Montserrat" panose="00000500000000000000" pitchFamily="50" charset="0"/>
                <a:ea typeface="Calibri" panose="020F0502020204030204" pitchFamily="34" charset="0"/>
              </a:rPr>
              <a:t>$202                        </a:t>
            </a:r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Calibri" panose="020F0502020204030204" pitchFamily="34" charset="0"/>
              </a:rPr>
              <a:t>Average monthly income for families</a:t>
            </a:r>
            <a:endParaRPr lang="en-US" sz="5000" dirty="0">
              <a:solidFill>
                <a:schemeClr val="tx2">
                  <a:lumMod val="50000"/>
                  <a:lumOff val="50000"/>
                </a:schemeClr>
              </a:solidFill>
              <a:latin typeface="Montserrat" panose="00000500000000000000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367107" y="7563155"/>
            <a:ext cx="349134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00A5A8"/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56%</a:t>
            </a:r>
          </a:p>
          <a:p>
            <a:pPr algn="ctr"/>
            <a:r>
              <a:rPr lang="en-US" sz="50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Receive non-cash benefits like SNAP or TANF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1422" y="5460512"/>
            <a:ext cx="4283041" cy="18975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70941" y="4570614"/>
            <a:ext cx="2883678" cy="2757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21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72156"/>
    </mc:Choice>
    <mc:Fallback xmlns="">
      <p:transition advTm="7215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014493" y="2597826"/>
            <a:ext cx="12939180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4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Evaluation Matrix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27293" y="1647825"/>
            <a:ext cx="8747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cap="all" spc="10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Support in NV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0" y="3135631"/>
            <a:ext cx="1674813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3410263" y="8816453"/>
            <a:ext cx="422618" cy="609938"/>
            <a:chOff x="7197726" y="3717925"/>
            <a:chExt cx="293688" cy="423863"/>
          </a:xfrm>
          <a:solidFill>
            <a:schemeClr val="bg1"/>
          </a:solidFill>
        </p:grpSpPr>
        <p:sp>
          <p:nvSpPr>
            <p:cNvPr id="25" name="Freeform 225"/>
            <p:cNvSpPr>
              <a:spLocks/>
            </p:cNvSpPr>
            <p:nvPr/>
          </p:nvSpPr>
          <p:spPr bwMode="auto">
            <a:xfrm>
              <a:off x="7197726" y="3717925"/>
              <a:ext cx="293688" cy="354013"/>
            </a:xfrm>
            <a:custGeom>
              <a:avLst/>
              <a:gdLst>
                <a:gd name="T0" fmla="*/ 248 w 294"/>
                <a:gd name="T1" fmla="*/ 40 h 356"/>
                <a:gd name="T2" fmla="*/ 147 w 294"/>
                <a:gd name="T3" fmla="*/ 0 h 356"/>
                <a:gd name="T4" fmla="*/ 45 w 294"/>
                <a:gd name="T5" fmla="*/ 41 h 356"/>
                <a:gd name="T6" fmla="*/ 0 w 294"/>
                <a:gd name="T7" fmla="*/ 147 h 356"/>
                <a:gd name="T8" fmla="*/ 53 w 294"/>
                <a:gd name="T9" fmla="*/ 259 h 356"/>
                <a:gd name="T10" fmla="*/ 53 w 294"/>
                <a:gd name="T11" fmla="*/ 259 h 356"/>
                <a:gd name="T12" fmla="*/ 53 w 294"/>
                <a:gd name="T13" fmla="*/ 259 h 356"/>
                <a:gd name="T14" fmla="*/ 78 w 294"/>
                <a:gd name="T15" fmla="*/ 301 h 356"/>
                <a:gd name="T16" fmla="*/ 78 w 294"/>
                <a:gd name="T17" fmla="*/ 307 h 356"/>
                <a:gd name="T18" fmla="*/ 78 w 294"/>
                <a:gd name="T19" fmla="*/ 308 h 356"/>
                <a:gd name="T20" fmla="*/ 78 w 294"/>
                <a:gd name="T21" fmla="*/ 310 h 356"/>
                <a:gd name="T22" fmla="*/ 91 w 294"/>
                <a:gd name="T23" fmla="*/ 333 h 356"/>
                <a:gd name="T24" fmla="*/ 92 w 294"/>
                <a:gd name="T25" fmla="*/ 333 h 356"/>
                <a:gd name="T26" fmla="*/ 198 w 294"/>
                <a:gd name="T27" fmla="*/ 356 h 356"/>
                <a:gd name="T28" fmla="*/ 200 w 294"/>
                <a:gd name="T29" fmla="*/ 356 h 356"/>
                <a:gd name="T30" fmla="*/ 209 w 294"/>
                <a:gd name="T31" fmla="*/ 349 h 356"/>
                <a:gd name="T32" fmla="*/ 202 w 294"/>
                <a:gd name="T33" fmla="*/ 338 h 356"/>
                <a:gd name="T34" fmla="*/ 97 w 294"/>
                <a:gd name="T35" fmla="*/ 315 h 356"/>
                <a:gd name="T36" fmla="*/ 97 w 294"/>
                <a:gd name="T37" fmla="*/ 311 h 356"/>
                <a:gd name="T38" fmla="*/ 97 w 294"/>
                <a:gd name="T39" fmla="*/ 308 h 356"/>
                <a:gd name="T40" fmla="*/ 97 w 294"/>
                <a:gd name="T41" fmla="*/ 301 h 356"/>
                <a:gd name="T42" fmla="*/ 66 w 294"/>
                <a:gd name="T43" fmla="*/ 245 h 356"/>
                <a:gd name="T44" fmla="*/ 64 w 294"/>
                <a:gd name="T45" fmla="*/ 244 h 356"/>
                <a:gd name="T46" fmla="*/ 18 w 294"/>
                <a:gd name="T47" fmla="*/ 147 h 356"/>
                <a:gd name="T48" fmla="*/ 147 w 294"/>
                <a:gd name="T49" fmla="*/ 19 h 356"/>
                <a:gd name="T50" fmla="*/ 275 w 294"/>
                <a:gd name="T51" fmla="*/ 147 h 356"/>
                <a:gd name="T52" fmla="*/ 229 w 294"/>
                <a:gd name="T53" fmla="*/ 244 h 356"/>
                <a:gd name="T54" fmla="*/ 228 w 294"/>
                <a:gd name="T55" fmla="*/ 245 h 356"/>
                <a:gd name="T56" fmla="*/ 196 w 294"/>
                <a:gd name="T57" fmla="*/ 301 h 356"/>
                <a:gd name="T58" fmla="*/ 196 w 294"/>
                <a:gd name="T59" fmla="*/ 301 h 356"/>
                <a:gd name="T60" fmla="*/ 143 w 294"/>
                <a:gd name="T61" fmla="*/ 288 h 356"/>
                <a:gd name="T62" fmla="*/ 132 w 294"/>
                <a:gd name="T63" fmla="*/ 295 h 356"/>
                <a:gd name="T64" fmla="*/ 139 w 294"/>
                <a:gd name="T65" fmla="*/ 307 h 356"/>
                <a:gd name="T66" fmla="*/ 193 w 294"/>
                <a:gd name="T67" fmla="*/ 319 h 356"/>
                <a:gd name="T68" fmla="*/ 208 w 294"/>
                <a:gd name="T69" fmla="*/ 317 h 356"/>
                <a:gd name="T70" fmla="*/ 215 w 294"/>
                <a:gd name="T71" fmla="*/ 304 h 356"/>
                <a:gd name="T72" fmla="*/ 215 w 294"/>
                <a:gd name="T73" fmla="*/ 304 h 356"/>
                <a:gd name="T74" fmla="*/ 215 w 294"/>
                <a:gd name="T75" fmla="*/ 303 h 356"/>
                <a:gd name="T76" fmla="*/ 215 w 294"/>
                <a:gd name="T77" fmla="*/ 302 h 356"/>
                <a:gd name="T78" fmla="*/ 215 w 294"/>
                <a:gd name="T79" fmla="*/ 301 h 356"/>
                <a:gd name="T80" fmla="*/ 215 w 294"/>
                <a:gd name="T81" fmla="*/ 301 h 356"/>
                <a:gd name="T82" fmla="*/ 240 w 294"/>
                <a:gd name="T83" fmla="*/ 259 h 356"/>
                <a:gd name="T84" fmla="*/ 241 w 294"/>
                <a:gd name="T85" fmla="*/ 259 h 356"/>
                <a:gd name="T86" fmla="*/ 241 w 294"/>
                <a:gd name="T87" fmla="*/ 259 h 356"/>
                <a:gd name="T88" fmla="*/ 294 w 294"/>
                <a:gd name="T89" fmla="*/ 147 h 356"/>
                <a:gd name="T90" fmla="*/ 248 w 294"/>
                <a:gd name="T91" fmla="*/ 4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4" h="356">
                  <a:moveTo>
                    <a:pt x="248" y="40"/>
                  </a:moveTo>
                  <a:cubicBezTo>
                    <a:pt x="220" y="14"/>
                    <a:pt x="184" y="0"/>
                    <a:pt x="147" y="0"/>
                  </a:cubicBezTo>
                  <a:cubicBezTo>
                    <a:pt x="109" y="0"/>
                    <a:pt x="72" y="15"/>
                    <a:pt x="45" y="41"/>
                  </a:cubicBezTo>
                  <a:cubicBezTo>
                    <a:pt x="16" y="68"/>
                    <a:pt x="0" y="106"/>
                    <a:pt x="0" y="147"/>
                  </a:cubicBezTo>
                  <a:cubicBezTo>
                    <a:pt x="0" y="192"/>
                    <a:pt x="17" y="22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78" y="286"/>
                    <a:pt x="78" y="291"/>
                    <a:pt x="78" y="301"/>
                  </a:cubicBezTo>
                  <a:cubicBezTo>
                    <a:pt x="78" y="306"/>
                    <a:pt x="78" y="307"/>
                    <a:pt x="78" y="307"/>
                  </a:cubicBezTo>
                  <a:cubicBezTo>
                    <a:pt x="78" y="307"/>
                    <a:pt x="78" y="308"/>
                    <a:pt x="78" y="308"/>
                  </a:cubicBezTo>
                  <a:cubicBezTo>
                    <a:pt x="78" y="309"/>
                    <a:pt x="78" y="310"/>
                    <a:pt x="78" y="310"/>
                  </a:cubicBezTo>
                  <a:cubicBezTo>
                    <a:pt x="78" y="316"/>
                    <a:pt x="78" y="328"/>
                    <a:pt x="91" y="333"/>
                  </a:cubicBezTo>
                  <a:cubicBezTo>
                    <a:pt x="92" y="333"/>
                    <a:pt x="92" y="333"/>
                    <a:pt x="92" y="333"/>
                  </a:cubicBezTo>
                  <a:cubicBezTo>
                    <a:pt x="198" y="356"/>
                    <a:pt x="198" y="356"/>
                    <a:pt x="198" y="356"/>
                  </a:cubicBezTo>
                  <a:cubicBezTo>
                    <a:pt x="199" y="356"/>
                    <a:pt x="200" y="356"/>
                    <a:pt x="200" y="356"/>
                  </a:cubicBezTo>
                  <a:cubicBezTo>
                    <a:pt x="205" y="356"/>
                    <a:pt x="208" y="353"/>
                    <a:pt x="209" y="349"/>
                  </a:cubicBezTo>
                  <a:cubicBezTo>
                    <a:pt x="211" y="344"/>
                    <a:pt x="207" y="339"/>
                    <a:pt x="202" y="338"/>
                  </a:cubicBezTo>
                  <a:cubicBezTo>
                    <a:pt x="97" y="315"/>
                    <a:pt x="97" y="315"/>
                    <a:pt x="97" y="315"/>
                  </a:cubicBezTo>
                  <a:cubicBezTo>
                    <a:pt x="97" y="314"/>
                    <a:pt x="97" y="312"/>
                    <a:pt x="97" y="311"/>
                  </a:cubicBezTo>
                  <a:cubicBezTo>
                    <a:pt x="97" y="310"/>
                    <a:pt x="97" y="309"/>
                    <a:pt x="97" y="308"/>
                  </a:cubicBezTo>
                  <a:cubicBezTo>
                    <a:pt x="97" y="307"/>
                    <a:pt x="97" y="305"/>
                    <a:pt x="97" y="301"/>
                  </a:cubicBezTo>
                  <a:cubicBezTo>
                    <a:pt x="97" y="282"/>
                    <a:pt x="92" y="273"/>
                    <a:pt x="66" y="245"/>
                  </a:cubicBezTo>
                  <a:cubicBezTo>
                    <a:pt x="65" y="245"/>
                    <a:pt x="64" y="244"/>
                    <a:pt x="64" y="244"/>
                  </a:cubicBezTo>
                  <a:cubicBezTo>
                    <a:pt x="34" y="218"/>
                    <a:pt x="18" y="185"/>
                    <a:pt x="18" y="147"/>
                  </a:cubicBezTo>
                  <a:cubicBezTo>
                    <a:pt x="18" y="68"/>
                    <a:pt x="85" y="19"/>
                    <a:pt x="147" y="19"/>
                  </a:cubicBezTo>
                  <a:cubicBezTo>
                    <a:pt x="210" y="19"/>
                    <a:pt x="275" y="67"/>
                    <a:pt x="275" y="147"/>
                  </a:cubicBezTo>
                  <a:cubicBezTo>
                    <a:pt x="275" y="199"/>
                    <a:pt x="249" y="227"/>
                    <a:pt x="229" y="244"/>
                  </a:cubicBezTo>
                  <a:cubicBezTo>
                    <a:pt x="229" y="244"/>
                    <a:pt x="228" y="245"/>
                    <a:pt x="228" y="245"/>
                  </a:cubicBezTo>
                  <a:cubicBezTo>
                    <a:pt x="201" y="274"/>
                    <a:pt x="196" y="282"/>
                    <a:pt x="196" y="301"/>
                  </a:cubicBezTo>
                  <a:cubicBezTo>
                    <a:pt x="196" y="301"/>
                    <a:pt x="196" y="301"/>
                    <a:pt x="196" y="301"/>
                  </a:cubicBezTo>
                  <a:cubicBezTo>
                    <a:pt x="143" y="288"/>
                    <a:pt x="143" y="288"/>
                    <a:pt x="143" y="288"/>
                  </a:cubicBezTo>
                  <a:cubicBezTo>
                    <a:pt x="138" y="287"/>
                    <a:pt x="133" y="290"/>
                    <a:pt x="132" y="295"/>
                  </a:cubicBezTo>
                  <a:cubicBezTo>
                    <a:pt x="131" y="300"/>
                    <a:pt x="134" y="305"/>
                    <a:pt x="139" y="307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6" y="320"/>
                    <a:pt x="202" y="322"/>
                    <a:pt x="208" y="317"/>
                  </a:cubicBezTo>
                  <a:cubicBezTo>
                    <a:pt x="211" y="315"/>
                    <a:pt x="214" y="311"/>
                    <a:pt x="215" y="304"/>
                  </a:cubicBezTo>
                  <a:cubicBezTo>
                    <a:pt x="215" y="304"/>
                    <a:pt x="215" y="304"/>
                    <a:pt x="215" y="304"/>
                  </a:cubicBezTo>
                  <a:cubicBezTo>
                    <a:pt x="215" y="304"/>
                    <a:pt x="215" y="304"/>
                    <a:pt x="215" y="303"/>
                  </a:cubicBezTo>
                  <a:cubicBezTo>
                    <a:pt x="215" y="303"/>
                    <a:pt x="215" y="302"/>
                    <a:pt x="215" y="302"/>
                  </a:cubicBezTo>
                  <a:cubicBezTo>
                    <a:pt x="215" y="302"/>
                    <a:pt x="215" y="302"/>
                    <a:pt x="215" y="301"/>
                  </a:cubicBezTo>
                  <a:cubicBezTo>
                    <a:pt x="215" y="301"/>
                    <a:pt x="215" y="301"/>
                    <a:pt x="215" y="301"/>
                  </a:cubicBezTo>
                  <a:cubicBezTo>
                    <a:pt x="215" y="291"/>
                    <a:pt x="215" y="286"/>
                    <a:pt x="240" y="259"/>
                  </a:cubicBezTo>
                  <a:cubicBezTo>
                    <a:pt x="240" y="259"/>
                    <a:pt x="241" y="259"/>
                    <a:pt x="241" y="259"/>
                  </a:cubicBezTo>
                  <a:cubicBezTo>
                    <a:pt x="241" y="259"/>
                    <a:pt x="241" y="259"/>
                    <a:pt x="241" y="259"/>
                  </a:cubicBezTo>
                  <a:cubicBezTo>
                    <a:pt x="276" y="229"/>
                    <a:pt x="294" y="192"/>
                    <a:pt x="294" y="147"/>
                  </a:cubicBezTo>
                  <a:cubicBezTo>
                    <a:pt x="294" y="105"/>
                    <a:pt x="277" y="67"/>
                    <a:pt x="248" y="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6" name="Freeform 226"/>
            <p:cNvSpPr>
              <a:spLocks/>
            </p:cNvSpPr>
            <p:nvPr/>
          </p:nvSpPr>
          <p:spPr bwMode="auto">
            <a:xfrm>
              <a:off x="7281863" y="4065588"/>
              <a:ext cx="123825" cy="42863"/>
            </a:xfrm>
            <a:custGeom>
              <a:avLst/>
              <a:gdLst>
                <a:gd name="T0" fmla="*/ 117 w 125"/>
                <a:gd name="T1" fmla="*/ 25 h 43"/>
                <a:gd name="T2" fmla="*/ 12 w 125"/>
                <a:gd name="T3" fmla="*/ 1 h 43"/>
                <a:gd name="T4" fmla="*/ 1 w 125"/>
                <a:gd name="T5" fmla="*/ 8 h 43"/>
                <a:gd name="T6" fmla="*/ 8 w 125"/>
                <a:gd name="T7" fmla="*/ 19 h 43"/>
                <a:gd name="T8" fmla="*/ 113 w 125"/>
                <a:gd name="T9" fmla="*/ 43 h 43"/>
                <a:gd name="T10" fmla="*/ 115 w 125"/>
                <a:gd name="T11" fmla="*/ 43 h 43"/>
                <a:gd name="T12" fmla="*/ 124 w 125"/>
                <a:gd name="T13" fmla="*/ 36 h 43"/>
                <a:gd name="T14" fmla="*/ 117 w 125"/>
                <a:gd name="T15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" h="43">
                  <a:moveTo>
                    <a:pt x="117" y="25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3"/>
                    <a:pt x="3" y="18"/>
                    <a:pt x="8" y="19"/>
                  </a:cubicBezTo>
                  <a:cubicBezTo>
                    <a:pt x="113" y="43"/>
                    <a:pt x="113" y="43"/>
                    <a:pt x="113" y="43"/>
                  </a:cubicBezTo>
                  <a:cubicBezTo>
                    <a:pt x="114" y="43"/>
                    <a:pt x="114" y="43"/>
                    <a:pt x="115" y="43"/>
                  </a:cubicBezTo>
                  <a:cubicBezTo>
                    <a:pt x="119" y="43"/>
                    <a:pt x="123" y="40"/>
                    <a:pt x="124" y="36"/>
                  </a:cubicBezTo>
                  <a:cubicBezTo>
                    <a:pt x="125" y="31"/>
                    <a:pt x="122" y="26"/>
                    <a:pt x="117" y="2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7" name="Freeform 227"/>
            <p:cNvSpPr>
              <a:spLocks/>
            </p:cNvSpPr>
            <p:nvPr/>
          </p:nvSpPr>
          <p:spPr bwMode="auto">
            <a:xfrm>
              <a:off x="7288213" y="4102100"/>
              <a:ext cx="104775" cy="39688"/>
            </a:xfrm>
            <a:custGeom>
              <a:avLst/>
              <a:gdLst>
                <a:gd name="T0" fmla="*/ 98 w 106"/>
                <a:gd name="T1" fmla="*/ 20 h 39"/>
                <a:gd name="T2" fmla="*/ 13 w 106"/>
                <a:gd name="T3" fmla="*/ 1 h 39"/>
                <a:gd name="T4" fmla="*/ 2 w 106"/>
                <a:gd name="T5" fmla="*/ 8 h 39"/>
                <a:gd name="T6" fmla="*/ 9 w 106"/>
                <a:gd name="T7" fmla="*/ 19 h 39"/>
                <a:gd name="T8" fmla="*/ 94 w 106"/>
                <a:gd name="T9" fmla="*/ 39 h 39"/>
                <a:gd name="T10" fmla="*/ 96 w 106"/>
                <a:gd name="T11" fmla="*/ 39 h 39"/>
                <a:gd name="T12" fmla="*/ 105 w 106"/>
                <a:gd name="T13" fmla="*/ 31 h 39"/>
                <a:gd name="T14" fmla="*/ 98 w 106"/>
                <a:gd name="T15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39">
                  <a:moveTo>
                    <a:pt x="98" y="20"/>
                  </a:moveTo>
                  <a:cubicBezTo>
                    <a:pt x="13" y="1"/>
                    <a:pt x="13" y="1"/>
                    <a:pt x="13" y="1"/>
                  </a:cubicBezTo>
                  <a:cubicBezTo>
                    <a:pt x="8" y="0"/>
                    <a:pt x="3" y="3"/>
                    <a:pt x="2" y="8"/>
                  </a:cubicBezTo>
                  <a:cubicBezTo>
                    <a:pt x="0" y="13"/>
                    <a:pt x="4" y="18"/>
                    <a:pt x="9" y="19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95" y="39"/>
                    <a:pt x="95" y="39"/>
                    <a:pt x="96" y="39"/>
                  </a:cubicBezTo>
                  <a:cubicBezTo>
                    <a:pt x="100" y="39"/>
                    <a:pt x="104" y="36"/>
                    <a:pt x="105" y="31"/>
                  </a:cubicBezTo>
                  <a:cubicBezTo>
                    <a:pt x="106" y="26"/>
                    <a:pt x="103" y="21"/>
                    <a:pt x="98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125607" y="9622319"/>
            <a:ext cx="474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Montserrat" panose="00000500000000000000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414149" y="1735247"/>
            <a:ext cx="108818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rgbClr val="00A5A8"/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14</a:t>
            </a:r>
          </a:p>
          <a:p>
            <a:pPr algn="ctr"/>
            <a: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  <a:ea typeface="Times New Roman" panose="02020603050405020304" pitchFamily="18" charset="0"/>
              </a:rPr>
              <a:t>Categories scored from 1-5 for easy assessment of client needs.</a:t>
            </a:r>
            <a:endParaRPr lang="en-US" sz="4400" dirty="0">
              <a:solidFill>
                <a:schemeClr val="tx2">
                  <a:lumMod val="50000"/>
                  <a:lumOff val="50000"/>
                </a:schemeClr>
              </a:solidFill>
              <a:latin typeface="Montserrat" panose="00000500000000000000" pitchFamily="50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410263" y="5523466"/>
            <a:ext cx="15011379" cy="7089234"/>
            <a:chOff x="2607296" y="5064316"/>
            <a:chExt cx="15011379" cy="708923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10263" y="5064316"/>
              <a:ext cx="14208412" cy="402000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07296" y="8927849"/>
              <a:ext cx="15011379" cy="3225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1173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72156"/>
    </mc:Choice>
    <mc:Fallback xmlns="">
      <p:transition advTm="7215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2014493" y="2597826"/>
            <a:ext cx="12939180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4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Evaluation Matrix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27293" y="1647825"/>
            <a:ext cx="87477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cap="all" spc="1000" dirty="0">
                <a:solidFill>
                  <a:schemeClr val="accent1"/>
                </a:solidFill>
                <a:latin typeface="Montserrat" panose="00000500000000000000" pitchFamily="50" charset="0"/>
                <a:cs typeface="Poppins SemiBold" panose="02000000000000000000" pitchFamily="2" charset="0"/>
              </a:rPr>
              <a:t>Support in NV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0" y="3135631"/>
            <a:ext cx="1674813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3410263" y="8816453"/>
            <a:ext cx="422618" cy="609938"/>
            <a:chOff x="7197726" y="3717925"/>
            <a:chExt cx="293688" cy="423863"/>
          </a:xfrm>
          <a:solidFill>
            <a:schemeClr val="bg1"/>
          </a:solidFill>
        </p:grpSpPr>
        <p:sp>
          <p:nvSpPr>
            <p:cNvPr id="25" name="Freeform 225"/>
            <p:cNvSpPr>
              <a:spLocks/>
            </p:cNvSpPr>
            <p:nvPr/>
          </p:nvSpPr>
          <p:spPr bwMode="auto">
            <a:xfrm>
              <a:off x="7197726" y="3717925"/>
              <a:ext cx="293688" cy="354013"/>
            </a:xfrm>
            <a:custGeom>
              <a:avLst/>
              <a:gdLst>
                <a:gd name="T0" fmla="*/ 248 w 294"/>
                <a:gd name="T1" fmla="*/ 40 h 356"/>
                <a:gd name="T2" fmla="*/ 147 w 294"/>
                <a:gd name="T3" fmla="*/ 0 h 356"/>
                <a:gd name="T4" fmla="*/ 45 w 294"/>
                <a:gd name="T5" fmla="*/ 41 h 356"/>
                <a:gd name="T6" fmla="*/ 0 w 294"/>
                <a:gd name="T7" fmla="*/ 147 h 356"/>
                <a:gd name="T8" fmla="*/ 53 w 294"/>
                <a:gd name="T9" fmla="*/ 259 h 356"/>
                <a:gd name="T10" fmla="*/ 53 w 294"/>
                <a:gd name="T11" fmla="*/ 259 h 356"/>
                <a:gd name="T12" fmla="*/ 53 w 294"/>
                <a:gd name="T13" fmla="*/ 259 h 356"/>
                <a:gd name="T14" fmla="*/ 78 w 294"/>
                <a:gd name="T15" fmla="*/ 301 h 356"/>
                <a:gd name="T16" fmla="*/ 78 w 294"/>
                <a:gd name="T17" fmla="*/ 307 h 356"/>
                <a:gd name="T18" fmla="*/ 78 w 294"/>
                <a:gd name="T19" fmla="*/ 308 h 356"/>
                <a:gd name="T20" fmla="*/ 78 w 294"/>
                <a:gd name="T21" fmla="*/ 310 h 356"/>
                <a:gd name="T22" fmla="*/ 91 w 294"/>
                <a:gd name="T23" fmla="*/ 333 h 356"/>
                <a:gd name="T24" fmla="*/ 92 w 294"/>
                <a:gd name="T25" fmla="*/ 333 h 356"/>
                <a:gd name="T26" fmla="*/ 198 w 294"/>
                <a:gd name="T27" fmla="*/ 356 h 356"/>
                <a:gd name="T28" fmla="*/ 200 w 294"/>
                <a:gd name="T29" fmla="*/ 356 h 356"/>
                <a:gd name="T30" fmla="*/ 209 w 294"/>
                <a:gd name="T31" fmla="*/ 349 h 356"/>
                <a:gd name="T32" fmla="*/ 202 w 294"/>
                <a:gd name="T33" fmla="*/ 338 h 356"/>
                <a:gd name="T34" fmla="*/ 97 w 294"/>
                <a:gd name="T35" fmla="*/ 315 h 356"/>
                <a:gd name="T36" fmla="*/ 97 w 294"/>
                <a:gd name="T37" fmla="*/ 311 h 356"/>
                <a:gd name="T38" fmla="*/ 97 w 294"/>
                <a:gd name="T39" fmla="*/ 308 h 356"/>
                <a:gd name="T40" fmla="*/ 97 w 294"/>
                <a:gd name="T41" fmla="*/ 301 h 356"/>
                <a:gd name="T42" fmla="*/ 66 w 294"/>
                <a:gd name="T43" fmla="*/ 245 h 356"/>
                <a:gd name="T44" fmla="*/ 64 w 294"/>
                <a:gd name="T45" fmla="*/ 244 h 356"/>
                <a:gd name="T46" fmla="*/ 18 w 294"/>
                <a:gd name="T47" fmla="*/ 147 h 356"/>
                <a:gd name="T48" fmla="*/ 147 w 294"/>
                <a:gd name="T49" fmla="*/ 19 h 356"/>
                <a:gd name="T50" fmla="*/ 275 w 294"/>
                <a:gd name="T51" fmla="*/ 147 h 356"/>
                <a:gd name="T52" fmla="*/ 229 w 294"/>
                <a:gd name="T53" fmla="*/ 244 h 356"/>
                <a:gd name="T54" fmla="*/ 228 w 294"/>
                <a:gd name="T55" fmla="*/ 245 h 356"/>
                <a:gd name="T56" fmla="*/ 196 w 294"/>
                <a:gd name="T57" fmla="*/ 301 h 356"/>
                <a:gd name="T58" fmla="*/ 196 w 294"/>
                <a:gd name="T59" fmla="*/ 301 h 356"/>
                <a:gd name="T60" fmla="*/ 143 w 294"/>
                <a:gd name="T61" fmla="*/ 288 h 356"/>
                <a:gd name="T62" fmla="*/ 132 w 294"/>
                <a:gd name="T63" fmla="*/ 295 h 356"/>
                <a:gd name="T64" fmla="*/ 139 w 294"/>
                <a:gd name="T65" fmla="*/ 307 h 356"/>
                <a:gd name="T66" fmla="*/ 193 w 294"/>
                <a:gd name="T67" fmla="*/ 319 h 356"/>
                <a:gd name="T68" fmla="*/ 208 w 294"/>
                <a:gd name="T69" fmla="*/ 317 h 356"/>
                <a:gd name="T70" fmla="*/ 215 w 294"/>
                <a:gd name="T71" fmla="*/ 304 h 356"/>
                <a:gd name="T72" fmla="*/ 215 w 294"/>
                <a:gd name="T73" fmla="*/ 304 h 356"/>
                <a:gd name="T74" fmla="*/ 215 w 294"/>
                <a:gd name="T75" fmla="*/ 303 h 356"/>
                <a:gd name="T76" fmla="*/ 215 w 294"/>
                <a:gd name="T77" fmla="*/ 302 h 356"/>
                <a:gd name="T78" fmla="*/ 215 w 294"/>
                <a:gd name="T79" fmla="*/ 301 h 356"/>
                <a:gd name="T80" fmla="*/ 215 w 294"/>
                <a:gd name="T81" fmla="*/ 301 h 356"/>
                <a:gd name="T82" fmla="*/ 240 w 294"/>
                <a:gd name="T83" fmla="*/ 259 h 356"/>
                <a:gd name="T84" fmla="*/ 241 w 294"/>
                <a:gd name="T85" fmla="*/ 259 h 356"/>
                <a:gd name="T86" fmla="*/ 241 w 294"/>
                <a:gd name="T87" fmla="*/ 259 h 356"/>
                <a:gd name="T88" fmla="*/ 294 w 294"/>
                <a:gd name="T89" fmla="*/ 147 h 356"/>
                <a:gd name="T90" fmla="*/ 248 w 294"/>
                <a:gd name="T91" fmla="*/ 4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4" h="356">
                  <a:moveTo>
                    <a:pt x="248" y="40"/>
                  </a:moveTo>
                  <a:cubicBezTo>
                    <a:pt x="220" y="14"/>
                    <a:pt x="184" y="0"/>
                    <a:pt x="147" y="0"/>
                  </a:cubicBezTo>
                  <a:cubicBezTo>
                    <a:pt x="109" y="0"/>
                    <a:pt x="72" y="15"/>
                    <a:pt x="45" y="41"/>
                  </a:cubicBezTo>
                  <a:cubicBezTo>
                    <a:pt x="16" y="68"/>
                    <a:pt x="0" y="106"/>
                    <a:pt x="0" y="147"/>
                  </a:cubicBezTo>
                  <a:cubicBezTo>
                    <a:pt x="0" y="192"/>
                    <a:pt x="17" y="22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53" y="259"/>
                    <a:pt x="53" y="259"/>
                    <a:pt x="53" y="259"/>
                  </a:cubicBezTo>
                  <a:cubicBezTo>
                    <a:pt x="78" y="286"/>
                    <a:pt x="78" y="291"/>
                    <a:pt x="78" y="301"/>
                  </a:cubicBezTo>
                  <a:cubicBezTo>
                    <a:pt x="78" y="306"/>
                    <a:pt x="78" y="307"/>
                    <a:pt x="78" y="307"/>
                  </a:cubicBezTo>
                  <a:cubicBezTo>
                    <a:pt x="78" y="307"/>
                    <a:pt x="78" y="308"/>
                    <a:pt x="78" y="308"/>
                  </a:cubicBezTo>
                  <a:cubicBezTo>
                    <a:pt x="78" y="309"/>
                    <a:pt x="78" y="310"/>
                    <a:pt x="78" y="310"/>
                  </a:cubicBezTo>
                  <a:cubicBezTo>
                    <a:pt x="78" y="316"/>
                    <a:pt x="78" y="328"/>
                    <a:pt x="91" y="333"/>
                  </a:cubicBezTo>
                  <a:cubicBezTo>
                    <a:pt x="92" y="333"/>
                    <a:pt x="92" y="333"/>
                    <a:pt x="92" y="333"/>
                  </a:cubicBezTo>
                  <a:cubicBezTo>
                    <a:pt x="198" y="356"/>
                    <a:pt x="198" y="356"/>
                    <a:pt x="198" y="356"/>
                  </a:cubicBezTo>
                  <a:cubicBezTo>
                    <a:pt x="199" y="356"/>
                    <a:pt x="200" y="356"/>
                    <a:pt x="200" y="356"/>
                  </a:cubicBezTo>
                  <a:cubicBezTo>
                    <a:pt x="205" y="356"/>
                    <a:pt x="208" y="353"/>
                    <a:pt x="209" y="349"/>
                  </a:cubicBezTo>
                  <a:cubicBezTo>
                    <a:pt x="211" y="344"/>
                    <a:pt x="207" y="339"/>
                    <a:pt x="202" y="338"/>
                  </a:cubicBezTo>
                  <a:cubicBezTo>
                    <a:pt x="97" y="315"/>
                    <a:pt x="97" y="315"/>
                    <a:pt x="97" y="315"/>
                  </a:cubicBezTo>
                  <a:cubicBezTo>
                    <a:pt x="97" y="314"/>
                    <a:pt x="97" y="312"/>
                    <a:pt x="97" y="311"/>
                  </a:cubicBezTo>
                  <a:cubicBezTo>
                    <a:pt x="97" y="310"/>
                    <a:pt x="97" y="309"/>
                    <a:pt x="97" y="308"/>
                  </a:cubicBezTo>
                  <a:cubicBezTo>
                    <a:pt x="97" y="307"/>
                    <a:pt x="97" y="305"/>
                    <a:pt x="97" y="301"/>
                  </a:cubicBezTo>
                  <a:cubicBezTo>
                    <a:pt x="97" y="282"/>
                    <a:pt x="92" y="273"/>
                    <a:pt x="66" y="245"/>
                  </a:cubicBezTo>
                  <a:cubicBezTo>
                    <a:pt x="65" y="245"/>
                    <a:pt x="64" y="244"/>
                    <a:pt x="64" y="244"/>
                  </a:cubicBezTo>
                  <a:cubicBezTo>
                    <a:pt x="34" y="218"/>
                    <a:pt x="18" y="185"/>
                    <a:pt x="18" y="147"/>
                  </a:cubicBezTo>
                  <a:cubicBezTo>
                    <a:pt x="18" y="68"/>
                    <a:pt x="85" y="19"/>
                    <a:pt x="147" y="19"/>
                  </a:cubicBezTo>
                  <a:cubicBezTo>
                    <a:pt x="210" y="19"/>
                    <a:pt x="275" y="67"/>
                    <a:pt x="275" y="147"/>
                  </a:cubicBezTo>
                  <a:cubicBezTo>
                    <a:pt x="275" y="199"/>
                    <a:pt x="249" y="227"/>
                    <a:pt x="229" y="244"/>
                  </a:cubicBezTo>
                  <a:cubicBezTo>
                    <a:pt x="229" y="244"/>
                    <a:pt x="228" y="245"/>
                    <a:pt x="228" y="245"/>
                  </a:cubicBezTo>
                  <a:cubicBezTo>
                    <a:pt x="201" y="274"/>
                    <a:pt x="196" y="282"/>
                    <a:pt x="196" y="301"/>
                  </a:cubicBezTo>
                  <a:cubicBezTo>
                    <a:pt x="196" y="301"/>
                    <a:pt x="196" y="301"/>
                    <a:pt x="196" y="301"/>
                  </a:cubicBezTo>
                  <a:cubicBezTo>
                    <a:pt x="143" y="288"/>
                    <a:pt x="143" y="288"/>
                    <a:pt x="143" y="288"/>
                  </a:cubicBezTo>
                  <a:cubicBezTo>
                    <a:pt x="138" y="287"/>
                    <a:pt x="133" y="290"/>
                    <a:pt x="132" y="295"/>
                  </a:cubicBezTo>
                  <a:cubicBezTo>
                    <a:pt x="131" y="300"/>
                    <a:pt x="134" y="305"/>
                    <a:pt x="139" y="307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6" y="320"/>
                    <a:pt x="202" y="322"/>
                    <a:pt x="208" y="317"/>
                  </a:cubicBezTo>
                  <a:cubicBezTo>
                    <a:pt x="211" y="315"/>
                    <a:pt x="214" y="311"/>
                    <a:pt x="215" y="304"/>
                  </a:cubicBezTo>
                  <a:cubicBezTo>
                    <a:pt x="215" y="304"/>
                    <a:pt x="215" y="304"/>
                    <a:pt x="215" y="304"/>
                  </a:cubicBezTo>
                  <a:cubicBezTo>
                    <a:pt x="215" y="304"/>
                    <a:pt x="215" y="304"/>
                    <a:pt x="215" y="303"/>
                  </a:cubicBezTo>
                  <a:cubicBezTo>
                    <a:pt x="215" y="303"/>
                    <a:pt x="215" y="302"/>
                    <a:pt x="215" y="302"/>
                  </a:cubicBezTo>
                  <a:cubicBezTo>
                    <a:pt x="215" y="302"/>
                    <a:pt x="215" y="302"/>
                    <a:pt x="215" y="301"/>
                  </a:cubicBezTo>
                  <a:cubicBezTo>
                    <a:pt x="215" y="301"/>
                    <a:pt x="215" y="301"/>
                    <a:pt x="215" y="301"/>
                  </a:cubicBezTo>
                  <a:cubicBezTo>
                    <a:pt x="215" y="291"/>
                    <a:pt x="215" y="286"/>
                    <a:pt x="240" y="259"/>
                  </a:cubicBezTo>
                  <a:cubicBezTo>
                    <a:pt x="240" y="259"/>
                    <a:pt x="241" y="259"/>
                    <a:pt x="241" y="259"/>
                  </a:cubicBezTo>
                  <a:cubicBezTo>
                    <a:pt x="241" y="259"/>
                    <a:pt x="241" y="259"/>
                    <a:pt x="241" y="259"/>
                  </a:cubicBezTo>
                  <a:cubicBezTo>
                    <a:pt x="276" y="229"/>
                    <a:pt x="294" y="192"/>
                    <a:pt x="294" y="147"/>
                  </a:cubicBezTo>
                  <a:cubicBezTo>
                    <a:pt x="294" y="105"/>
                    <a:pt x="277" y="67"/>
                    <a:pt x="248" y="4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6" name="Freeform 226"/>
            <p:cNvSpPr>
              <a:spLocks/>
            </p:cNvSpPr>
            <p:nvPr/>
          </p:nvSpPr>
          <p:spPr bwMode="auto">
            <a:xfrm>
              <a:off x="7281863" y="4065588"/>
              <a:ext cx="123825" cy="42863"/>
            </a:xfrm>
            <a:custGeom>
              <a:avLst/>
              <a:gdLst>
                <a:gd name="T0" fmla="*/ 117 w 125"/>
                <a:gd name="T1" fmla="*/ 25 h 43"/>
                <a:gd name="T2" fmla="*/ 12 w 125"/>
                <a:gd name="T3" fmla="*/ 1 h 43"/>
                <a:gd name="T4" fmla="*/ 1 w 125"/>
                <a:gd name="T5" fmla="*/ 8 h 43"/>
                <a:gd name="T6" fmla="*/ 8 w 125"/>
                <a:gd name="T7" fmla="*/ 19 h 43"/>
                <a:gd name="T8" fmla="*/ 113 w 125"/>
                <a:gd name="T9" fmla="*/ 43 h 43"/>
                <a:gd name="T10" fmla="*/ 115 w 125"/>
                <a:gd name="T11" fmla="*/ 43 h 43"/>
                <a:gd name="T12" fmla="*/ 124 w 125"/>
                <a:gd name="T13" fmla="*/ 36 h 43"/>
                <a:gd name="T14" fmla="*/ 117 w 125"/>
                <a:gd name="T15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5" h="43">
                  <a:moveTo>
                    <a:pt x="117" y="25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3"/>
                    <a:pt x="3" y="18"/>
                    <a:pt x="8" y="19"/>
                  </a:cubicBezTo>
                  <a:cubicBezTo>
                    <a:pt x="113" y="43"/>
                    <a:pt x="113" y="43"/>
                    <a:pt x="113" y="43"/>
                  </a:cubicBezTo>
                  <a:cubicBezTo>
                    <a:pt x="114" y="43"/>
                    <a:pt x="114" y="43"/>
                    <a:pt x="115" y="43"/>
                  </a:cubicBezTo>
                  <a:cubicBezTo>
                    <a:pt x="119" y="43"/>
                    <a:pt x="123" y="40"/>
                    <a:pt x="124" y="36"/>
                  </a:cubicBezTo>
                  <a:cubicBezTo>
                    <a:pt x="125" y="31"/>
                    <a:pt x="122" y="26"/>
                    <a:pt x="117" y="2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  <p:sp>
          <p:nvSpPr>
            <p:cNvPr id="27" name="Freeform 227"/>
            <p:cNvSpPr>
              <a:spLocks/>
            </p:cNvSpPr>
            <p:nvPr/>
          </p:nvSpPr>
          <p:spPr bwMode="auto">
            <a:xfrm>
              <a:off x="7288213" y="4102100"/>
              <a:ext cx="104775" cy="39688"/>
            </a:xfrm>
            <a:custGeom>
              <a:avLst/>
              <a:gdLst>
                <a:gd name="T0" fmla="*/ 98 w 106"/>
                <a:gd name="T1" fmla="*/ 20 h 39"/>
                <a:gd name="T2" fmla="*/ 13 w 106"/>
                <a:gd name="T3" fmla="*/ 1 h 39"/>
                <a:gd name="T4" fmla="*/ 2 w 106"/>
                <a:gd name="T5" fmla="*/ 8 h 39"/>
                <a:gd name="T6" fmla="*/ 9 w 106"/>
                <a:gd name="T7" fmla="*/ 19 h 39"/>
                <a:gd name="T8" fmla="*/ 94 w 106"/>
                <a:gd name="T9" fmla="*/ 39 h 39"/>
                <a:gd name="T10" fmla="*/ 96 w 106"/>
                <a:gd name="T11" fmla="*/ 39 h 39"/>
                <a:gd name="T12" fmla="*/ 105 w 106"/>
                <a:gd name="T13" fmla="*/ 31 h 39"/>
                <a:gd name="T14" fmla="*/ 98 w 106"/>
                <a:gd name="T15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39">
                  <a:moveTo>
                    <a:pt x="98" y="20"/>
                  </a:moveTo>
                  <a:cubicBezTo>
                    <a:pt x="13" y="1"/>
                    <a:pt x="13" y="1"/>
                    <a:pt x="13" y="1"/>
                  </a:cubicBezTo>
                  <a:cubicBezTo>
                    <a:pt x="8" y="0"/>
                    <a:pt x="3" y="3"/>
                    <a:pt x="2" y="8"/>
                  </a:cubicBezTo>
                  <a:cubicBezTo>
                    <a:pt x="0" y="13"/>
                    <a:pt x="4" y="18"/>
                    <a:pt x="9" y="19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95" y="39"/>
                    <a:pt x="95" y="39"/>
                    <a:pt x="96" y="39"/>
                  </a:cubicBezTo>
                  <a:cubicBezTo>
                    <a:pt x="100" y="39"/>
                    <a:pt x="104" y="36"/>
                    <a:pt x="105" y="31"/>
                  </a:cubicBezTo>
                  <a:cubicBezTo>
                    <a:pt x="106" y="26"/>
                    <a:pt x="103" y="21"/>
                    <a:pt x="98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Montserrat" panose="00000500000000000000" pitchFamily="50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125607" y="9622319"/>
            <a:ext cx="4746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Montserrat" panose="00000500000000000000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488289" y="2750910"/>
            <a:ext cx="108818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rgbClr val="00A5A8"/>
                </a:solidFill>
                <a:latin typeface="Montserrat" panose="00000500000000000000" pitchFamily="50" charset="0"/>
              </a:rPr>
              <a:t>Track client progress </a:t>
            </a:r>
            <a:r>
              <a:rPr lang="en-US" sz="44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50" charset="0"/>
              </a:rPr>
              <a:t>in any or all of the assessment categories.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2699"/>
          <a:stretch/>
        </p:blipFill>
        <p:spPr>
          <a:xfrm>
            <a:off x="896023" y="5857103"/>
            <a:ext cx="21357939" cy="614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25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72156"/>
    </mc:Choice>
    <mc:Fallback xmlns="">
      <p:transition advTm="72156"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000000"/>
      </a:dk2>
      <a:lt2>
        <a:srgbClr val="E4E6E8"/>
      </a:lt2>
      <a:accent1>
        <a:srgbClr val="000000"/>
      </a:accent1>
      <a:accent2>
        <a:srgbClr val="7F7F7F"/>
      </a:accent2>
      <a:accent3>
        <a:srgbClr val="A7A7A7"/>
      </a:accent3>
      <a:accent4>
        <a:srgbClr val="000000"/>
      </a:accent4>
      <a:accent5>
        <a:srgbClr val="7F7F7F"/>
      </a:accent5>
      <a:accent6>
        <a:srgbClr val="DCDDD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15034</TotalTime>
  <Words>221</Words>
  <Application>Microsoft Office PowerPoint</Application>
  <PresentationFormat>Custom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Montserrat</vt:lpstr>
      <vt:lpstr>Montserrat Light</vt:lpstr>
      <vt:lpstr>Montserrat SemiBold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JafarDesigns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JafarDesigns</dc:creator>
  <cp:lastModifiedBy>Cortes, Cecilia</cp:lastModifiedBy>
  <cp:revision>975</cp:revision>
  <cp:lastPrinted>2019-07-17T17:57:18Z</cp:lastPrinted>
  <dcterms:created xsi:type="dcterms:W3CDTF">2016-06-20T18:47:00Z</dcterms:created>
  <dcterms:modified xsi:type="dcterms:W3CDTF">2020-01-28T22:12:09Z</dcterms:modified>
</cp:coreProperties>
</file>