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3415" r:id="rId2"/>
    <p:sldId id="3416" r:id="rId3"/>
    <p:sldId id="3417" r:id="rId4"/>
    <p:sldId id="341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D9CB2-540B-49F7-8CF1-D5D7DC7AE5F6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DAB56-5A89-4A45-A564-367384982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3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Face Of Homelessness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6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520428-9C87-493F-95C6-08F0E0D15A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pPr marL="0" marR="0" lvl="0" indent="0" algn="r" defTabSz="93169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80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 Thanks To Jeff Church &amp; Paul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6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520428-9C87-493F-95C6-08F0E0D15A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pPr marL="0" marR="0" lvl="0" indent="0" algn="r" defTabSz="93169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22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Washoe Population: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69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520428-9C87-493F-95C6-08F0E0D15A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pPr marL="0" marR="0" lvl="0" indent="0" algn="r" defTabSz="93169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2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-1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09538"/>
            <a:ext cx="9144000" cy="70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4572000"/>
            <a:ext cx="77724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7912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8204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4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56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165"/>
            <a:ext cx="2057400" cy="56848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165"/>
            <a:ext cx="6019800" cy="5684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44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65"/>
            <a:ext cx="8229600" cy="1112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70C0"/>
              </a:buClr>
              <a:buFont typeface="Arial" pitchFamily="34" charset="0"/>
              <a:buChar char="•"/>
              <a:defRPr sz="2800" b="1"/>
            </a:lvl1pPr>
            <a:lvl2pPr>
              <a:buClr>
                <a:srgbClr val="0070C0"/>
              </a:buClr>
              <a:buFont typeface="Arial" pitchFamily="34" charset="0"/>
              <a:buChar char="•"/>
              <a:defRPr sz="2400" b="1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0CB54-F98E-4EFC-B4BE-B67FD8F76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14509" y="6281057"/>
            <a:ext cx="744583" cy="3810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6650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0" y="1683415"/>
            <a:ext cx="8229600" cy="4114800"/>
          </a:xfrm>
        </p:spPr>
        <p:txBody>
          <a:bodyPr/>
          <a:lstStyle>
            <a:lvl1pPr marL="0" indent="0">
              <a:spcBef>
                <a:spcPts val="1200"/>
              </a:spcBef>
              <a:buClr>
                <a:srgbClr val="0070C0"/>
              </a:buClr>
              <a:buSzPct val="140000"/>
              <a:defRPr b="1" i="0" baseline="0"/>
            </a:lvl1pPr>
            <a:lvl2pPr>
              <a:buClr>
                <a:srgbClr val="0070C0"/>
              </a:buClr>
              <a:buSzPct val="140000"/>
              <a:defRPr b="1" i="0" baseline="0"/>
            </a:lvl2pPr>
            <a:lvl3pPr>
              <a:buClr>
                <a:srgbClr val="0070C0"/>
              </a:buClr>
              <a:buSzPct val="140000"/>
              <a:defRPr b="1" i="0" baseline="0"/>
            </a:lvl3pPr>
            <a:lvl4pPr>
              <a:buClr>
                <a:srgbClr val="0070C0"/>
              </a:buClr>
              <a:buSzPct val="140000"/>
              <a:defRPr b="1" i="0" baseline="0"/>
            </a:lvl4pPr>
            <a:lvl5pPr>
              <a:buClr>
                <a:srgbClr val="0070C0"/>
              </a:buClr>
              <a:buSzPct val="140000"/>
              <a:defRPr b="1" i="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8518542" y="6236985"/>
            <a:ext cx="625460" cy="531397"/>
          </a:xfrm>
        </p:spPr>
        <p:txBody>
          <a:bodyPr/>
          <a:lstStyle>
            <a:lvl1pPr>
              <a:buNone/>
              <a:defRPr sz="2800" b="1">
                <a:solidFill>
                  <a:schemeClr val="accent3">
                    <a:lumMod val="85000"/>
                  </a:schemeClr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fld id="{7A13D1B5-563E-4D4A-9709-E35BAD614AA7}" type="slidenum">
              <a:rPr lang="en-US" sz="2800" smtClean="0"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352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114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4419600" y="6172202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127453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sz="quarter" idx="13"/>
          </p:nvPr>
        </p:nvSpPr>
        <p:spPr>
          <a:xfrm>
            <a:off x="4645026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xfrm>
            <a:off x="4419600" y="6172202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741857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3081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90600" y="26670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B167F-B41A-4D24-B2BE-F04F40C820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37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4142" y="1447254"/>
            <a:ext cx="7315200" cy="137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98536" y="3227034"/>
            <a:ext cx="8354742" cy="3524963"/>
          </a:xfrm>
          <a:prstGeom prst="rect">
            <a:avLst/>
          </a:prstGeom>
          <a:ln w="12700">
            <a:solidFill>
              <a:schemeClr val="bg1">
                <a:lumMod val="65000"/>
              </a:schemeClr>
            </a:solidFill>
            <a:miter lim="800000"/>
          </a:ln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6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670" y="1683415"/>
            <a:ext cx="8229600" cy="4114800"/>
          </a:xfrm>
        </p:spPr>
        <p:txBody>
          <a:bodyPr/>
          <a:lstStyle>
            <a:lvl1pPr marL="0" indent="0">
              <a:spcBef>
                <a:spcPts val="1200"/>
              </a:spcBef>
              <a:buClr>
                <a:srgbClr val="0070C0"/>
              </a:buClr>
              <a:buSzPct val="140000"/>
              <a:defRPr b="1" i="0" baseline="0"/>
            </a:lvl1pPr>
            <a:lvl2pPr>
              <a:buClr>
                <a:srgbClr val="0070C0"/>
              </a:buClr>
              <a:buSzPct val="140000"/>
              <a:defRPr b="1" i="0" baseline="0"/>
            </a:lvl2pPr>
            <a:lvl3pPr>
              <a:buClr>
                <a:srgbClr val="0070C0"/>
              </a:buClr>
              <a:buSzPct val="140000"/>
              <a:defRPr b="1" i="0" baseline="0"/>
            </a:lvl3pPr>
            <a:lvl4pPr>
              <a:buClr>
                <a:srgbClr val="0070C0"/>
              </a:buClr>
              <a:buSzPct val="140000"/>
              <a:defRPr b="1" i="0" baseline="0"/>
            </a:lvl4pPr>
            <a:lvl5pPr>
              <a:buClr>
                <a:srgbClr val="0070C0"/>
              </a:buClr>
              <a:buSzPct val="140000"/>
              <a:defRPr b="1" i="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err="1"/>
              <a:t>lvel</a:t>
            </a:r>
            <a:endParaRPr lang="en-US" dirty="0"/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216555" y="6189637"/>
            <a:ext cx="973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A3933030-8510-4AE9-98C2-0AB7ACEC03DE}" type="slidenum">
              <a:rPr lang="en-US" sz="2800" smtClean="0">
                <a:solidFill>
                  <a:srgbClr val="CCCCFF"/>
                </a:solidFill>
              </a:rPr>
              <a:t>‹#›</a:t>
            </a:fld>
            <a:endParaRPr lang="en-US" sz="2800" dirty="0">
              <a:solidFill>
                <a:srgbClr val="CC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30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8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9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4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0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1112838"/>
          </a:xfrm>
          <a:prstGeom prst="rect">
            <a:avLst/>
          </a:prstGeom>
          <a:solidFill>
            <a:srgbClr val="00468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4400" dirty="0">
              <a:solidFill>
                <a:schemeClr val="bg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1038227"/>
            <a:ext cx="9144000" cy="74613"/>
          </a:xfrm>
          <a:prstGeom prst="rect">
            <a:avLst/>
          </a:prstGeom>
          <a:gradFill rotWithShape="1">
            <a:gsLst>
              <a:gs pos="0">
                <a:srgbClr val="004684"/>
              </a:gs>
              <a:gs pos="100000">
                <a:schemeClr val="folHlink">
                  <a:alpha val="94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4400" dirty="0">
              <a:solidFill>
                <a:schemeClr val="bg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165"/>
            <a:ext cx="8229600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05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055" name="Picture 13" descr="edawn250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6019800"/>
            <a:ext cx="16002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57" name="AutoShape 15"/>
          <p:cNvCxnSpPr>
            <a:cxnSpLocks noChangeShapeType="1"/>
          </p:cNvCxnSpPr>
          <p:nvPr/>
        </p:nvCxnSpPr>
        <p:spPr bwMode="auto">
          <a:xfrm>
            <a:off x="0" y="5867400"/>
            <a:ext cx="9144000" cy="0"/>
          </a:xfrm>
          <a:prstGeom prst="straightConnector1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1265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50000"/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50000"/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50000"/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50000"/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150000"/>
        <a:buChar char="•"/>
        <a:defRPr sz="2800" b="1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2510C-F967-4E7B-8548-7A0F4CE5CA9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B4B4D-7CA3-9044-876B-883B54F8677D}" type="slidenum">
              <a:rPr lang="en-US" sz="240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2400">
              <a:solidFill>
                <a:srgbClr val="000000"/>
              </a:solidFill>
              <a:latin typeface="Arial" pitchFamily="34" charset="0"/>
              <a:ea typeface="ＭＳ Ｐゴシック"/>
            </a:endParaRPr>
          </a:p>
        </p:txBody>
      </p:sp>
      <p:pic>
        <p:nvPicPr>
          <p:cNvPr id="9" name="Picture 8" descr="A person holding a sign&#10;&#10;Description automatically generated">
            <a:extLst>
              <a:ext uri="{FF2B5EF4-FFF2-40B4-BE49-F238E27FC236}">
                <a16:creationId xmlns:a16="http://schemas.microsoft.com/office/drawing/2014/main" id="{5E6DBDF5-8DA1-4A89-A2BC-83E0D70EA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087823"/>
            <a:ext cx="5533697" cy="27475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D77FF52B-D117-4DA8-82D8-3C45F9D615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3696" y="3610304"/>
            <a:ext cx="3610304" cy="32476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14" descr="A person wearing a hat&#10;&#10;Description automatically generated">
            <a:extLst>
              <a:ext uri="{FF2B5EF4-FFF2-40B4-BE49-F238E27FC236}">
                <a16:creationId xmlns:a16="http://schemas.microsoft.com/office/drawing/2014/main" id="{AA675E77-53B6-4888-A016-6C4B3D1765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3696" y="-1"/>
            <a:ext cx="3636580" cy="361030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A person sitting on a bench holding a sign&#10;&#10;Description automatically generated">
            <a:extLst>
              <a:ext uri="{FF2B5EF4-FFF2-40B4-BE49-F238E27FC236}">
                <a16:creationId xmlns:a16="http://schemas.microsoft.com/office/drawing/2014/main" id="{AD9BD86E-548A-433C-9A14-5F8A73C90EF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610305"/>
            <a:ext cx="5533696" cy="32476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A15CA8-24CC-4431-B1F8-1A36B2B95964}"/>
              </a:ext>
            </a:extLst>
          </p:cNvPr>
          <p:cNvSpPr txBox="1"/>
          <p:nvPr/>
        </p:nvSpPr>
        <p:spPr>
          <a:xfrm>
            <a:off x="402022" y="189967"/>
            <a:ext cx="4729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FFFFFF"/>
                </a:solidFill>
                <a:latin typeface="Arial" pitchFamily="34" charset="0"/>
                <a:ea typeface="ＭＳ Ｐゴシック"/>
              </a:rPr>
              <a:t>Homelessness</a:t>
            </a:r>
          </a:p>
        </p:txBody>
      </p:sp>
    </p:spTree>
    <p:extLst>
      <p:ext uri="{BB962C8B-B14F-4D97-AF65-F5344CB8AC3E}">
        <p14:creationId xmlns:p14="http://schemas.microsoft.com/office/powerpoint/2010/main" val="326482826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5A837F-D6CD-455B-922C-1A6026E8A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A picture containing outdoor, building, water, grass&#10;&#10;Description automatically generated">
            <a:extLst>
              <a:ext uri="{FF2B5EF4-FFF2-40B4-BE49-F238E27FC236}">
                <a16:creationId xmlns:a16="http://schemas.microsoft.com/office/drawing/2014/main" id="{47F2F880-2D34-4768-AAFE-3C144FE40A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067328"/>
            <a:ext cx="9143999" cy="57906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C0CC2F-71E4-4A25-9C53-04423214E0BF}"/>
              </a:ext>
            </a:extLst>
          </p:cNvPr>
          <p:cNvSpPr txBox="1"/>
          <p:nvPr/>
        </p:nvSpPr>
        <p:spPr>
          <a:xfrm>
            <a:off x="283778" y="283780"/>
            <a:ext cx="10531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FFFF"/>
                </a:solidFill>
                <a:latin typeface="Arial" pitchFamily="34" charset="0"/>
                <a:ea typeface="ＭＳ Ｐゴシック"/>
              </a:rPr>
              <a:t>See “Seattle Is Dying”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50A0FF-2FAA-4C55-B416-7C3E447EBA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2476" y="35699"/>
            <a:ext cx="2082987" cy="984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B8C36E-1D02-41F5-955C-244CD2C608C9}"/>
              </a:ext>
            </a:extLst>
          </p:cNvPr>
          <p:cNvSpPr txBox="1"/>
          <p:nvPr/>
        </p:nvSpPr>
        <p:spPr>
          <a:xfrm>
            <a:off x="2869324" y="5736023"/>
            <a:ext cx="6274676" cy="76944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Is Reno- Sparks Next?</a:t>
            </a:r>
          </a:p>
        </p:txBody>
      </p:sp>
    </p:spTree>
    <p:extLst>
      <p:ext uri="{BB962C8B-B14F-4D97-AF65-F5344CB8AC3E}">
        <p14:creationId xmlns:p14="http://schemas.microsoft.com/office/powerpoint/2010/main" val="202683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13EE-4874-4AFF-BBF5-F1AA74183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0173"/>
            <a:ext cx="8961120" cy="1112837"/>
          </a:xfrm>
        </p:spPr>
        <p:txBody>
          <a:bodyPr/>
          <a:lstStyle/>
          <a:p>
            <a:r>
              <a:rPr lang="en-US" sz="4000" dirty="0"/>
              <a:t>Zero Homelessness Is Possible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00F4D-F508-47A1-A06E-F1CAFB469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95709"/>
            <a:ext cx="8961120" cy="5532120"/>
          </a:xfrm>
        </p:spPr>
        <p:txBody>
          <a:bodyPr/>
          <a:lstStyle/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 Collaborative Mythology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 Community-Wide Commitment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 System That Monitors Each Person In Real-Time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 Increase Affordable Housing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 Fund Programs And Facilities Adequately</a:t>
            </a:r>
          </a:p>
          <a:p>
            <a:pPr>
              <a:lnSpc>
                <a:spcPts val="2800"/>
              </a:lnSpc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FAE662E-1056-4E82-93EF-FDA6C9DCD7C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0" y="3933496"/>
            <a:ext cx="5013434" cy="24003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3388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C661E4-1B47-47EB-B054-9E539C12B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10" y="1256696"/>
            <a:ext cx="8229600" cy="5022185"/>
          </a:xfrm>
        </p:spPr>
        <p:txBody>
          <a:bodyPr/>
          <a:lstStyle/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Arlington County VA:			229,164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Bergen County NJ:			938,506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Ft Myers/Lee County FL:		701,892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Gulfport/Gulf Coast Regional MS:	485,889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Lake County/North Chicago IL:	703,910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Lancaster City &amp; County PA:		536,624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Montgomery County MD:	       1,040,116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Norman/Cleveland County OK:	 274,458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Riverside City &amp; County CA:	       2,361,026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Rockford, Boone County IL:		 340,463</a:t>
            </a:r>
          </a:p>
          <a:p>
            <a:pPr marL="91440" indent="365760">
              <a:lnSpc>
                <a:spcPts val="2900"/>
              </a:lnSpc>
              <a:spcBef>
                <a:spcPts val="400"/>
              </a:spcBef>
            </a:pPr>
            <a:r>
              <a:rPr lang="en-US" dirty="0"/>
              <a:t>Abilene TX: 					122, 999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470D1B-0E3B-4A4B-9182-2223D3BA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Communities Achieving </a:t>
            </a:r>
            <a:r>
              <a:rPr lang="en-US" dirty="0">
                <a:solidFill>
                  <a:srgbClr val="FFFF00"/>
                </a:solidFill>
              </a:rPr>
              <a:t>Zero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6F0401-B486-443A-8334-ED5FE9D9C9CB}"/>
              </a:ext>
            </a:extLst>
          </p:cNvPr>
          <p:cNvSpPr txBox="1"/>
          <p:nvPr/>
        </p:nvSpPr>
        <p:spPr>
          <a:xfrm>
            <a:off x="2316480" y="5986195"/>
            <a:ext cx="531876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/>
                </a:solidFill>
                <a:latin typeface="Arial" pitchFamily="34" charset="0"/>
                <a:ea typeface="ＭＳ Ｐゴシック"/>
              </a:rPr>
              <a:t>Average Size 661,000</a:t>
            </a:r>
          </a:p>
        </p:txBody>
      </p:sp>
    </p:spTree>
    <p:extLst>
      <p:ext uri="{BB962C8B-B14F-4D97-AF65-F5344CB8AC3E}">
        <p14:creationId xmlns:p14="http://schemas.microsoft.com/office/powerpoint/2010/main" val="184964866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emplate Style 3">
  <a:themeElements>
    <a:clrScheme name="Presentation Template Style 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 Template Styl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Template Style 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Style 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Style 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Style 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Style 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Style 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Style 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Presentation Template Style 3</vt:lpstr>
      <vt:lpstr>PowerPoint Presentation</vt:lpstr>
      <vt:lpstr>PowerPoint Presentation</vt:lpstr>
      <vt:lpstr>Zero Homelessness Is Possible</vt:lpstr>
      <vt:lpstr>Communities Achieving Zero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Kazmierski</dc:creator>
  <cp:lastModifiedBy>Mike Kazmierski</cp:lastModifiedBy>
  <cp:revision>1</cp:revision>
  <dcterms:created xsi:type="dcterms:W3CDTF">2020-01-28T02:15:47Z</dcterms:created>
  <dcterms:modified xsi:type="dcterms:W3CDTF">2020-01-28T02:16:50Z</dcterms:modified>
</cp:coreProperties>
</file>