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20" r:id="rId5"/>
    <p:sldId id="321" r:id="rId6"/>
    <p:sldId id="322" r:id="rId7"/>
    <p:sldId id="324" r:id="rId8"/>
    <p:sldId id="325" r:id="rId9"/>
    <p:sldId id="326" r:id="rId10"/>
    <p:sldId id="327" r:id="rId11"/>
    <p:sldId id="328" r:id="rId12"/>
    <p:sldId id="323" r:id="rId13"/>
    <p:sldId id="329" r:id="rId14"/>
    <p:sldId id="330" r:id="rId15"/>
    <p:sldId id="331" r:id="rId16"/>
    <p:sldId id="33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7135AC-B820-4580-A910-1D4931DC6843}" v="2371" dt="2020-04-27T22:58:04.667"/>
    <p1510:client id="{4CC4CAC2-9D63-BD95-EFAE-0A261BFE524D}" v="2" dt="2020-04-28T00:41:40.878"/>
    <p1510:client id="{B06A4833-8B6F-0D30-A10D-E0DA35EF451A}" v="1913" dt="2020-04-28T00:04:27.4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80" y="44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lvl1pPr>
              <a:defRPr b="1">
                <a:latin typeface="Century Gothic" panose="020B0502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Century Gothic" panose="020B0502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1C5493C8-07CF-4BBE-8EE7-665C8DEF7AB3}"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C05ED-8D4B-48BE-861E-56721B7B7E38}" type="slidenum">
              <a:rPr lang="en-US" smtClean="0"/>
              <a:t>‹#›</a:t>
            </a:fld>
            <a:endParaRPr lang="en-US"/>
          </a:p>
        </p:txBody>
      </p:sp>
      <p:sp>
        <p:nvSpPr>
          <p:cNvPr id="7" name="TextBox 6"/>
          <p:cNvSpPr txBox="1"/>
          <p:nvPr userDrawn="1"/>
        </p:nvSpPr>
        <p:spPr>
          <a:xfrm>
            <a:off x="0" y="5724941"/>
            <a:ext cx="9144000" cy="1133061"/>
          </a:xfrm>
          <a:prstGeom prst="rect">
            <a:avLst/>
          </a:prstGeom>
          <a:solidFill>
            <a:srgbClr val="0A2649"/>
          </a:solidFill>
        </p:spPr>
        <p:txBody>
          <a:bodyPr wrap="square" rtlCol="0">
            <a:spAutoFit/>
          </a:bodyPr>
          <a:lstStyle/>
          <a:p>
            <a:endParaRPr lang="en-US" sz="1800"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58146" y="5989717"/>
            <a:ext cx="670560" cy="603504"/>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05993" y="6010916"/>
            <a:ext cx="1920240" cy="561109"/>
          </a:xfrm>
          <a:prstGeom prst="rect">
            <a:avLst/>
          </a:prstGeom>
        </p:spPr>
      </p:pic>
    </p:spTree>
    <p:extLst>
      <p:ext uri="{BB962C8B-B14F-4D97-AF65-F5344CB8AC3E}">
        <p14:creationId xmlns:p14="http://schemas.microsoft.com/office/powerpoint/2010/main" val="1145651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5493C8-07CF-4BBE-8EE7-665C8DEF7AB3}"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376845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5493C8-07CF-4BBE-8EE7-665C8DEF7AB3}"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2251928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C5493C8-07CF-4BBE-8EE7-665C8DEF7AB3}"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265655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1C5493C8-07CF-4BBE-8EE7-665C8DEF7AB3}" type="datetimeFigureOut">
              <a:rPr lang="en-US" smtClean="0"/>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162169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5493C8-07CF-4BBE-8EE7-665C8DEF7AB3}"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1752646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5493C8-07CF-4BBE-8EE7-665C8DEF7AB3}" type="datetimeFigureOut">
              <a:rPr lang="en-US" smtClean="0"/>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379031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5493C8-07CF-4BBE-8EE7-665C8DEF7AB3}" type="datetimeFigureOut">
              <a:rPr lang="en-US" smtClean="0"/>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434192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5493C8-07CF-4BBE-8EE7-665C8DEF7AB3}" type="datetimeFigureOut">
              <a:rPr lang="en-US" smtClean="0"/>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1399796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5493C8-07CF-4BBE-8EE7-665C8DEF7AB3}"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3914433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5493C8-07CF-4BBE-8EE7-665C8DEF7AB3}" type="datetimeFigureOut">
              <a:rPr lang="en-US" smtClean="0"/>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C05ED-8D4B-48BE-861E-56721B7B7E38}" type="slidenum">
              <a:rPr lang="en-US" smtClean="0"/>
              <a:t>‹#›</a:t>
            </a:fld>
            <a:endParaRPr lang="en-US"/>
          </a:p>
        </p:txBody>
      </p:sp>
    </p:spTree>
    <p:extLst>
      <p:ext uri="{BB962C8B-B14F-4D97-AF65-F5344CB8AC3E}">
        <p14:creationId xmlns:p14="http://schemas.microsoft.com/office/powerpoint/2010/main" val="428296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5493C8-07CF-4BBE-8EE7-665C8DEF7AB3}" type="datetimeFigureOut">
              <a:rPr lang="en-US" smtClean="0"/>
              <a:t>4/28/2020</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8C05ED-8D4B-48BE-861E-56721B7B7E38}" type="slidenum">
              <a:rPr lang="en-US" smtClean="0"/>
              <a:t>‹#›</a:t>
            </a:fld>
            <a:endParaRPr lang="en-US"/>
          </a:p>
        </p:txBody>
      </p:sp>
      <p:sp>
        <p:nvSpPr>
          <p:cNvPr id="7" name="TextBox 6"/>
          <p:cNvSpPr txBox="1"/>
          <p:nvPr userDrawn="1"/>
        </p:nvSpPr>
        <p:spPr>
          <a:xfrm>
            <a:off x="0" y="5724941"/>
            <a:ext cx="9144000" cy="1133061"/>
          </a:xfrm>
          <a:prstGeom prst="rect">
            <a:avLst/>
          </a:prstGeom>
          <a:solidFill>
            <a:srgbClr val="0A2649"/>
          </a:solidFill>
        </p:spPr>
        <p:txBody>
          <a:bodyPr wrap="square" rtlCol="0">
            <a:spAutoFit/>
          </a:bodyPr>
          <a:lstStyle/>
          <a:p>
            <a:endParaRPr lang="en-US" sz="1800" dirty="0"/>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358146" y="5977518"/>
            <a:ext cx="670560" cy="603504"/>
          </a:xfrm>
          <a:prstGeom prst="rect">
            <a:avLst/>
          </a:prstGeom>
        </p:spPr>
      </p:pic>
      <p:pic>
        <p:nvPicPr>
          <p:cNvPr id="9" name="Picture 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205993" y="5998717"/>
            <a:ext cx="1920240" cy="561109"/>
          </a:xfrm>
          <a:prstGeom prst="rect">
            <a:avLst/>
          </a:prstGeom>
        </p:spPr>
      </p:pic>
    </p:spTree>
    <p:extLst>
      <p:ext uri="{BB962C8B-B14F-4D97-AF65-F5344CB8AC3E}">
        <p14:creationId xmlns:p14="http://schemas.microsoft.com/office/powerpoint/2010/main" val="3895721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1" kern="1200">
          <a:solidFill>
            <a:schemeClr val="tx1"/>
          </a:solidFill>
          <a:latin typeface="Century Gothic" panose="020B0502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chemeClr val="tx1"/>
          </a:solidFill>
          <a:latin typeface="Century Gothic" panose="020B050202020202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b="0" kern="1200">
          <a:solidFill>
            <a:schemeClr val="tx1"/>
          </a:solidFill>
          <a:latin typeface="Century Gothic" panose="020B050202020202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b="0" kern="1200">
          <a:solidFill>
            <a:schemeClr val="tx1"/>
          </a:solidFill>
          <a:latin typeface="Century Gothic" panose="020B050202020202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b="0" kern="1200">
          <a:solidFill>
            <a:schemeClr val="tx1"/>
          </a:solidFill>
          <a:latin typeface="Century Gothic" panose="020B050202020202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dc.gov/coronavirus/2019-ncov/community/homeless-shelters/plan-prepare-respond.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dc.gov/coronavirus/2019-ncov/community/homeless-shelters/unsheltered-homelessnes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Century Gothic"/>
              </a:rPr>
              <a:t>COVID-19 Homeless Response</a:t>
            </a:r>
          </a:p>
        </p:txBody>
      </p:sp>
      <p:sp>
        <p:nvSpPr>
          <p:cNvPr id="3" name="Subtitle 2"/>
          <p:cNvSpPr>
            <a:spLocks noGrp="1"/>
          </p:cNvSpPr>
          <p:nvPr>
            <p:ph type="subTitle" idx="1"/>
          </p:nvPr>
        </p:nvSpPr>
        <p:spPr/>
        <p:txBody>
          <a:bodyPr vert="horz" lIns="91440" tIns="45720" rIns="91440" bIns="45720" rtlCol="0" anchor="t">
            <a:normAutofit/>
          </a:bodyPr>
          <a:lstStyle/>
          <a:p>
            <a:r>
              <a:rPr lang="en-US" dirty="0">
                <a:latin typeface="Century Gothic"/>
              </a:rPr>
              <a:t>Julia Ratti, WCHD</a:t>
            </a:r>
            <a:endParaRPr lang="en-US" dirty="0"/>
          </a:p>
          <a:p>
            <a:r>
              <a:rPr lang="en-US" dirty="0">
                <a:latin typeface="Century Gothic"/>
              </a:rPr>
              <a:t>May 4, 2020</a:t>
            </a:r>
            <a:endParaRPr lang="en-US" dirty="0">
              <a:latin typeface="Century Gothic" panose="020B0502020202020204" pitchFamily="34" charset="0"/>
            </a:endParaRPr>
          </a:p>
        </p:txBody>
      </p:sp>
    </p:spTree>
    <p:extLst>
      <p:ext uri="{BB962C8B-B14F-4D97-AF65-F5344CB8AC3E}">
        <p14:creationId xmlns:p14="http://schemas.microsoft.com/office/powerpoint/2010/main" val="3479719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entury Gothic"/>
              </a:rPr>
              <a:t>Actions to Date</a:t>
            </a:r>
            <a:endParaRPr lang="en-US" b="1" dirty="0">
              <a:latin typeface="Century Gothic"/>
            </a:endParaRPr>
          </a:p>
        </p:txBody>
      </p:sp>
      <p:sp>
        <p:nvSpPr>
          <p:cNvPr id="3" name="Content Placeholder 2"/>
          <p:cNvSpPr>
            <a:spLocks noGrp="1"/>
          </p:cNvSpPr>
          <p:nvPr>
            <p:ph idx="1"/>
          </p:nvPr>
        </p:nvSpPr>
        <p:spPr>
          <a:xfrm>
            <a:off x="444285" y="1354812"/>
            <a:ext cx="8229600" cy="4525963"/>
          </a:xfrm>
        </p:spPr>
        <p:txBody>
          <a:bodyPr vert="horz" lIns="91440" tIns="45720" rIns="91440" bIns="45720" rtlCol="0" anchor="t">
            <a:normAutofit fontScale="92500" lnSpcReduction="20000"/>
          </a:bodyPr>
          <a:lstStyle/>
          <a:p>
            <a:r>
              <a:rPr lang="en-US" sz="2800" dirty="0">
                <a:latin typeface="Century Gothic"/>
              </a:rPr>
              <a:t>WCHD provided guidance to homeless services providers and established homeless branch to facilitate homeless response within IMT</a:t>
            </a:r>
            <a:endParaRPr lang="en-US" sz="2800"/>
          </a:p>
          <a:p>
            <a:endParaRPr lang="en-US" sz="2800" dirty="0">
              <a:latin typeface="Century Gothic"/>
            </a:endParaRPr>
          </a:p>
          <a:p>
            <a:r>
              <a:rPr lang="en-US" sz="2800" dirty="0">
                <a:latin typeface="Century Gothic"/>
              </a:rPr>
              <a:t>City of Reno, Volunteers of America and RSCVA opened Reno Events Center with socially distanced capacity for 375</a:t>
            </a:r>
          </a:p>
          <a:p>
            <a:endParaRPr lang="en-US" sz="2800" dirty="0">
              <a:latin typeface="Century Gothic"/>
            </a:endParaRPr>
          </a:p>
          <a:p>
            <a:r>
              <a:rPr lang="en-US" sz="2800" dirty="0">
                <a:latin typeface="Century Gothic"/>
              </a:rPr>
              <a:t>Community Health Alliance and VOA set up screening and isolation for COVID-19 symptomatic individuals and safety plan for shelter staff</a:t>
            </a:r>
          </a:p>
          <a:p>
            <a:pPr marL="0" indent="0">
              <a:buNone/>
            </a:pPr>
            <a:endParaRPr lang="en-US" sz="2800" b="1" dirty="0">
              <a:latin typeface="Century Gothic"/>
            </a:endParaRPr>
          </a:p>
          <a:p>
            <a:endParaRPr lang="en-US" sz="2800" b="1" dirty="0">
              <a:latin typeface="Century Gothic"/>
              <a:ea typeface="Verdana"/>
              <a:cs typeface="Verdana"/>
            </a:endParaRPr>
          </a:p>
          <a:p>
            <a:endParaRPr lang="en-US" sz="2800" b="1" dirty="0">
              <a:ea typeface="Verdana"/>
              <a:cs typeface="Verdana"/>
            </a:endParaRPr>
          </a:p>
          <a:p>
            <a:pPr marL="0" indent="0">
              <a:buNone/>
            </a:pPr>
            <a:endParaRPr lang="en-US" b="1" dirty="0"/>
          </a:p>
          <a:p>
            <a:pPr marL="457200" lvl="1" indent="0">
              <a:buNone/>
            </a:pPr>
            <a:endParaRPr lang="en-US" dirty="0"/>
          </a:p>
          <a:p>
            <a:pPr lvl="2"/>
            <a:endParaRPr lang="en-US" dirty="0"/>
          </a:p>
        </p:txBody>
      </p:sp>
    </p:spTree>
    <p:extLst>
      <p:ext uri="{BB962C8B-B14F-4D97-AF65-F5344CB8AC3E}">
        <p14:creationId xmlns:p14="http://schemas.microsoft.com/office/powerpoint/2010/main" val="2547009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entury Gothic"/>
              </a:rPr>
              <a:t>Actions to Date</a:t>
            </a:r>
            <a:endParaRPr lang="en-US" b="1" dirty="0">
              <a:latin typeface="Century Gothic"/>
            </a:endParaRPr>
          </a:p>
        </p:txBody>
      </p:sp>
      <p:sp>
        <p:nvSpPr>
          <p:cNvPr id="3" name="Content Placeholder 2"/>
          <p:cNvSpPr>
            <a:spLocks noGrp="1"/>
          </p:cNvSpPr>
          <p:nvPr>
            <p:ph idx="1"/>
          </p:nvPr>
        </p:nvSpPr>
        <p:spPr>
          <a:xfrm>
            <a:off x="457200" y="1277321"/>
            <a:ext cx="8229600" cy="4525963"/>
          </a:xfrm>
        </p:spPr>
        <p:txBody>
          <a:bodyPr vert="horz" lIns="91440" tIns="45720" rIns="91440" bIns="45720" rtlCol="0" anchor="t">
            <a:normAutofit fontScale="92500"/>
          </a:bodyPr>
          <a:lstStyle/>
          <a:p>
            <a:r>
              <a:rPr lang="en-US" sz="2800" dirty="0">
                <a:latin typeface="Century Gothic"/>
              </a:rPr>
              <a:t>Local governments placed 19 portable restrooms with hand sanitizer throughout</a:t>
            </a:r>
            <a:r>
              <a:rPr lang="en-US" sz="2800" b="1" dirty="0">
                <a:latin typeface="Century Gothic"/>
              </a:rPr>
              <a:t> </a:t>
            </a:r>
            <a:endParaRPr lang="en-US" sz="2800" dirty="0">
              <a:latin typeface="Century Gothic"/>
            </a:endParaRPr>
          </a:p>
          <a:p>
            <a:endParaRPr lang="en-US" sz="2800" b="1" dirty="0">
              <a:latin typeface="Century Gothic"/>
            </a:endParaRPr>
          </a:p>
          <a:p>
            <a:r>
              <a:rPr lang="en-US" sz="2800" dirty="0">
                <a:latin typeface="Century Gothic"/>
              </a:rPr>
              <a:t>Washoe County Human Services Agency secured supported housing contract and set up housing process and Housing Triage Team</a:t>
            </a:r>
            <a:endParaRPr lang="en-US" sz="2800" dirty="0"/>
          </a:p>
          <a:p>
            <a:pPr marL="0" indent="0">
              <a:buNone/>
            </a:pPr>
            <a:endParaRPr lang="en-US" sz="2800" dirty="0">
              <a:latin typeface="Century Gothic"/>
            </a:endParaRPr>
          </a:p>
          <a:p>
            <a:r>
              <a:rPr lang="en-US" sz="2800" dirty="0">
                <a:latin typeface="Century Gothic"/>
              </a:rPr>
              <a:t>Food service providers Catholic Charities, Reno Sparks Gospel Mission and Reno Initiative for Shelter and Equity adapted food provision</a:t>
            </a:r>
          </a:p>
          <a:p>
            <a:pPr marL="0" indent="0">
              <a:buNone/>
            </a:pPr>
            <a:endParaRPr lang="en-US" b="1" dirty="0"/>
          </a:p>
          <a:p>
            <a:pPr marL="457200" lvl="1" indent="0">
              <a:buNone/>
            </a:pPr>
            <a:endParaRPr lang="en-US" dirty="0"/>
          </a:p>
          <a:p>
            <a:pPr lvl="2"/>
            <a:endParaRPr lang="en-US" dirty="0"/>
          </a:p>
        </p:txBody>
      </p:sp>
    </p:spTree>
    <p:extLst>
      <p:ext uri="{BB962C8B-B14F-4D97-AF65-F5344CB8AC3E}">
        <p14:creationId xmlns:p14="http://schemas.microsoft.com/office/powerpoint/2010/main" val="1143014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entury Gothic"/>
              </a:rPr>
              <a:t>Actions to Date</a:t>
            </a:r>
            <a:endParaRPr lang="en-US" b="1" dirty="0">
              <a:latin typeface="Century Gothic"/>
            </a:endParaRPr>
          </a:p>
        </p:txBody>
      </p:sp>
      <p:sp>
        <p:nvSpPr>
          <p:cNvPr id="3" name="Content Placeholder 2"/>
          <p:cNvSpPr>
            <a:spLocks noGrp="1"/>
          </p:cNvSpPr>
          <p:nvPr>
            <p:ph idx="1"/>
          </p:nvPr>
        </p:nvSpPr>
        <p:spPr>
          <a:xfrm>
            <a:off x="457200" y="1277321"/>
            <a:ext cx="8229600" cy="4525963"/>
          </a:xfrm>
        </p:spPr>
        <p:txBody>
          <a:bodyPr vert="horz" lIns="91440" tIns="45720" rIns="91440" bIns="45720" rtlCol="0" anchor="t">
            <a:normAutofit/>
          </a:bodyPr>
          <a:lstStyle/>
          <a:p>
            <a:r>
              <a:rPr lang="en-US" sz="2800">
                <a:latin typeface="Century Gothic"/>
              </a:rPr>
              <a:t>Downtown Partnership and Foundation for Recovery provided communication and outreach to dispersed individuals</a:t>
            </a:r>
            <a:endParaRPr lang="en-US" sz="2800" b="1">
              <a:latin typeface="Century Gothic"/>
            </a:endParaRPr>
          </a:p>
          <a:p>
            <a:endParaRPr lang="en-US" sz="2800" b="1" dirty="0">
              <a:latin typeface="Century Gothic"/>
            </a:endParaRPr>
          </a:p>
          <a:p>
            <a:r>
              <a:rPr lang="en-US" sz="2800">
                <a:latin typeface="Century Gothic"/>
              </a:rPr>
              <a:t>IMT set up and secured Edison trailers as additional isolated housing option </a:t>
            </a:r>
            <a:endParaRPr lang="en-US" sz="2800"/>
          </a:p>
          <a:p>
            <a:pPr marL="0" indent="0">
              <a:buNone/>
            </a:pPr>
            <a:endParaRPr lang="en-US" sz="2800" dirty="0">
              <a:latin typeface="Century Gothic"/>
            </a:endParaRPr>
          </a:p>
          <a:p>
            <a:endParaRPr lang="en-US" sz="2800" dirty="0">
              <a:latin typeface="Century Gothic"/>
            </a:endParaRPr>
          </a:p>
          <a:p>
            <a:pPr marL="0" indent="0">
              <a:buNone/>
            </a:pPr>
            <a:endParaRPr lang="en-US" b="1" dirty="0"/>
          </a:p>
          <a:p>
            <a:pPr marL="457200" lvl="1" indent="0">
              <a:buNone/>
            </a:pPr>
            <a:endParaRPr lang="en-US" dirty="0"/>
          </a:p>
          <a:p>
            <a:pPr lvl="2"/>
            <a:endParaRPr lang="en-US" dirty="0"/>
          </a:p>
        </p:txBody>
      </p:sp>
    </p:spTree>
    <p:extLst>
      <p:ext uri="{BB962C8B-B14F-4D97-AF65-F5344CB8AC3E}">
        <p14:creationId xmlns:p14="http://schemas.microsoft.com/office/powerpoint/2010/main" val="53514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03D3D86-9752-4C64-8449-1B96B8B4FDEA}"/>
              </a:ext>
            </a:extLst>
          </p:cNvPr>
          <p:cNvSpPr txBox="1"/>
          <p:nvPr/>
        </p:nvSpPr>
        <p:spPr>
          <a:xfrm>
            <a:off x="229892" y="100738"/>
            <a:ext cx="2743199"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a:t>Next Steps</a:t>
            </a:r>
            <a:endParaRPr lang="en-US" sz="4000" b="1">
              <a:cs typeface="Calibri"/>
            </a:endParaRPr>
          </a:p>
        </p:txBody>
      </p:sp>
      <p:sp>
        <p:nvSpPr>
          <p:cNvPr id="21" name="Rectangle: Rounded Corners 20">
            <a:extLst>
              <a:ext uri="{FF2B5EF4-FFF2-40B4-BE49-F238E27FC236}">
                <a16:creationId xmlns:a16="http://schemas.microsoft.com/office/drawing/2014/main" id="{BDB822FE-91CB-409A-BEA7-59752BDFEF49}"/>
              </a:ext>
            </a:extLst>
          </p:cNvPr>
          <p:cNvSpPr/>
          <p:nvPr/>
        </p:nvSpPr>
        <p:spPr>
          <a:xfrm>
            <a:off x="2514115" y="867421"/>
            <a:ext cx="4158710" cy="7232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F4DA8696-2FB5-43CD-9420-FE97DEAB948A}"/>
              </a:ext>
            </a:extLst>
          </p:cNvPr>
          <p:cNvSpPr txBox="1"/>
          <p:nvPr/>
        </p:nvSpPr>
        <p:spPr>
          <a:xfrm>
            <a:off x="2515158" y="988963"/>
            <a:ext cx="4163874"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Bef>
                <a:spcPct val="0"/>
              </a:spcBef>
            </a:pPr>
            <a:r>
              <a:rPr lang="en-US" sz="2000" b="1">
                <a:solidFill>
                  <a:schemeClr val="bg1"/>
                </a:solidFill>
                <a:cs typeface="Calibri"/>
              </a:rPr>
              <a:t>Planning for Sustainable Approach</a:t>
            </a:r>
          </a:p>
        </p:txBody>
      </p:sp>
      <p:sp>
        <p:nvSpPr>
          <p:cNvPr id="25" name="Rectangle: Rounded Corners 24">
            <a:extLst>
              <a:ext uri="{FF2B5EF4-FFF2-40B4-BE49-F238E27FC236}">
                <a16:creationId xmlns:a16="http://schemas.microsoft.com/office/drawing/2014/main" id="{D43DFBAA-E5E3-4544-B2B9-190AA42B6FCF}"/>
              </a:ext>
            </a:extLst>
          </p:cNvPr>
          <p:cNvSpPr/>
          <p:nvPr/>
        </p:nvSpPr>
        <p:spPr>
          <a:xfrm>
            <a:off x="408928" y="2158946"/>
            <a:ext cx="3900405" cy="7232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5F3D5575-5C11-4265-889B-DB8AA6EA1A86}"/>
              </a:ext>
            </a:extLst>
          </p:cNvPr>
          <p:cNvSpPr txBox="1"/>
          <p:nvPr/>
        </p:nvSpPr>
        <p:spPr>
          <a:xfrm>
            <a:off x="409971" y="2280488"/>
            <a:ext cx="3905569" cy="4130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Bef>
                <a:spcPct val="0"/>
              </a:spcBef>
            </a:pPr>
            <a:r>
              <a:rPr lang="en-US" sz="2000" b="1">
                <a:solidFill>
                  <a:schemeClr val="bg1"/>
                </a:solidFill>
                <a:cs typeface="Calibri"/>
              </a:rPr>
              <a:t>Exit Plan for Reno Events Center</a:t>
            </a:r>
            <a:endParaRPr lang="en-US"/>
          </a:p>
        </p:txBody>
      </p:sp>
      <p:sp>
        <p:nvSpPr>
          <p:cNvPr id="29" name="Rectangle: Rounded Corners 28">
            <a:extLst>
              <a:ext uri="{FF2B5EF4-FFF2-40B4-BE49-F238E27FC236}">
                <a16:creationId xmlns:a16="http://schemas.microsoft.com/office/drawing/2014/main" id="{9B84A05B-326F-4DAE-8D1D-1EE9DDBC5C38}"/>
              </a:ext>
            </a:extLst>
          </p:cNvPr>
          <p:cNvSpPr/>
          <p:nvPr/>
        </p:nvSpPr>
        <p:spPr>
          <a:xfrm>
            <a:off x="4787198" y="2158945"/>
            <a:ext cx="3900405" cy="7232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EDDC40B3-B035-48AE-B539-CE5B1A18E24A}"/>
              </a:ext>
            </a:extLst>
          </p:cNvPr>
          <p:cNvSpPr txBox="1"/>
          <p:nvPr/>
        </p:nvSpPr>
        <p:spPr>
          <a:xfrm>
            <a:off x="4788241" y="2280487"/>
            <a:ext cx="3905569" cy="4130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Bef>
                <a:spcPct val="0"/>
              </a:spcBef>
            </a:pPr>
            <a:r>
              <a:rPr lang="en-US" sz="2000" b="1">
                <a:solidFill>
                  <a:schemeClr val="bg1"/>
                </a:solidFill>
                <a:cs typeface="Calibri"/>
              </a:rPr>
              <a:t>Health and Safety of Encampments</a:t>
            </a:r>
            <a:endParaRPr lang="en-US">
              <a:solidFill>
                <a:schemeClr val="bg1"/>
              </a:solidFill>
            </a:endParaRPr>
          </a:p>
        </p:txBody>
      </p:sp>
      <p:sp>
        <p:nvSpPr>
          <p:cNvPr id="31" name="Rectangle: Rounded Corners 30">
            <a:extLst>
              <a:ext uri="{FF2B5EF4-FFF2-40B4-BE49-F238E27FC236}">
                <a16:creationId xmlns:a16="http://schemas.microsoft.com/office/drawing/2014/main" id="{F1E0A505-F4D6-466F-BF1F-17E39EFC73F7}"/>
              </a:ext>
            </a:extLst>
          </p:cNvPr>
          <p:cNvSpPr/>
          <p:nvPr/>
        </p:nvSpPr>
        <p:spPr>
          <a:xfrm>
            <a:off x="2669097" y="3217997"/>
            <a:ext cx="4158710" cy="9298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85934F14-B256-4020-8C9C-8497BA4122F1}"/>
              </a:ext>
            </a:extLst>
          </p:cNvPr>
          <p:cNvSpPr txBox="1"/>
          <p:nvPr/>
        </p:nvSpPr>
        <p:spPr>
          <a:xfrm>
            <a:off x="2683056" y="3339539"/>
            <a:ext cx="4163874"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Bef>
                <a:spcPct val="0"/>
              </a:spcBef>
            </a:pPr>
            <a:r>
              <a:rPr lang="en-US" sz="2000" b="1">
                <a:solidFill>
                  <a:schemeClr val="bg1"/>
                </a:solidFill>
                <a:cs typeface="Calibri"/>
              </a:rPr>
              <a:t>Resource Analysis</a:t>
            </a:r>
          </a:p>
          <a:p>
            <a:pPr algn="ctr">
              <a:spcBef>
                <a:spcPct val="0"/>
              </a:spcBef>
            </a:pPr>
            <a:r>
              <a:rPr lang="en-US" sz="2000" b="1">
                <a:solidFill>
                  <a:schemeClr val="bg1"/>
                </a:solidFill>
                <a:cs typeface="Calibri"/>
              </a:rPr>
              <a:t>(FEMA, CARES, CDBG, ESG)</a:t>
            </a:r>
            <a:endParaRPr lang="en-US" sz="2000" b="1" dirty="0">
              <a:solidFill>
                <a:schemeClr val="bg1"/>
              </a:solidFill>
              <a:cs typeface="Calibri"/>
            </a:endParaRPr>
          </a:p>
        </p:txBody>
      </p:sp>
      <p:sp>
        <p:nvSpPr>
          <p:cNvPr id="33" name="Rectangle: Rounded Corners 32">
            <a:extLst>
              <a:ext uri="{FF2B5EF4-FFF2-40B4-BE49-F238E27FC236}">
                <a16:creationId xmlns:a16="http://schemas.microsoft.com/office/drawing/2014/main" id="{C0A384CF-4009-4323-ACFF-E11DD8A13255}"/>
              </a:ext>
            </a:extLst>
          </p:cNvPr>
          <p:cNvSpPr/>
          <p:nvPr/>
        </p:nvSpPr>
        <p:spPr>
          <a:xfrm>
            <a:off x="2669096" y="4599928"/>
            <a:ext cx="4158710" cy="9298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A08B2ABE-0CB6-4CC2-8B9B-BC526A9B642A}"/>
              </a:ext>
            </a:extLst>
          </p:cNvPr>
          <p:cNvSpPr txBox="1"/>
          <p:nvPr/>
        </p:nvSpPr>
        <p:spPr>
          <a:xfrm>
            <a:off x="2670140" y="4721470"/>
            <a:ext cx="4163874"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Bef>
                <a:spcPct val="0"/>
              </a:spcBef>
            </a:pPr>
            <a:r>
              <a:rPr lang="en-US" sz="2000" b="1">
                <a:solidFill>
                  <a:schemeClr val="bg1"/>
                </a:solidFill>
                <a:cs typeface="Calibri"/>
              </a:rPr>
              <a:t>Capacity Analysis</a:t>
            </a:r>
          </a:p>
          <a:p>
            <a:pPr algn="ctr">
              <a:spcBef>
                <a:spcPct val="0"/>
              </a:spcBef>
            </a:pPr>
            <a:r>
              <a:rPr lang="en-US" sz="2000" b="1">
                <a:solidFill>
                  <a:schemeClr val="bg1"/>
                </a:solidFill>
                <a:cs typeface="Calibri"/>
              </a:rPr>
              <a:t>(Beds, Housing Units, Staffing)</a:t>
            </a:r>
            <a:endParaRPr lang="en-US" sz="2000" b="1" dirty="0">
              <a:solidFill>
                <a:schemeClr val="bg1"/>
              </a:solidFill>
              <a:cs typeface="Calibri"/>
            </a:endParaRPr>
          </a:p>
        </p:txBody>
      </p:sp>
      <p:sp>
        <p:nvSpPr>
          <p:cNvPr id="2" name="Arrow: Left 1">
            <a:extLst>
              <a:ext uri="{FF2B5EF4-FFF2-40B4-BE49-F238E27FC236}">
                <a16:creationId xmlns:a16="http://schemas.microsoft.com/office/drawing/2014/main" id="{0B4560FA-992B-40BE-BC8C-29A2E3E76F06}"/>
              </a:ext>
            </a:extLst>
          </p:cNvPr>
          <p:cNvSpPr/>
          <p:nvPr/>
        </p:nvSpPr>
        <p:spPr>
          <a:xfrm rot="-2700000">
            <a:off x="2179820" y="1674680"/>
            <a:ext cx="361628" cy="28413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Arrow: Left 34">
            <a:extLst>
              <a:ext uri="{FF2B5EF4-FFF2-40B4-BE49-F238E27FC236}">
                <a16:creationId xmlns:a16="http://schemas.microsoft.com/office/drawing/2014/main" id="{06556B33-4C95-467F-804B-F1F802424B75}"/>
              </a:ext>
            </a:extLst>
          </p:cNvPr>
          <p:cNvSpPr/>
          <p:nvPr/>
        </p:nvSpPr>
        <p:spPr>
          <a:xfrm rot="13680000">
            <a:off x="6734408" y="1657109"/>
            <a:ext cx="335797" cy="30996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Left 35">
            <a:extLst>
              <a:ext uri="{FF2B5EF4-FFF2-40B4-BE49-F238E27FC236}">
                <a16:creationId xmlns:a16="http://schemas.microsoft.com/office/drawing/2014/main" id="{07DE98DA-A05C-4A18-9D30-EEE59B9ECB07}"/>
              </a:ext>
            </a:extLst>
          </p:cNvPr>
          <p:cNvSpPr/>
          <p:nvPr/>
        </p:nvSpPr>
        <p:spPr>
          <a:xfrm rot="13320000">
            <a:off x="2257311" y="2966205"/>
            <a:ext cx="361628" cy="28413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Arrow: Left 36">
            <a:extLst>
              <a:ext uri="{FF2B5EF4-FFF2-40B4-BE49-F238E27FC236}">
                <a16:creationId xmlns:a16="http://schemas.microsoft.com/office/drawing/2014/main" id="{AAC8849C-0041-450E-99D9-C6CFA70D7258}"/>
              </a:ext>
            </a:extLst>
          </p:cNvPr>
          <p:cNvSpPr/>
          <p:nvPr/>
        </p:nvSpPr>
        <p:spPr>
          <a:xfrm rot="-2700000">
            <a:off x="6880972" y="2966205"/>
            <a:ext cx="361628" cy="284136"/>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Arrow: Left 37">
            <a:extLst>
              <a:ext uri="{FF2B5EF4-FFF2-40B4-BE49-F238E27FC236}">
                <a16:creationId xmlns:a16="http://schemas.microsoft.com/office/drawing/2014/main" id="{CC214CB2-EB6E-4799-9157-ACB1FAD47D36}"/>
              </a:ext>
            </a:extLst>
          </p:cNvPr>
          <p:cNvSpPr/>
          <p:nvPr/>
        </p:nvSpPr>
        <p:spPr>
          <a:xfrm rot="-5460000">
            <a:off x="4471824" y="4238249"/>
            <a:ext cx="284137" cy="297051"/>
          </a:xfrm>
          <a:prstGeom prst="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2012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entury Gothic"/>
              </a:rPr>
              <a:t>Homeless Branch</a:t>
            </a:r>
            <a:endParaRPr lang="en-US" b="1" dirty="0">
              <a:latin typeface="Century Gothic"/>
            </a:endParaRPr>
          </a:p>
        </p:txBody>
      </p:sp>
      <p:sp>
        <p:nvSpPr>
          <p:cNvPr id="3" name="Content Placeholder 2"/>
          <p:cNvSpPr>
            <a:spLocks noGrp="1"/>
          </p:cNvSpPr>
          <p:nvPr>
            <p:ph idx="1"/>
          </p:nvPr>
        </p:nvSpPr>
        <p:spPr/>
        <p:txBody>
          <a:bodyPr vert="horz" lIns="91440" tIns="45720" rIns="91440" bIns="45720" rtlCol="0" anchor="t">
            <a:normAutofit/>
          </a:bodyPr>
          <a:lstStyle/>
          <a:p>
            <a:r>
              <a:rPr lang="en-US" sz="2800" b="1" dirty="0">
                <a:latin typeface="Century Gothic"/>
              </a:rPr>
              <a:t>Goal – Flatten the COVID-19 Curve</a:t>
            </a:r>
            <a:endParaRPr lang="en-US" dirty="0"/>
          </a:p>
          <a:p>
            <a:pPr marL="0" indent="0">
              <a:buNone/>
            </a:pPr>
            <a:endParaRPr lang="en-US" sz="2800" b="1" dirty="0">
              <a:latin typeface="Century Gothic"/>
            </a:endParaRPr>
          </a:p>
          <a:p>
            <a:r>
              <a:rPr lang="en-US" sz="2800" b="1" dirty="0">
                <a:latin typeface="Century Gothic"/>
              </a:rPr>
              <a:t>Task – Facilitate efforts to reduce the spread of COVID-19 among people experiencing homelessness </a:t>
            </a:r>
          </a:p>
          <a:p>
            <a:pPr marL="0" indent="0">
              <a:buNone/>
            </a:pPr>
            <a:endParaRPr lang="en-US" sz="2800" b="1" dirty="0">
              <a:latin typeface="Century Gothic"/>
              <a:ea typeface="Verdana"/>
              <a:cs typeface="Verdana"/>
            </a:endParaRPr>
          </a:p>
          <a:p>
            <a:pPr marL="457200" lvl="1" indent="0">
              <a:buNone/>
            </a:pPr>
            <a:endParaRPr lang="en-US" b="0" dirty="0"/>
          </a:p>
          <a:p>
            <a:pPr lvl="2"/>
            <a:endParaRPr lang="en-US" dirty="0"/>
          </a:p>
        </p:txBody>
      </p:sp>
    </p:spTree>
    <p:extLst>
      <p:ext uri="{BB962C8B-B14F-4D97-AF65-F5344CB8AC3E}">
        <p14:creationId xmlns:p14="http://schemas.microsoft.com/office/powerpoint/2010/main" val="740844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entury Gothic"/>
              </a:rPr>
              <a:t>CDC Guidance</a:t>
            </a:r>
            <a:endParaRPr lang="en-US" dirty="0"/>
          </a:p>
        </p:txBody>
      </p:sp>
      <p:sp>
        <p:nvSpPr>
          <p:cNvPr id="3" name="Content Placeholder 2"/>
          <p:cNvSpPr>
            <a:spLocks noGrp="1"/>
          </p:cNvSpPr>
          <p:nvPr>
            <p:ph idx="1"/>
          </p:nvPr>
        </p:nvSpPr>
        <p:spPr>
          <a:xfrm>
            <a:off x="392624" y="1419388"/>
            <a:ext cx="8229600" cy="4525963"/>
          </a:xfrm>
        </p:spPr>
        <p:txBody>
          <a:bodyPr vert="horz" lIns="91440" tIns="45720" rIns="91440" bIns="45720" rtlCol="0" anchor="t">
            <a:normAutofit/>
          </a:bodyPr>
          <a:lstStyle/>
          <a:p>
            <a:pPr marL="0" indent="0">
              <a:buNone/>
            </a:pPr>
            <a:r>
              <a:rPr lang="en-US" sz="2800" b="1" dirty="0">
                <a:latin typeface="Century Gothic"/>
              </a:rPr>
              <a:t>Congregate Shelter</a:t>
            </a:r>
            <a:endParaRPr lang="en-US" dirty="0"/>
          </a:p>
          <a:p>
            <a:pPr marL="457200" lvl="1" indent="0">
              <a:buNone/>
            </a:pPr>
            <a:endParaRPr lang="en-US" sz="2400" dirty="0">
              <a:latin typeface="Century Gothic"/>
              <a:ea typeface="Verdana"/>
              <a:cs typeface="Verdana"/>
            </a:endParaRPr>
          </a:p>
          <a:p>
            <a:pPr marL="457200" lvl="1" indent="0">
              <a:buNone/>
            </a:pPr>
            <a:r>
              <a:rPr lang="en-US" sz="2400" dirty="0">
                <a:latin typeface="Century Gothic"/>
                <a:ea typeface="Verdana"/>
                <a:cs typeface="Verdana"/>
                <a:hlinkClick r:id="rId2"/>
              </a:rPr>
              <a:t>https://www.cdc.gov/coronavirus/2019-ncov/community/homeless-shelters/plan-prepare-respond.html</a:t>
            </a:r>
            <a:endParaRPr lang="en-US"/>
          </a:p>
          <a:p>
            <a:pPr marL="457200" lvl="1" indent="0">
              <a:buNone/>
            </a:pPr>
            <a:endParaRPr lang="en-US" sz="2400" dirty="0">
              <a:latin typeface="Century Gothic"/>
              <a:ea typeface="Verdana"/>
              <a:cs typeface="Verdana"/>
            </a:endParaRPr>
          </a:p>
          <a:p>
            <a:pPr marL="0" indent="0">
              <a:buNone/>
            </a:pPr>
            <a:endParaRPr lang="en-US" sz="2800" b="1" dirty="0">
              <a:latin typeface="Century Gothic"/>
              <a:ea typeface="Verdana"/>
              <a:cs typeface="Verdana"/>
            </a:endParaRPr>
          </a:p>
          <a:p>
            <a:pPr lvl="1"/>
            <a:endParaRPr lang="en-US" sz="2400" b="0" dirty="0"/>
          </a:p>
          <a:p>
            <a:pPr lvl="2"/>
            <a:endParaRPr lang="en-US" dirty="0"/>
          </a:p>
        </p:txBody>
      </p:sp>
    </p:spTree>
    <p:extLst>
      <p:ext uri="{BB962C8B-B14F-4D97-AF65-F5344CB8AC3E}">
        <p14:creationId xmlns:p14="http://schemas.microsoft.com/office/powerpoint/2010/main" val="2848907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entury Gothic"/>
              </a:rPr>
              <a:t>CDC Guidance</a:t>
            </a:r>
            <a:endParaRPr lang="en-US" dirty="0"/>
          </a:p>
        </p:txBody>
      </p:sp>
      <p:sp>
        <p:nvSpPr>
          <p:cNvPr id="3" name="Content Placeholder 2"/>
          <p:cNvSpPr>
            <a:spLocks noGrp="1"/>
          </p:cNvSpPr>
          <p:nvPr>
            <p:ph idx="1"/>
          </p:nvPr>
        </p:nvSpPr>
        <p:spPr>
          <a:xfrm>
            <a:off x="392624" y="1419388"/>
            <a:ext cx="8229600" cy="4525963"/>
          </a:xfrm>
        </p:spPr>
        <p:txBody>
          <a:bodyPr vert="horz" lIns="91440" tIns="45720" rIns="91440" bIns="45720" rtlCol="0" anchor="t">
            <a:normAutofit/>
          </a:bodyPr>
          <a:lstStyle/>
          <a:p>
            <a:pPr marL="0" indent="0">
              <a:buNone/>
            </a:pPr>
            <a:r>
              <a:rPr lang="en-US" sz="2800" b="1" dirty="0">
                <a:latin typeface="Century Gothic"/>
              </a:rPr>
              <a:t>Congregate Shelter – facility considerations</a:t>
            </a:r>
            <a:endParaRPr lang="en-US" dirty="0"/>
          </a:p>
          <a:p>
            <a:pPr lvl="1"/>
            <a:r>
              <a:rPr lang="en-US" sz="2400" dirty="0">
                <a:latin typeface="Century Gothic"/>
                <a:ea typeface="Verdana"/>
                <a:cs typeface="Verdana"/>
              </a:rPr>
              <a:t>Overflow shelter to reduce crowding and accomplish social distancing</a:t>
            </a:r>
            <a:endParaRPr lang="en-US" sz="2400" dirty="0">
              <a:latin typeface="Century Gothic"/>
            </a:endParaRPr>
          </a:p>
          <a:p>
            <a:pPr lvl="1"/>
            <a:r>
              <a:rPr lang="en-US" sz="2400" dirty="0">
                <a:latin typeface="Century Gothic"/>
                <a:ea typeface="Verdana"/>
                <a:cs typeface="Verdana"/>
              </a:rPr>
              <a:t>Isolation for positive individuals</a:t>
            </a:r>
          </a:p>
          <a:p>
            <a:pPr lvl="1"/>
            <a:r>
              <a:rPr lang="en-US" sz="2400" dirty="0">
                <a:latin typeface="Century Gothic"/>
                <a:ea typeface="Verdana"/>
                <a:cs typeface="Verdana"/>
              </a:rPr>
              <a:t>Quarantine for symptomatic and individuals who have had contact with positive individuals</a:t>
            </a:r>
          </a:p>
          <a:p>
            <a:pPr lvl="1"/>
            <a:r>
              <a:rPr lang="en-US" sz="2400" i="1" dirty="0">
                <a:latin typeface="Century Gothic"/>
                <a:ea typeface="Verdana"/>
                <a:cs typeface="Verdana"/>
              </a:rPr>
              <a:t>Protective housing for people who are at highest risk for serious COVID-19 complications (new)</a:t>
            </a:r>
          </a:p>
          <a:p>
            <a:pPr marL="457200" lvl="1" indent="0">
              <a:buNone/>
            </a:pPr>
            <a:endParaRPr lang="en-US" sz="2400" dirty="0">
              <a:latin typeface="Century Gothic"/>
              <a:ea typeface="Verdana"/>
              <a:cs typeface="Verdana"/>
            </a:endParaRPr>
          </a:p>
          <a:p>
            <a:pPr marL="0" indent="0">
              <a:buNone/>
            </a:pPr>
            <a:endParaRPr lang="en-US" sz="2800" b="1" dirty="0">
              <a:latin typeface="Century Gothic"/>
              <a:ea typeface="Verdana"/>
              <a:cs typeface="Verdana"/>
            </a:endParaRPr>
          </a:p>
          <a:p>
            <a:pPr lvl="1"/>
            <a:endParaRPr lang="en-US" sz="2400" b="0" dirty="0"/>
          </a:p>
          <a:p>
            <a:pPr lvl="2"/>
            <a:endParaRPr lang="en-US" dirty="0"/>
          </a:p>
        </p:txBody>
      </p:sp>
    </p:spTree>
    <p:extLst>
      <p:ext uri="{BB962C8B-B14F-4D97-AF65-F5344CB8AC3E}">
        <p14:creationId xmlns:p14="http://schemas.microsoft.com/office/powerpoint/2010/main" val="2956207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entury Gothic"/>
              </a:rPr>
              <a:t>CDC Guidance</a:t>
            </a:r>
            <a:endParaRPr lang="en-US" dirty="0"/>
          </a:p>
        </p:txBody>
      </p:sp>
      <p:sp>
        <p:nvSpPr>
          <p:cNvPr id="3" name="Content Placeholder 2"/>
          <p:cNvSpPr>
            <a:spLocks noGrp="1"/>
          </p:cNvSpPr>
          <p:nvPr>
            <p:ph idx="1"/>
          </p:nvPr>
        </p:nvSpPr>
        <p:spPr>
          <a:xfrm>
            <a:off x="392624" y="1419388"/>
            <a:ext cx="8229600" cy="4525963"/>
          </a:xfrm>
        </p:spPr>
        <p:txBody>
          <a:bodyPr vert="horz" lIns="91440" tIns="45720" rIns="91440" bIns="45720" rtlCol="0" anchor="t">
            <a:normAutofit/>
          </a:bodyPr>
          <a:lstStyle/>
          <a:p>
            <a:pPr marL="0" indent="0">
              <a:buNone/>
            </a:pPr>
            <a:r>
              <a:rPr lang="en-US" sz="2800" b="1" dirty="0">
                <a:latin typeface="Century Gothic"/>
              </a:rPr>
              <a:t>Congregate Shelter – additional considerations</a:t>
            </a:r>
            <a:endParaRPr lang="en-US" dirty="0"/>
          </a:p>
          <a:p>
            <a:pPr lvl="1"/>
            <a:r>
              <a:rPr lang="en-US" sz="2400" dirty="0">
                <a:latin typeface="Century Gothic"/>
                <a:ea typeface="Verdana"/>
                <a:cs typeface="Verdana"/>
              </a:rPr>
              <a:t>Staffing  including training, safety and planning for absenteeism</a:t>
            </a:r>
            <a:endParaRPr lang="en-US" sz="2400" dirty="0">
              <a:latin typeface="Century Gothic"/>
            </a:endParaRPr>
          </a:p>
          <a:p>
            <a:pPr lvl="1"/>
            <a:r>
              <a:rPr lang="en-US" sz="2400" dirty="0">
                <a:latin typeface="Century Gothic"/>
                <a:ea typeface="Verdana"/>
                <a:cs typeface="Verdana"/>
              </a:rPr>
              <a:t>Increased cleaning</a:t>
            </a:r>
            <a:endParaRPr lang="en-US" sz="2400" dirty="0">
              <a:latin typeface="Century Gothic"/>
            </a:endParaRPr>
          </a:p>
          <a:p>
            <a:pPr lvl="1"/>
            <a:r>
              <a:rPr lang="en-US" sz="2400" dirty="0">
                <a:latin typeface="Century Gothic"/>
                <a:ea typeface="Verdana"/>
                <a:cs typeface="Verdana"/>
              </a:rPr>
              <a:t>Changes in operations to minimize contact</a:t>
            </a:r>
          </a:p>
          <a:p>
            <a:pPr lvl="1"/>
            <a:r>
              <a:rPr lang="en-US" sz="2400" dirty="0">
                <a:latin typeface="Century Gothic"/>
                <a:ea typeface="Verdana"/>
                <a:cs typeface="Verdana"/>
              </a:rPr>
              <a:t>Additional supplies</a:t>
            </a:r>
          </a:p>
          <a:p>
            <a:pPr lvl="1"/>
            <a:r>
              <a:rPr lang="en-US" sz="2400" dirty="0">
                <a:latin typeface="Century Gothic"/>
                <a:ea typeface="Verdana"/>
                <a:cs typeface="Verdana"/>
              </a:rPr>
              <a:t>Pro-active communication</a:t>
            </a:r>
          </a:p>
          <a:p>
            <a:pPr marL="457200" lvl="1" indent="0">
              <a:buNone/>
            </a:pPr>
            <a:endParaRPr lang="en-US" sz="2400" dirty="0">
              <a:latin typeface="Century Gothic"/>
              <a:ea typeface="Verdana"/>
              <a:cs typeface="Verdana"/>
            </a:endParaRPr>
          </a:p>
          <a:p>
            <a:pPr marL="0" indent="0">
              <a:buNone/>
            </a:pPr>
            <a:endParaRPr lang="en-US" sz="2800" b="1" dirty="0">
              <a:latin typeface="Century Gothic"/>
              <a:ea typeface="Verdana"/>
              <a:cs typeface="Verdana"/>
            </a:endParaRPr>
          </a:p>
          <a:p>
            <a:pPr lvl="1"/>
            <a:endParaRPr lang="en-US" sz="2400" b="0" dirty="0"/>
          </a:p>
          <a:p>
            <a:pPr lvl="2"/>
            <a:endParaRPr lang="en-US" dirty="0"/>
          </a:p>
        </p:txBody>
      </p:sp>
    </p:spTree>
    <p:extLst>
      <p:ext uri="{BB962C8B-B14F-4D97-AF65-F5344CB8AC3E}">
        <p14:creationId xmlns:p14="http://schemas.microsoft.com/office/powerpoint/2010/main" val="3842824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entury Gothic"/>
              </a:rPr>
              <a:t>CDC Guidance</a:t>
            </a:r>
            <a:endParaRPr lang="en-US" dirty="0"/>
          </a:p>
        </p:txBody>
      </p:sp>
      <p:sp>
        <p:nvSpPr>
          <p:cNvPr id="3" name="Content Placeholder 2"/>
          <p:cNvSpPr>
            <a:spLocks noGrp="1"/>
          </p:cNvSpPr>
          <p:nvPr>
            <p:ph idx="1"/>
          </p:nvPr>
        </p:nvSpPr>
        <p:spPr>
          <a:xfrm>
            <a:off x="392624" y="1419388"/>
            <a:ext cx="8229600" cy="4525963"/>
          </a:xfrm>
        </p:spPr>
        <p:txBody>
          <a:bodyPr vert="horz" lIns="91440" tIns="45720" rIns="91440" bIns="45720" rtlCol="0" anchor="t">
            <a:normAutofit/>
          </a:bodyPr>
          <a:lstStyle/>
          <a:p>
            <a:pPr marL="0" indent="0">
              <a:buNone/>
            </a:pPr>
            <a:r>
              <a:rPr lang="en-US" sz="2800" b="1" dirty="0">
                <a:latin typeface="Century Gothic"/>
              </a:rPr>
              <a:t>Unsheltered Homeless</a:t>
            </a:r>
            <a:endParaRPr lang="en-US" sz="2800" b="1" dirty="0"/>
          </a:p>
          <a:p>
            <a:pPr marL="457200" lvl="1" indent="0">
              <a:buNone/>
            </a:pPr>
            <a:endParaRPr lang="en-US" sz="2400" dirty="0">
              <a:latin typeface="Century Gothic"/>
              <a:ea typeface="Verdana"/>
              <a:cs typeface="Verdana"/>
            </a:endParaRPr>
          </a:p>
          <a:p>
            <a:pPr marL="457200" lvl="1" indent="0">
              <a:buNone/>
            </a:pPr>
            <a:r>
              <a:rPr lang="en-US" sz="2400" dirty="0">
                <a:latin typeface="Century Gothic"/>
                <a:ea typeface="Verdana"/>
                <a:cs typeface="Verdana"/>
                <a:hlinkClick r:id="rId2"/>
              </a:rPr>
              <a:t>https://www.cdc.gov/coronavirus/2019-ncov/community/homeless-shelters/unsheltered-homelessness.html</a:t>
            </a:r>
            <a:endParaRPr lang="en-US" dirty="0"/>
          </a:p>
          <a:p>
            <a:pPr marL="457200" lvl="1" indent="0">
              <a:buNone/>
            </a:pPr>
            <a:endParaRPr lang="en-US" sz="2400" dirty="0">
              <a:latin typeface="Century Gothic"/>
              <a:ea typeface="Verdana"/>
              <a:cs typeface="Verdana"/>
            </a:endParaRPr>
          </a:p>
          <a:p>
            <a:pPr marL="457200" lvl="1" indent="0">
              <a:buNone/>
            </a:pPr>
            <a:endParaRPr lang="en-US" sz="2400" dirty="0">
              <a:latin typeface="Century Gothic"/>
              <a:ea typeface="Verdana"/>
              <a:cs typeface="Verdana"/>
            </a:endParaRPr>
          </a:p>
          <a:p>
            <a:pPr marL="0" indent="0">
              <a:buNone/>
            </a:pPr>
            <a:endParaRPr lang="en-US" sz="2800" b="1" dirty="0">
              <a:ea typeface="Verdana"/>
              <a:cs typeface="Verdana"/>
            </a:endParaRPr>
          </a:p>
          <a:p>
            <a:pPr lvl="1"/>
            <a:endParaRPr lang="en-US" sz="2400" dirty="0"/>
          </a:p>
          <a:p>
            <a:pPr lvl="2"/>
            <a:endParaRPr lang="en-US" dirty="0"/>
          </a:p>
        </p:txBody>
      </p:sp>
    </p:spTree>
    <p:extLst>
      <p:ext uri="{BB962C8B-B14F-4D97-AF65-F5344CB8AC3E}">
        <p14:creationId xmlns:p14="http://schemas.microsoft.com/office/powerpoint/2010/main" val="920772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entury Gothic"/>
              </a:rPr>
              <a:t>CDC Guidance</a:t>
            </a:r>
            <a:endParaRPr lang="en-US" dirty="0"/>
          </a:p>
        </p:txBody>
      </p:sp>
      <p:sp>
        <p:nvSpPr>
          <p:cNvPr id="3" name="Content Placeholder 2"/>
          <p:cNvSpPr>
            <a:spLocks noGrp="1"/>
          </p:cNvSpPr>
          <p:nvPr>
            <p:ph idx="1"/>
          </p:nvPr>
        </p:nvSpPr>
        <p:spPr>
          <a:xfrm>
            <a:off x="392624" y="1419388"/>
            <a:ext cx="8229600" cy="4525963"/>
          </a:xfrm>
        </p:spPr>
        <p:txBody>
          <a:bodyPr vert="horz" lIns="91440" tIns="45720" rIns="91440" bIns="45720" rtlCol="0" anchor="t">
            <a:normAutofit/>
          </a:bodyPr>
          <a:lstStyle/>
          <a:p>
            <a:pPr marL="0" indent="0">
              <a:buNone/>
            </a:pPr>
            <a:r>
              <a:rPr lang="en-US" sz="2800" b="1">
                <a:latin typeface="Century Gothic"/>
              </a:rPr>
              <a:t>Encampments</a:t>
            </a:r>
            <a:endParaRPr lang="en-US" dirty="0" err="1"/>
          </a:p>
          <a:p>
            <a:pPr marL="457200" lvl="1" indent="0">
              <a:buNone/>
            </a:pPr>
            <a:r>
              <a:rPr lang="en-US" sz="2400" dirty="0">
                <a:latin typeface="Century Gothic"/>
                <a:ea typeface="Verdana"/>
                <a:cs typeface="Verdana"/>
              </a:rPr>
              <a:t>"</a:t>
            </a:r>
            <a:r>
              <a:rPr lang="en-US" sz="2400" i="1" dirty="0">
                <a:latin typeface="Century Gothic"/>
                <a:ea typeface="Verdana"/>
                <a:cs typeface="Verdana"/>
              </a:rPr>
              <a:t>Unless individual housing units are available</a:t>
            </a:r>
            <a:r>
              <a:rPr lang="en-US" sz="2400" dirty="0">
                <a:latin typeface="Century Gothic"/>
                <a:ea typeface="Verdana"/>
                <a:cs typeface="Verdana"/>
              </a:rPr>
              <a:t>, do not clear encampments during community spread of COVID-19. Clearing encampments can cause people to disperse throughout the community and break connections with service providers. This increases the potential for infectious disease spread."</a:t>
            </a:r>
            <a:endParaRPr lang="en-US" sz="2400" dirty="0">
              <a:latin typeface="Century Gothic"/>
            </a:endParaRPr>
          </a:p>
          <a:p>
            <a:pPr marL="457200" lvl="1" indent="0">
              <a:buNone/>
            </a:pPr>
            <a:endParaRPr lang="en-US" sz="2400" dirty="0">
              <a:latin typeface="Century Gothic"/>
              <a:ea typeface="Verdana"/>
              <a:cs typeface="Verdana"/>
            </a:endParaRPr>
          </a:p>
          <a:p>
            <a:pPr marL="0" indent="0">
              <a:buNone/>
            </a:pPr>
            <a:endParaRPr lang="en-US" sz="2800" b="1" dirty="0">
              <a:latin typeface="Century Gothic"/>
              <a:ea typeface="Verdana"/>
              <a:cs typeface="Verdana"/>
            </a:endParaRPr>
          </a:p>
          <a:p>
            <a:pPr lvl="1"/>
            <a:endParaRPr lang="en-US" sz="2400" b="0" dirty="0"/>
          </a:p>
          <a:p>
            <a:pPr lvl="2"/>
            <a:endParaRPr lang="en-US" dirty="0"/>
          </a:p>
        </p:txBody>
      </p:sp>
    </p:spTree>
    <p:extLst>
      <p:ext uri="{BB962C8B-B14F-4D97-AF65-F5344CB8AC3E}">
        <p14:creationId xmlns:p14="http://schemas.microsoft.com/office/powerpoint/2010/main" val="3732277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entury Gothic"/>
              </a:rPr>
              <a:t>CDC Guidance</a:t>
            </a:r>
            <a:endParaRPr lang="en-US" dirty="0"/>
          </a:p>
        </p:txBody>
      </p:sp>
      <p:sp>
        <p:nvSpPr>
          <p:cNvPr id="3" name="Content Placeholder 2"/>
          <p:cNvSpPr>
            <a:spLocks noGrp="1"/>
          </p:cNvSpPr>
          <p:nvPr>
            <p:ph idx="1"/>
          </p:nvPr>
        </p:nvSpPr>
        <p:spPr>
          <a:xfrm>
            <a:off x="392624" y="1290235"/>
            <a:ext cx="8229600" cy="4525963"/>
          </a:xfrm>
        </p:spPr>
        <p:txBody>
          <a:bodyPr vert="horz" lIns="91440" tIns="45720" rIns="91440" bIns="45720" rtlCol="0" anchor="t">
            <a:normAutofit fontScale="92500"/>
          </a:bodyPr>
          <a:lstStyle/>
          <a:p>
            <a:pPr marL="0" indent="0">
              <a:buNone/>
            </a:pPr>
            <a:r>
              <a:rPr lang="en-US" sz="2800" b="1" dirty="0">
                <a:latin typeface="Century Gothic"/>
              </a:rPr>
              <a:t>Encampments – additional considerations</a:t>
            </a:r>
            <a:endParaRPr lang="en-US" dirty="0"/>
          </a:p>
          <a:p>
            <a:r>
              <a:rPr lang="en-US" sz="2400" dirty="0">
                <a:latin typeface="Century Gothic"/>
                <a:ea typeface="Verdana"/>
                <a:cs typeface="Verdana"/>
              </a:rPr>
              <a:t>Encourage people staying in encampments to set up their tents/sleeping quarters with at least 12 feet x 12 feet of space per individual.</a:t>
            </a:r>
            <a:endParaRPr lang="en-US" sz="2400" dirty="0">
              <a:latin typeface="Century Gothic"/>
              <a:ea typeface="Verdana" panose="020B0604030504040204" pitchFamily="34" charset="0"/>
              <a:cs typeface="Verdana" panose="020B0604030504040204" pitchFamily="34" charset="0"/>
            </a:endParaRPr>
          </a:p>
          <a:p>
            <a:r>
              <a:rPr lang="en-US" sz="2400" dirty="0">
                <a:latin typeface="Century Gothic"/>
                <a:ea typeface="Verdana"/>
                <a:cs typeface="Verdana"/>
              </a:rPr>
              <a:t>Ensure nearby restroom facilities have functional water taps, are stocked with hand hygiene materials (soap, drying materials) and bath tissue, and remain open to people experiencing homelessness 24 hours per day.</a:t>
            </a:r>
            <a:endParaRPr lang="en-US" dirty="0"/>
          </a:p>
          <a:p>
            <a:r>
              <a:rPr lang="en-US" sz="2400" dirty="0">
                <a:latin typeface="Century Gothic"/>
                <a:ea typeface="Verdana"/>
                <a:cs typeface="Verdana"/>
              </a:rPr>
              <a:t>If toilets or handwashing facilities are not available nearby, provide access to portable latrines with handwashing facilities for encampments of more than 10 people.</a:t>
            </a:r>
            <a:endParaRPr lang="en-US" dirty="0"/>
          </a:p>
          <a:p>
            <a:pPr lvl="1"/>
            <a:endParaRPr lang="en-US" sz="2400" dirty="0">
              <a:latin typeface="Century Gothic"/>
              <a:ea typeface="Verdana"/>
              <a:cs typeface="Verdana"/>
            </a:endParaRPr>
          </a:p>
          <a:p>
            <a:pPr marL="457200" lvl="1" indent="0">
              <a:buNone/>
            </a:pPr>
            <a:endParaRPr lang="en-US" sz="2400" dirty="0">
              <a:latin typeface="Century Gothic"/>
              <a:ea typeface="Verdana"/>
              <a:cs typeface="Verdana"/>
            </a:endParaRPr>
          </a:p>
          <a:p>
            <a:pPr marL="0" indent="0">
              <a:buNone/>
            </a:pPr>
            <a:endParaRPr lang="en-US" sz="2800" b="1" dirty="0">
              <a:latin typeface="Century Gothic"/>
              <a:ea typeface="Verdana"/>
              <a:cs typeface="Verdana"/>
            </a:endParaRPr>
          </a:p>
          <a:p>
            <a:pPr lvl="1"/>
            <a:endParaRPr lang="en-US" sz="2400" b="0" dirty="0"/>
          </a:p>
          <a:p>
            <a:pPr lvl="2"/>
            <a:endParaRPr lang="en-US" dirty="0"/>
          </a:p>
        </p:txBody>
      </p:sp>
    </p:spTree>
    <p:extLst>
      <p:ext uri="{BB962C8B-B14F-4D97-AF65-F5344CB8AC3E}">
        <p14:creationId xmlns:p14="http://schemas.microsoft.com/office/powerpoint/2010/main" val="1416402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03D3D86-9752-4C64-8449-1B96B8B4FDEA}"/>
              </a:ext>
            </a:extLst>
          </p:cNvPr>
          <p:cNvSpPr txBox="1"/>
          <p:nvPr/>
        </p:nvSpPr>
        <p:spPr>
          <a:xfrm>
            <a:off x="346130" y="320297"/>
            <a:ext cx="2743199"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4000" b="1" dirty="0"/>
              <a:t>Timeline</a:t>
            </a:r>
            <a:endParaRPr lang="en-US" sz="4000" b="1">
              <a:cs typeface="Calibri"/>
            </a:endParaRPr>
          </a:p>
        </p:txBody>
      </p:sp>
      <p:sp>
        <p:nvSpPr>
          <p:cNvPr id="5" name="Arrow: Right 4">
            <a:extLst>
              <a:ext uri="{FF2B5EF4-FFF2-40B4-BE49-F238E27FC236}">
                <a16:creationId xmlns:a16="http://schemas.microsoft.com/office/drawing/2014/main" id="{BE9EB188-9056-47D1-8968-F15EB9D609B0}"/>
              </a:ext>
            </a:extLst>
          </p:cNvPr>
          <p:cNvSpPr/>
          <p:nvPr/>
        </p:nvSpPr>
        <p:spPr>
          <a:xfrm>
            <a:off x="596484" y="2167185"/>
            <a:ext cx="6832169" cy="2027694"/>
          </a:xfrm>
          <a:prstGeom prst="rightArrow">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sz="1800"/>
          </a:p>
        </p:txBody>
      </p:sp>
      <p:sp>
        <p:nvSpPr>
          <p:cNvPr id="8" name="TextBox 7">
            <a:extLst>
              <a:ext uri="{FF2B5EF4-FFF2-40B4-BE49-F238E27FC236}">
                <a16:creationId xmlns:a16="http://schemas.microsoft.com/office/drawing/2014/main" id="{5AEA2EE8-83C9-496C-A792-FAE2C0C34708}"/>
              </a:ext>
            </a:extLst>
          </p:cNvPr>
          <p:cNvSpPr txBox="1"/>
          <p:nvPr/>
        </p:nvSpPr>
        <p:spPr>
          <a:xfrm>
            <a:off x="410705" y="1185618"/>
            <a:ext cx="1245029"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800" b="1" dirty="0">
                <a:cs typeface="Calibri"/>
              </a:rPr>
              <a:t>3/16</a:t>
            </a:r>
          </a:p>
          <a:p>
            <a:pPr algn="ctr"/>
            <a:r>
              <a:rPr lang="en-US" sz="1800" dirty="0">
                <a:cs typeface="Calibri"/>
              </a:rPr>
              <a:t>COVID-19</a:t>
            </a:r>
          </a:p>
          <a:p>
            <a:pPr algn="ctr"/>
            <a:r>
              <a:rPr lang="en-US" sz="1800" dirty="0">
                <a:cs typeface="Calibri"/>
              </a:rPr>
              <a:t>Guidance provided to CAC</a:t>
            </a:r>
            <a:endParaRPr lang="en-US" sz="1800">
              <a:cs typeface="Calibri"/>
            </a:endParaRPr>
          </a:p>
        </p:txBody>
      </p:sp>
      <p:sp>
        <p:nvSpPr>
          <p:cNvPr id="10" name="TextBox 9">
            <a:extLst>
              <a:ext uri="{FF2B5EF4-FFF2-40B4-BE49-F238E27FC236}">
                <a16:creationId xmlns:a16="http://schemas.microsoft.com/office/drawing/2014/main" id="{C4DA9118-A782-42BD-95C2-A0B5A352EB48}"/>
              </a:ext>
            </a:extLst>
          </p:cNvPr>
          <p:cNvSpPr txBox="1"/>
          <p:nvPr/>
        </p:nvSpPr>
        <p:spPr>
          <a:xfrm>
            <a:off x="1107398" y="3739913"/>
            <a:ext cx="1245029"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Bef>
                <a:spcPct val="0"/>
              </a:spcBef>
            </a:pPr>
            <a:r>
              <a:rPr lang="en-US" b="1" dirty="0">
                <a:cs typeface="Calibri"/>
              </a:rPr>
              <a:t>3/18</a:t>
            </a:r>
            <a:endParaRPr lang="en-US" sz="1800">
              <a:cs typeface="Calibri"/>
            </a:endParaRPr>
          </a:p>
          <a:p>
            <a:pPr algn="ctr"/>
            <a:r>
              <a:rPr lang="en-US" sz="1800" dirty="0">
                <a:cs typeface="Calibri"/>
              </a:rPr>
              <a:t>Closure of non-essential businesses</a:t>
            </a:r>
          </a:p>
        </p:txBody>
      </p:sp>
      <p:sp>
        <p:nvSpPr>
          <p:cNvPr id="11" name="TextBox 10">
            <a:extLst>
              <a:ext uri="{FF2B5EF4-FFF2-40B4-BE49-F238E27FC236}">
                <a16:creationId xmlns:a16="http://schemas.microsoft.com/office/drawing/2014/main" id="{A40BAC60-A8DB-444E-9478-14A39BA1F451}"/>
              </a:ext>
            </a:extLst>
          </p:cNvPr>
          <p:cNvSpPr txBox="1"/>
          <p:nvPr/>
        </p:nvSpPr>
        <p:spPr>
          <a:xfrm>
            <a:off x="1895958" y="1185617"/>
            <a:ext cx="1245029"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800" b="1" dirty="0">
                <a:cs typeface="Calibri"/>
              </a:rPr>
              <a:t>3/20</a:t>
            </a:r>
          </a:p>
          <a:p>
            <a:pPr algn="ctr"/>
            <a:r>
              <a:rPr lang="en-US" sz="1800" dirty="0">
                <a:cs typeface="Calibri"/>
              </a:rPr>
              <a:t>REC opened to 375 individuals</a:t>
            </a:r>
            <a:endParaRPr lang="en-US" sz="1800" dirty="0"/>
          </a:p>
        </p:txBody>
      </p:sp>
      <p:sp>
        <p:nvSpPr>
          <p:cNvPr id="12" name="TextBox 11">
            <a:extLst>
              <a:ext uri="{FF2B5EF4-FFF2-40B4-BE49-F238E27FC236}">
                <a16:creationId xmlns:a16="http://schemas.microsoft.com/office/drawing/2014/main" id="{61AEDE1D-46E6-4A5F-8EC8-A19B78979FE4}"/>
              </a:ext>
            </a:extLst>
          </p:cNvPr>
          <p:cNvSpPr txBox="1"/>
          <p:nvPr/>
        </p:nvSpPr>
        <p:spPr>
          <a:xfrm>
            <a:off x="4414191" y="3744299"/>
            <a:ext cx="1361266"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cs typeface="Calibri"/>
              </a:rPr>
              <a:t>3-22 </a:t>
            </a:r>
            <a:endParaRPr lang="en-US"/>
          </a:p>
          <a:p>
            <a:pPr algn="ctr"/>
            <a:r>
              <a:rPr lang="en-US" b="1" dirty="0">
                <a:cs typeface="Calibri"/>
              </a:rPr>
              <a:t>to 3-27</a:t>
            </a:r>
            <a:endParaRPr lang="en-US" sz="1800" dirty="0">
              <a:cs typeface="Calibri"/>
            </a:endParaRPr>
          </a:p>
          <a:p>
            <a:pPr algn="ctr"/>
            <a:r>
              <a:rPr lang="en-US" dirty="0">
                <a:cs typeface="Calibri"/>
              </a:rPr>
              <a:t>Bathrooms and hand sanitizer placed</a:t>
            </a:r>
            <a:endParaRPr lang="en-US" dirty="0"/>
          </a:p>
        </p:txBody>
      </p:sp>
      <p:sp>
        <p:nvSpPr>
          <p:cNvPr id="13" name="TextBox 12">
            <a:extLst>
              <a:ext uri="{FF2B5EF4-FFF2-40B4-BE49-F238E27FC236}">
                <a16:creationId xmlns:a16="http://schemas.microsoft.com/office/drawing/2014/main" id="{2E9CC09D-D019-45E0-B53F-1406535C1EF8}"/>
              </a:ext>
            </a:extLst>
          </p:cNvPr>
          <p:cNvSpPr txBox="1"/>
          <p:nvPr/>
        </p:nvSpPr>
        <p:spPr>
          <a:xfrm>
            <a:off x="2695974" y="3739913"/>
            <a:ext cx="1412927"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Bef>
                <a:spcPct val="0"/>
              </a:spcBef>
            </a:pPr>
            <a:r>
              <a:rPr lang="en-US" b="1" dirty="0">
                <a:cs typeface="Calibri"/>
              </a:rPr>
              <a:t>3/20</a:t>
            </a:r>
            <a:endParaRPr lang="en-US" sz="1800" dirty="0">
              <a:cs typeface="Calibri"/>
            </a:endParaRPr>
          </a:p>
          <a:p>
            <a:pPr algn="ctr"/>
            <a:r>
              <a:rPr lang="en-US" dirty="0">
                <a:cs typeface="Calibri"/>
              </a:rPr>
              <a:t>Screening and </a:t>
            </a:r>
          </a:p>
          <a:p>
            <a:pPr algn="ctr"/>
            <a:r>
              <a:rPr lang="en-US" dirty="0">
                <a:cs typeface="Calibri"/>
              </a:rPr>
              <a:t>isolation of symptomatic individuals</a:t>
            </a:r>
            <a:endParaRPr lang="en-US">
              <a:cs typeface="Calibri"/>
            </a:endParaRPr>
          </a:p>
        </p:txBody>
      </p:sp>
      <p:sp>
        <p:nvSpPr>
          <p:cNvPr id="14" name="TextBox 13">
            <a:extLst>
              <a:ext uri="{FF2B5EF4-FFF2-40B4-BE49-F238E27FC236}">
                <a16:creationId xmlns:a16="http://schemas.microsoft.com/office/drawing/2014/main" id="{5B8381C7-6301-4482-A44F-B716DF186690}"/>
              </a:ext>
            </a:extLst>
          </p:cNvPr>
          <p:cNvSpPr txBox="1"/>
          <p:nvPr/>
        </p:nvSpPr>
        <p:spPr>
          <a:xfrm>
            <a:off x="3574210" y="1182693"/>
            <a:ext cx="1245029"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Bef>
                <a:spcPct val="0"/>
              </a:spcBef>
            </a:pPr>
            <a:r>
              <a:rPr lang="en-US" b="1" dirty="0">
                <a:cs typeface="Calibri"/>
              </a:rPr>
              <a:t>3/25</a:t>
            </a:r>
            <a:endParaRPr lang="en-US" sz="1800" dirty="0">
              <a:cs typeface="Calibri"/>
            </a:endParaRPr>
          </a:p>
          <a:p>
            <a:pPr algn="ctr"/>
            <a:r>
              <a:rPr lang="en-US" dirty="0">
                <a:cs typeface="Calibri"/>
              </a:rPr>
              <a:t>First isolated housing placement</a:t>
            </a:r>
            <a:endParaRPr lang="en-US" sz="1800" dirty="0">
              <a:cs typeface="Calibri"/>
            </a:endParaRPr>
          </a:p>
        </p:txBody>
      </p:sp>
      <p:sp>
        <p:nvSpPr>
          <p:cNvPr id="15" name="Oval 14">
            <a:extLst>
              <a:ext uri="{FF2B5EF4-FFF2-40B4-BE49-F238E27FC236}">
                <a16:creationId xmlns:a16="http://schemas.microsoft.com/office/drawing/2014/main" id="{68979FAE-EF91-4799-A56D-5CFF03C145BE}"/>
              </a:ext>
            </a:extLst>
          </p:cNvPr>
          <p:cNvSpPr/>
          <p:nvPr/>
        </p:nvSpPr>
        <p:spPr>
          <a:xfrm>
            <a:off x="756833" y="3010545"/>
            <a:ext cx="348713" cy="3357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E296A205-3332-4A1F-9F3F-9A3D7C90415C}"/>
              </a:ext>
            </a:extLst>
          </p:cNvPr>
          <p:cNvSpPr/>
          <p:nvPr/>
        </p:nvSpPr>
        <p:spPr>
          <a:xfrm>
            <a:off x="1544663" y="3010544"/>
            <a:ext cx="348713" cy="3357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5AF10E09-F9C9-49F2-9C54-2B8306B08516}"/>
              </a:ext>
            </a:extLst>
          </p:cNvPr>
          <p:cNvSpPr/>
          <p:nvPr/>
        </p:nvSpPr>
        <p:spPr>
          <a:xfrm>
            <a:off x="2345408" y="3010544"/>
            <a:ext cx="348713" cy="3357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7AE4B0E2-DD98-4209-BD9D-0DE7C2DF7C2F}"/>
              </a:ext>
            </a:extLst>
          </p:cNvPr>
          <p:cNvSpPr/>
          <p:nvPr/>
        </p:nvSpPr>
        <p:spPr>
          <a:xfrm>
            <a:off x="3159070" y="3010545"/>
            <a:ext cx="348713" cy="3357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23F1F32C-A25B-4B8A-9A5C-6CA4F69C1E73}"/>
              </a:ext>
            </a:extLst>
          </p:cNvPr>
          <p:cNvSpPr/>
          <p:nvPr/>
        </p:nvSpPr>
        <p:spPr>
          <a:xfrm>
            <a:off x="4889714" y="3010545"/>
            <a:ext cx="348713" cy="3357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41F8751C-A0DD-4810-86C6-9E19D9198EA8}"/>
              </a:ext>
            </a:extLst>
          </p:cNvPr>
          <p:cNvSpPr/>
          <p:nvPr/>
        </p:nvSpPr>
        <p:spPr>
          <a:xfrm>
            <a:off x="4024392" y="3010544"/>
            <a:ext cx="348713" cy="3357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BDB822FE-91CB-409A-BEA7-59752BDFEF49}"/>
              </a:ext>
            </a:extLst>
          </p:cNvPr>
          <p:cNvSpPr/>
          <p:nvPr/>
        </p:nvSpPr>
        <p:spPr>
          <a:xfrm>
            <a:off x="7434826" y="2301014"/>
            <a:ext cx="1485253" cy="17564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F4DA8696-2FB5-43CD-9420-FE97DEAB948A}"/>
              </a:ext>
            </a:extLst>
          </p:cNvPr>
          <p:cNvSpPr txBox="1"/>
          <p:nvPr/>
        </p:nvSpPr>
        <p:spPr>
          <a:xfrm>
            <a:off x="7513361" y="2396726"/>
            <a:ext cx="1322520"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Bef>
                <a:spcPct val="0"/>
              </a:spcBef>
            </a:pPr>
            <a:r>
              <a:rPr lang="en-US" b="1" dirty="0">
                <a:solidFill>
                  <a:schemeClr val="bg1"/>
                </a:solidFill>
                <a:cs typeface="Calibri"/>
              </a:rPr>
              <a:t>Build out sustainable public health approach</a:t>
            </a:r>
          </a:p>
        </p:txBody>
      </p:sp>
      <p:sp>
        <p:nvSpPr>
          <p:cNvPr id="22" name="Oval 21">
            <a:extLst>
              <a:ext uri="{FF2B5EF4-FFF2-40B4-BE49-F238E27FC236}">
                <a16:creationId xmlns:a16="http://schemas.microsoft.com/office/drawing/2014/main" id="{BDDCD466-36C1-43BB-9511-3E45A597C95C}"/>
              </a:ext>
            </a:extLst>
          </p:cNvPr>
          <p:cNvSpPr/>
          <p:nvPr/>
        </p:nvSpPr>
        <p:spPr>
          <a:xfrm>
            <a:off x="5690459" y="3010544"/>
            <a:ext cx="348713" cy="3357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91C11D84-EACC-455E-B98A-EFDBF1C306F4}"/>
              </a:ext>
            </a:extLst>
          </p:cNvPr>
          <p:cNvSpPr txBox="1"/>
          <p:nvPr/>
        </p:nvSpPr>
        <p:spPr>
          <a:xfrm>
            <a:off x="5240277" y="1182692"/>
            <a:ext cx="1245029"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Bef>
                <a:spcPct val="0"/>
              </a:spcBef>
            </a:pPr>
            <a:r>
              <a:rPr lang="en-US" b="1" dirty="0">
                <a:cs typeface="Calibri"/>
              </a:rPr>
              <a:t>3/29</a:t>
            </a:r>
            <a:endParaRPr lang="en-US" sz="1800" dirty="0">
              <a:cs typeface="Calibri"/>
            </a:endParaRPr>
          </a:p>
          <a:p>
            <a:pPr algn="ctr"/>
            <a:r>
              <a:rPr lang="en-US" dirty="0">
                <a:cs typeface="Calibri"/>
              </a:rPr>
              <a:t>First individual tests positive</a:t>
            </a:r>
            <a:endParaRPr lang="en-US" sz="1800" dirty="0">
              <a:cs typeface="Calibri"/>
            </a:endParaRPr>
          </a:p>
        </p:txBody>
      </p:sp>
    </p:spTree>
    <p:extLst>
      <p:ext uri="{BB962C8B-B14F-4D97-AF65-F5344CB8AC3E}">
        <p14:creationId xmlns:p14="http://schemas.microsoft.com/office/powerpoint/2010/main" val="35331518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3CBD130206CA47B45D234CE4144411" ma:contentTypeVersion="2" ma:contentTypeDescription="Create a new document." ma:contentTypeScope="" ma:versionID="65a95513b1c0c08d26cdef2cbe367107">
  <xsd:schema xmlns:xsd="http://www.w3.org/2001/XMLSchema" xmlns:xs="http://www.w3.org/2001/XMLSchema" xmlns:p="http://schemas.microsoft.com/office/2006/metadata/properties" xmlns:ns3="ac7dd76a-368c-407d-80c5-4e02f41a2c09" targetNamespace="http://schemas.microsoft.com/office/2006/metadata/properties" ma:root="true" ma:fieldsID="3fd0bc43828dc9d2be9184cdb60eafda" ns3:_="">
    <xsd:import namespace="ac7dd76a-368c-407d-80c5-4e02f41a2c0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7dd76a-368c-407d-80c5-4e02f41a2c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DA8CB3-804B-4503-9BD1-2869AC4353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7dd76a-368c-407d-80c5-4e02f41a2c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2704881-F3E0-4545-A417-BA6183094B06}">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ac7dd76a-368c-407d-80c5-4e02f41a2c09"/>
    <ds:schemaRef ds:uri="http://www.w3.org/XML/1998/namespace"/>
  </ds:schemaRefs>
</ds:datastoreItem>
</file>

<file path=customXml/itemProps3.xml><?xml version="1.0" encoding="utf-8"?>
<ds:datastoreItem xmlns:ds="http://schemas.openxmlformats.org/officeDocument/2006/customXml" ds:itemID="{6108308A-6814-4784-844D-D65A1723E0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296</TotalTime>
  <Words>458</Words>
  <Application>Microsoft Office PowerPoint</Application>
  <PresentationFormat>On-screen Show (4:3)</PresentationFormat>
  <Paragraphs>102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Century Gothic</vt:lpstr>
      <vt:lpstr>Office Theme</vt:lpstr>
      <vt:lpstr>COVID-19 Homeless Response</vt:lpstr>
      <vt:lpstr>Homeless Branch</vt:lpstr>
      <vt:lpstr>CDC Guidance</vt:lpstr>
      <vt:lpstr>CDC Guidance</vt:lpstr>
      <vt:lpstr>CDC Guidance</vt:lpstr>
      <vt:lpstr>CDC Guidance</vt:lpstr>
      <vt:lpstr>CDC Guidance</vt:lpstr>
      <vt:lpstr>CDC Guidance</vt:lpstr>
      <vt:lpstr>PowerPoint Presentation</vt:lpstr>
      <vt:lpstr>Actions to Date</vt:lpstr>
      <vt:lpstr>Actions to Date</vt:lpstr>
      <vt:lpstr>Actions to Date</vt:lpstr>
      <vt:lpstr>PowerPoint Presentation</vt:lpstr>
    </vt:vector>
  </TitlesOfParts>
  <Company>Washoe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Kate Thomas</cp:lastModifiedBy>
  <cp:revision>643</cp:revision>
  <dcterms:created xsi:type="dcterms:W3CDTF">2018-01-16T21:56:05Z</dcterms:created>
  <dcterms:modified xsi:type="dcterms:W3CDTF">2020-04-28T16:46:53Z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0x010100F53CBD130206CA47B45D234CE4144411</vt:lpwstr>
  </property>
</Properties>
</file>