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60" r:id="rId6"/>
    <p:sldId id="256" r:id="rId7"/>
    <p:sldId id="262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6E707B-8382-44C2-8F0D-DE4DA801AFA9}" v="214" dt="2020-04-24T22:55:36.1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ABB40-4866-4C55-A81A-974DAD80C1E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0EE203-0114-40B2-8DEC-323A7F5A995D}">
      <dgm:prSet custT="1"/>
      <dgm:spPr/>
      <dgm:t>
        <a:bodyPr/>
        <a:lstStyle/>
        <a:p>
          <a:r>
            <a:rPr lang="en-US" sz="1800" b="1" dirty="0"/>
            <a:t>3/25 </a:t>
          </a:r>
        </a:p>
        <a:p>
          <a:r>
            <a:rPr lang="en-US" sz="1800" dirty="0"/>
            <a:t>First Housing Placement Team meeting</a:t>
          </a:r>
        </a:p>
      </dgm:t>
    </dgm:pt>
    <dgm:pt modelId="{347F8EF8-079F-47C0-8A71-E895D3F16937}" type="parTrans" cxnId="{9899D3D2-EDC9-4BAD-B65E-69AB8B3F4645}">
      <dgm:prSet/>
      <dgm:spPr/>
      <dgm:t>
        <a:bodyPr/>
        <a:lstStyle/>
        <a:p>
          <a:endParaRPr lang="en-US" sz="2400"/>
        </a:p>
      </dgm:t>
    </dgm:pt>
    <dgm:pt modelId="{45737876-ACA7-475A-8C4F-AF1BAB3D9742}" type="sibTrans" cxnId="{9899D3D2-EDC9-4BAD-B65E-69AB8B3F4645}">
      <dgm:prSet/>
      <dgm:spPr/>
      <dgm:t>
        <a:bodyPr/>
        <a:lstStyle/>
        <a:p>
          <a:endParaRPr lang="en-US" sz="2400"/>
        </a:p>
      </dgm:t>
    </dgm:pt>
    <dgm:pt modelId="{FBDA2980-FE3C-4DEB-B4CE-4451225CC72B}">
      <dgm:prSet custT="1"/>
      <dgm:spPr/>
      <dgm:t>
        <a:bodyPr/>
        <a:lstStyle/>
        <a:p>
          <a:r>
            <a:rPr lang="en-US" sz="1800" b="1" dirty="0"/>
            <a:t>3/26 to 3/29</a:t>
          </a:r>
        </a:p>
        <a:p>
          <a:r>
            <a:rPr lang="en-US" sz="1800" dirty="0"/>
            <a:t> Initial housing placement process identified</a:t>
          </a:r>
        </a:p>
      </dgm:t>
    </dgm:pt>
    <dgm:pt modelId="{D5B2653B-5A91-4222-877A-3C9ABC3E73D8}" type="parTrans" cxnId="{69D673BD-96ED-4A08-8082-B479674000D4}">
      <dgm:prSet/>
      <dgm:spPr/>
      <dgm:t>
        <a:bodyPr/>
        <a:lstStyle/>
        <a:p>
          <a:endParaRPr lang="en-US" sz="2400"/>
        </a:p>
      </dgm:t>
    </dgm:pt>
    <dgm:pt modelId="{8B9876DF-6A89-4656-9C3C-7B234F0D7F08}" type="sibTrans" cxnId="{69D673BD-96ED-4A08-8082-B479674000D4}">
      <dgm:prSet/>
      <dgm:spPr/>
      <dgm:t>
        <a:bodyPr/>
        <a:lstStyle/>
        <a:p>
          <a:endParaRPr lang="en-US" sz="2400"/>
        </a:p>
      </dgm:t>
    </dgm:pt>
    <dgm:pt modelId="{ED984790-4F02-4876-B636-B62F207A9D8D}">
      <dgm:prSet custT="1"/>
      <dgm:spPr/>
      <dgm:t>
        <a:bodyPr/>
        <a:lstStyle/>
        <a:p>
          <a:r>
            <a:rPr lang="en-US" sz="1800" b="1" dirty="0"/>
            <a:t>3/30 </a:t>
          </a:r>
        </a:p>
        <a:p>
          <a:r>
            <a:rPr lang="en-US" sz="1800" dirty="0"/>
            <a:t>WellCare contract put into place</a:t>
          </a:r>
        </a:p>
      </dgm:t>
    </dgm:pt>
    <dgm:pt modelId="{06804096-DFD1-4F72-82E5-086D7B7B3CE5}" type="parTrans" cxnId="{A16AE469-4B37-4D47-8372-918FDE32E02F}">
      <dgm:prSet/>
      <dgm:spPr/>
      <dgm:t>
        <a:bodyPr/>
        <a:lstStyle/>
        <a:p>
          <a:endParaRPr lang="en-US" sz="2400"/>
        </a:p>
      </dgm:t>
    </dgm:pt>
    <dgm:pt modelId="{7D796806-9EF9-47AD-881A-BBF6D43EB280}" type="sibTrans" cxnId="{A16AE469-4B37-4D47-8372-918FDE32E02F}">
      <dgm:prSet/>
      <dgm:spPr/>
      <dgm:t>
        <a:bodyPr/>
        <a:lstStyle/>
        <a:p>
          <a:endParaRPr lang="en-US" sz="2400"/>
        </a:p>
      </dgm:t>
    </dgm:pt>
    <dgm:pt modelId="{34E7053E-4ACC-4368-90DC-93F03C0A226F}">
      <dgm:prSet custT="1"/>
      <dgm:spPr/>
      <dgm:t>
        <a:bodyPr/>
        <a:lstStyle/>
        <a:p>
          <a:r>
            <a:rPr lang="en-US" sz="1800" b="1" dirty="0"/>
            <a:t>3/30/20</a:t>
          </a:r>
          <a:r>
            <a:rPr lang="en-US" sz="1800" dirty="0"/>
            <a:t> </a:t>
          </a:r>
        </a:p>
        <a:p>
          <a:r>
            <a:rPr lang="en-US" sz="1800" dirty="0"/>
            <a:t>First WellCare placement</a:t>
          </a:r>
        </a:p>
      </dgm:t>
    </dgm:pt>
    <dgm:pt modelId="{2344441D-87CC-4D02-93DB-0E78C23BAC3D}" type="parTrans" cxnId="{0D65DE5E-F11A-45FB-B087-C0E4238B63F2}">
      <dgm:prSet/>
      <dgm:spPr/>
      <dgm:t>
        <a:bodyPr/>
        <a:lstStyle/>
        <a:p>
          <a:endParaRPr lang="en-US" sz="2400"/>
        </a:p>
      </dgm:t>
    </dgm:pt>
    <dgm:pt modelId="{BC9E50D9-2AA9-4BF0-8CF0-18659D3606F2}" type="sibTrans" cxnId="{0D65DE5E-F11A-45FB-B087-C0E4238B63F2}">
      <dgm:prSet/>
      <dgm:spPr/>
      <dgm:t>
        <a:bodyPr/>
        <a:lstStyle/>
        <a:p>
          <a:endParaRPr lang="en-US" sz="2400"/>
        </a:p>
      </dgm:t>
    </dgm:pt>
    <dgm:pt modelId="{F71F5E04-DE26-4391-92FF-1CC14AC23992}">
      <dgm:prSet custT="1"/>
      <dgm:spPr/>
      <dgm:t>
        <a:bodyPr/>
        <a:lstStyle/>
        <a:p>
          <a:r>
            <a:rPr lang="en-US" sz="1800" b="1" dirty="0"/>
            <a:t>4/2 </a:t>
          </a:r>
        </a:p>
        <a:p>
          <a:r>
            <a:rPr lang="en-US" sz="1800" dirty="0"/>
            <a:t>HSA Housing Placement Team staffed and trained</a:t>
          </a:r>
        </a:p>
      </dgm:t>
    </dgm:pt>
    <dgm:pt modelId="{E9CA74E6-7318-44E1-8C60-8E2E991CBE01}" type="parTrans" cxnId="{2DB89F1C-54E3-4454-B33A-75CFB04F768E}">
      <dgm:prSet/>
      <dgm:spPr/>
      <dgm:t>
        <a:bodyPr/>
        <a:lstStyle/>
        <a:p>
          <a:endParaRPr lang="en-US" sz="2400"/>
        </a:p>
      </dgm:t>
    </dgm:pt>
    <dgm:pt modelId="{256787B1-F67C-4B1B-B13D-FCE786BE88C2}" type="sibTrans" cxnId="{2DB89F1C-54E3-4454-B33A-75CFB04F768E}">
      <dgm:prSet/>
      <dgm:spPr/>
      <dgm:t>
        <a:bodyPr/>
        <a:lstStyle/>
        <a:p>
          <a:endParaRPr lang="en-US" sz="2400"/>
        </a:p>
      </dgm:t>
    </dgm:pt>
    <dgm:pt modelId="{42F4BD28-21DE-4980-A9EE-D68118FB29C0}" type="pres">
      <dgm:prSet presAssocID="{4A9ABB40-4866-4C55-A81A-974DAD80C1EA}" presName="Name0" presStyleCnt="0">
        <dgm:presLayoutVars>
          <dgm:dir/>
          <dgm:resizeHandles val="exact"/>
        </dgm:presLayoutVars>
      </dgm:prSet>
      <dgm:spPr/>
    </dgm:pt>
    <dgm:pt modelId="{67CCC8B0-51F9-46DF-94FA-FCE0773382E9}" type="pres">
      <dgm:prSet presAssocID="{4A9ABB40-4866-4C55-A81A-974DAD80C1EA}" presName="arrow" presStyleLbl="bgShp" presStyleIdx="0" presStyleCnt="1"/>
      <dgm:spPr/>
    </dgm:pt>
    <dgm:pt modelId="{30DC0628-8179-4DD1-BD4F-0F1B3E99BB1C}" type="pres">
      <dgm:prSet presAssocID="{4A9ABB40-4866-4C55-A81A-974DAD80C1EA}" presName="points" presStyleCnt="0"/>
      <dgm:spPr/>
    </dgm:pt>
    <dgm:pt modelId="{700A000C-60B5-46A5-8D5C-83D9581E4D34}" type="pres">
      <dgm:prSet presAssocID="{900EE203-0114-40B2-8DEC-323A7F5A995D}" presName="compositeA" presStyleCnt="0"/>
      <dgm:spPr/>
    </dgm:pt>
    <dgm:pt modelId="{F2DAFF6C-6081-425C-8F6B-0D423460C75D}" type="pres">
      <dgm:prSet presAssocID="{900EE203-0114-40B2-8DEC-323A7F5A995D}" presName="textA" presStyleLbl="revTx" presStyleIdx="0" presStyleCnt="5" custScaleX="292698">
        <dgm:presLayoutVars>
          <dgm:bulletEnabled val="1"/>
        </dgm:presLayoutVars>
      </dgm:prSet>
      <dgm:spPr/>
    </dgm:pt>
    <dgm:pt modelId="{EB105902-BB26-4416-A475-C85DB1055C10}" type="pres">
      <dgm:prSet presAssocID="{900EE203-0114-40B2-8DEC-323A7F5A995D}" presName="circleA" presStyleLbl="node1" presStyleIdx="0" presStyleCnt="5"/>
      <dgm:spPr/>
    </dgm:pt>
    <dgm:pt modelId="{14A282C4-1701-4FFF-88B7-17D332B46BC8}" type="pres">
      <dgm:prSet presAssocID="{900EE203-0114-40B2-8DEC-323A7F5A995D}" presName="spaceA" presStyleCnt="0"/>
      <dgm:spPr/>
    </dgm:pt>
    <dgm:pt modelId="{F9916031-F442-419B-A046-4E55D6A471F9}" type="pres">
      <dgm:prSet presAssocID="{45737876-ACA7-475A-8C4F-AF1BAB3D9742}" presName="space" presStyleCnt="0"/>
      <dgm:spPr/>
    </dgm:pt>
    <dgm:pt modelId="{8B58F2CA-E171-4E24-A870-824099A3CDE6}" type="pres">
      <dgm:prSet presAssocID="{FBDA2980-FE3C-4DEB-B4CE-4451225CC72B}" presName="compositeB" presStyleCnt="0"/>
      <dgm:spPr/>
    </dgm:pt>
    <dgm:pt modelId="{78217F32-E9CF-4027-9A7F-D0AF63346976}" type="pres">
      <dgm:prSet presAssocID="{FBDA2980-FE3C-4DEB-B4CE-4451225CC72B}" presName="textB" presStyleLbl="revTx" presStyleIdx="1" presStyleCnt="5" custScaleX="210681">
        <dgm:presLayoutVars>
          <dgm:bulletEnabled val="1"/>
        </dgm:presLayoutVars>
      </dgm:prSet>
      <dgm:spPr/>
    </dgm:pt>
    <dgm:pt modelId="{B74DD716-ACC8-4367-94E2-2B01A7E67C2F}" type="pres">
      <dgm:prSet presAssocID="{FBDA2980-FE3C-4DEB-B4CE-4451225CC72B}" presName="circleB" presStyleLbl="node1" presStyleIdx="1" presStyleCnt="5"/>
      <dgm:spPr/>
    </dgm:pt>
    <dgm:pt modelId="{68A339C9-4FAB-4F41-BCFD-E5420B322F1E}" type="pres">
      <dgm:prSet presAssocID="{FBDA2980-FE3C-4DEB-B4CE-4451225CC72B}" presName="spaceB" presStyleCnt="0"/>
      <dgm:spPr/>
    </dgm:pt>
    <dgm:pt modelId="{CA59E01D-9F65-4689-ADEF-2CD6FF6BDBD7}" type="pres">
      <dgm:prSet presAssocID="{8B9876DF-6A89-4656-9C3C-7B234F0D7F08}" presName="space" presStyleCnt="0"/>
      <dgm:spPr/>
    </dgm:pt>
    <dgm:pt modelId="{18E13195-450B-43FA-BCD7-98770B9B4883}" type="pres">
      <dgm:prSet presAssocID="{ED984790-4F02-4876-B636-B62F207A9D8D}" presName="compositeA" presStyleCnt="0"/>
      <dgm:spPr/>
    </dgm:pt>
    <dgm:pt modelId="{7F7E8D3A-39F4-4422-9979-E8DFB8E29990}" type="pres">
      <dgm:prSet presAssocID="{ED984790-4F02-4876-B636-B62F207A9D8D}" presName="textA" presStyleLbl="revTx" presStyleIdx="2" presStyleCnt="5" custScaleX="276235">
        <dgm:presLayoutVars>
          <dgm:bulletEnabled val="1"/>
        </dgm:presLayoutVars>
      </dgm:prSet>
      <dgm:spPr/>
    </dgm:pt>
    <dgm:pt modelId="{5E67FC5A-0A55-4E40-9C47-F421F96E830E}" type="pres">
      <dgm:prSet presAssocID="{ED984790-4F02-4876-B636-B62F207A9D8D}" presName="circleA" presStyleLbl="node1" presStyleIdx="2" presStyleCnt="5"/>
      <dgm:spPr/>
    </dgm:pt>
    <dgm:pt modelId="{F96968F3-810C-4949-920C-62B67E512AFB}" type="pres">
      <dgm:prSet presAssocID="{ED984790-4F02-4876-B636-B62F207A9D8D}" presName="spaceA" presStyleCnt="0"/>
      <dgm:spPr/>
    </dgm:pt>
    <dgm:pt modelId="{011C4CC0-1DBB-4E2F-90A7-6423D3619DFE}" type="pres">
      <dgm:prSet presAssocID="{7D796806-9EF9-47AD-881A-BBF6D43EB280}" presName="space" presStyleCnt="0"/>
      <dgm:spPr/>
    </dgm:pt>
    <dgm:pt modelId="{090BA5A3-10F5-4ECE-85D5-265F160C5D5C}" type="pres">
      <dgm:prSet presAssocID="{34E7053E-4ACC-4368-90DC-93F03C0A226F}" presName="compositeB" presStyleCnt="0"/>
      <dgm:spPr/>
    </dgm:pt>
    <dgm:pt modelId="{6DEF66A4-01AE-428D-92C4-F1D097411D5D}" type="pres">
      <dgm:prSet presAssocID="{34E7053E-4ACC-4368-90DC-93F03C0A226F}" presName="textB" presStyleLbl="revTx" presStyleIdx="3" presStyleCnt="5" custScaleX="178387">
        <dgm:presLayoutVars>
          <dgm:bulletEnabled val="1"/>
        </dgm:presLayoutVars>
      </dgm:prSet>
      <dgm:spPr/>
    </dgm:pt>
    <dgm:pt modelId="{F1FA37C2-01AA-4E84-8D47-5F4F16CF40A6}" type="pres">
      <dgm:prSet presAssocID="{34E7053E-4ACC-4368-90DC-93F03C0A226F}" presName="circleB" presStyleLbl="node1" presStyleIdx="3" presStyleCnt="5"/>
      <dgm:spPr/>
    </dgm:pt>
    <dgm:pt modelId="{E12C4806-021D-4F68-87BA-7B0BE7894798}" type="pres">
      <dgm:prSet presAssocID="{34E7053E-4ACC-4368-90DC-93F03C0A226F}" presName="spaceB" presStyleCnt="0"/>
      <dgm:spPr/>
    </dgm:pt>
    <dgm:pt modelId="{540495A1-8969-477A-928F-44B3FA2BF773}" type="pres">
      <dgm:prSet presAssocID="{BC9E50D9-2AA9-4BF0-8CF0-18659D3606F2}" presName="space" presStyleCnt="0"/>
      <dgm:spPr/>
    </dgm:pt>
    <dgm:pt modelId="{6D26CCFC-BA55-429F-A1D5-7F160D3EE122}" type="pres">
      <dgm:prSet presAssocID="{F71F5E04-DE26-4391-92FF-1CC14AC23992}" presName="compositeA" presStyleCnt="0"/>
      <dgm:spPr/>
    </dgm:pt>
    <dgm:pt modelId="{49EEBE48-99B0-41F4-930E-0B150072FB25}" type="pres">
      <dgm:prSet presAssocID="{F71F5E04-DE26-4391-92FF-1CC14AC23992}" presName="textA" presStyleLbl="revTx" presStyleIdx="4" presStyleCnt="5" custScaleX="184711">
        <dgm:presLayoutVars>
          <dgm:bulletEnabled val="1"/>
        </dgm:presLayoutVars>
      </dgm:prSet>
      <dgm:spPr/>
    </dgm:pt>
    <dgm:pt modelId="{9D233C40-CFCC-431E-A8B7-99D4AFBB9B6F}" type="pres">
      <dgm:prSet presAssocID="{F71F5E04-DE26-4391-92FF-1CC14AC23992}" presName="circleA" presStyleLbl="node1" presStyleIdx="4" presStyleCnt="5"/>
      <dgm:spPr/>
    </dgm:pt>
    <dgm:pt modelId="{9768B754-2C92-43D7-9B01-2ECD82D5A9E1}" type="pres">
      <dgm:prSet presAssocID="{F71F5E04-DE26-4391-92FF-1CC14AC23992}" presName="spaceA" presStyleCnt="0"/>
      <dgm:spPr/>
    </dgm:pt>
  </dgm:ptLst>
  <dgm:cxnLst>
    <dgm:cxn modelId="{2DB89F1C-54E3-4454-B33A-75CFB04F768E}" srcId="{4A9ABB40-4866-4C55-A81A-974DAD80C1EA}" destId="{F71F5E04-DE26-4391-92FF-1CC14AC23992}" srcOrd="4" destOrd="0" parTransId="{E9CA74E6-7318-44E1-8C60-8E2E991CBE01}" sibTransId="{256787B1-F67C-4B1B-B13D-FCE786BE88C2}"/>
    <dgm:cxn modelId="{7999EE34-5991-4AA0-91FD-8A08D1D59D15}" type="presOf" srcId="{F71F5E04-DE26-4391-92FF-1CC14AC23992}" destId="{49EEBE48-99B0-41F4-930E-0B150072FB25}" srcOrd="0" destOrd="0" presId="urn:microsoft.com/office/officeart/2005/8/layout/hProcess11"/>
    <dgm:cxn modelId="{0D65DE5E-F11A-45FB-B087-C0E4238B63F2}" srcId="{4A9ABB40-4866-4C55-A81A-974DAD80C1EA}" destId="{34E7053E-4ACC-4368-90DC-93F03C0A226F}" srcOrd="3" destOrd="0" parTransId="{2344441D-87CC-4D02-93DB-0E78C23BAC3D}" sibTransId="{BC9E50D9-2AA9-4BF0-8CF0-18659D3606F2}"/>
    <dgm:cxn modelId="{4B63B746-9B88-4DAF-AF93-EDBB672429AD}" type="presOf" srcId="{FBDA2980-FE3C-4DEB-B4CE-4451225CC72B}" destId="{78217F32-E9CF-4027-9A7F-D0AF63346976}" srcOrd="0" destOrd="0" presId="urn:microsoft.com/office/officeart/2005/8/layout/hProcess11"/>
    <dgm:cxn modelId="{D98ED648-2E3C-4B7F-B93A-293EE7791021}" type="presOf" srcId="{4A9ABB40-4866-4C55-A81A-974DAD80C1EA}" destId="{42F4BD28-21DE-4980-A9EE-D68118FB29C0}" srcOrd="0" destOrd="0" presId="urn:microsoft.com/office/officeart/2005/8/layout/hProcess11"/>
    <dgm:cxn modelId="{A16AE469-4B37-4D47-8372-918FDE32E02F}" srcId="{4A9ABB40-4866-4C55-A81A-974DAD80C1EA}" destId="{ED984790-4F02-4876-B636-B62F207A9D8D}" srcOrd="2" destOrd="0" parTransId="{06804096-DFD1-4F72-82E5-086D7B7B3CE5}" sibTransId="{7D796806-9EF9-47AD-881A-BBF6D43EB280}"/>
    <dgm:cxn modelId="{53C1CE8E-BF40-4617-94DC-74D1B22845DD}" type="presOf" srcId="{900EE203-0114-40B2-8DEC-323A7F5A995D}" destId="{F2DAFF6C-6081-425C-8F6B-0D423460C75D}" srcOrd="0" destOrd="0" presId="urn:microsoft.com/office/officeart/2005/8/layout/hProcess11"/>
    <dgm:cxn modelId="{69D673BD-96ED-4A08-8082-B479674000D4}" srcId="{4A9ABB40-4866-4C55-A81A-974DAD80C1EA}" destId="{FBDA2980-FE3C-4DEB-B4CE-4451225CC72B}" srcOrd="1" destOrd="0" parTransId="{D5B2653B-5A91-4222-877A-3C9ABC3E73D8}" sibTransId="{8B9876DF-6A89-4656-9C3C-7B234F0D7F08}"/>
    <dgm:cxn modelId="{9899D3D2-EDC9-4BAD-B65E-69AB8B3F4645}" srcId="{4A9ABB40-4866-4C55-A81A-974DAD80C1EA}" destId="{900EE203-0114-40B2-8DEC-323A7F5A995D}" srcOrd="0" destOrd="0" parTransId="{347F8EF8-079F-47C0-8A71-E895D3F16937}" sibTransId="{45737876-ACA7-475A-8C4F-AF1BAB3D9742}"/>
    <dgm:cxn modelId="{EA14D6DB-BCB6-4C1E-B089-30A3F6745606}" type="presOf" srcId="{34E7053E-4ACC-4368-90DC-93F03C0A226F}" destId="{6DEF66A4-01AE-428D-92C4-F1D097411D5D}" srcOrd="0" destOrd="0" presId="urn:microsoft.com/office/officeart/2005/8/layout/hProcess11"/>
    <dgm:cxn modelId="{4468E6F5-949F-4E22-9A32-67A91E4A54B7}" type="presOf" srcId="{ED984790-4F02-4876-B636-B62F207A9D8D}" destId="{7F7E8D3A-39F4-4422-9979-E8DFB8E29990}" srcOrd="0" destOrd="0" presId="urn:microsoft.com/office/officeart/2005/8/layout/hProcess11"/>
    <dgm:cxn modelId="{636E4EE5-9646-46A4-B08F-AEDAE5DC6E67}" type="presParOf" srcId="{42F4BD28-21DE-4980-A9EE-D68118FB29C0}" destId="{67CCC8B0-51F9-46DF-94FA-FCE0773382E9}" srcOrd="0" destOrd="0" presId="urn:microsoft.com/office/officeart/2005/8/layout/hProcess11"/>
    <dgm:cxn modelId="{BE8E6A0D-BE4D-4CBD-9C7E-2B30A9FE91D9}" type="presParOf" srcId="{42F4BD28-21DE-4980-A9EE-D68118FB29C0}" destId="{30DC0628-8179-4DD1-BD4F-0F1B3E99BB1C}" srcOrd="1" destOrd="0" presId="urn:microsoft.com/office/officeart/2005/8/layout/hProcess11"/>
    <dgm:cxn modelId="{F451ADEC-C7A6-4993-BC3B-44C744431F37}" type="presParOf" srcId="{30DC0628-8179-4DD1-BD4F-0F1B3E99BB1C}" destId="{700A000C-60B5-46A5-8D5C-83D9581E4D34}" srcOrd="0" destOrd="0" presId="urn:microsoft.com/office/officeart/2005/8/layout/hProcess11"/>
    <dgm:cxn modelId="{302ACE53-0F6B-406D-8741-CB0F1E102A66}" type="presParOf" srcId="{700A000C-60B5-46A5-8D5C-83D9581E4D34}" destId="{F2DAFF6C-6081-425C-8F6B-0D423460C75D}" srcOrd="0" destOrd="0" presId="urn:microsoft.com/office/officeart/2005/8/layout/hProcess11"/>
    <dgm:cxn modelId="{D3A30BA6-D0F7-4DC9-994E-C4AEB839A24F}" type="presParOf" srcId="{700A000C-60B5-46A5-8D5C-83D9581E4D34}" destId="{EB105902-BB26-4416-A475-C85DB1055C10}" srcOrd="1" destOrd="0" presId="urn:microsoft.com/office/officeart/2005/8/layout/hProcess11"/>
    <dgm:cxn modelId="{A9103B75-6447-4CA1-90B7-BC04F952BA0A}" type="presParOf" srcId="{700A000C-60B5-46A5-8D5C-83D9581E4D34}" destId="{14A282C4-1701-4FFF-88B7-17D332B46BC8}" srcOrd="2" destOrd="0" presId="urn:microsoft.com/office/officeart/2005/8/layout/hProcess11"/>
    <dgm:cxn modelId="{F20AF8C1-C783-481A-8583-4E86BE2C5F53}" type="presParOf" srcId="{30DC0628-8179-4DD1-BD4F-0F1B3E99BB1C}" destId="{F9916031-F442-419B-A046-4E55D6A471F9}" srcOrd="1" destOrd="0" presId="urn:microsoft.com/office/officeart/2005/8/layout/hProcess11"/>
    <dgm:cxn modelId="{8982E6DF-E5B9-4EC4-A2AE-2F428ECF7CCB}" type="presParOf" srcId="{30DC0628-8179-4DD1-BD4F-0F1B3E99BB1C}" destId="{8B58F2CA-E171-4E24-A870-824099A3CDE6}" srcOrd="2" destOrd="0" presId="urn:microsoft.com/office/officeart/2005/8/layout/hProcess11"/>
    <dgm:cxn modelId="{75CED0CF-F8E0-49F8-A5A6-9254103D7FC5}" type="presParOf" srcId="{8B58F2CA-E171-4E24-A870-824099A3CDE6}" destId="{78217F32-E9CF-4027-9A7F-D0AF63346976}" srcOrd="0" destOrd="0" presId="urn:microsoft.com/office/officeart/2005/8/layout/hProcess11"/>
    <dgm:cxn modelId="{B5D46EF0-CEE3-4A37-92AB-78B964FBD27E}" type="presParOf" srcId="{8B58F2CA-E171-4E24-A870-824099A3CDE6}" destId="{B74DD716-ACC8-4367-94E2-2B01A7E67C2F}" srcOrd="1" destOrd="0" presId="urn:microsoft.com/office/officeart/2005/8/layout/hProcess11"/>
    <dgm:cxn modelId="{5FB5D7A7-6B05-4719-898F-603097153F00}" type="presParOf" srcId="{8B58F2CA-E171-4E24-A870-824099A3CDE6}" destId="{68A339C9-4FAB-4F41-BCFD-E5420B322F1E}" srcOrd="2" destOrd="0" presId="urn:microsoft.com/office/officeart/2005/8/layout/hProcess11"/>
    <dgm:cxn modelId="{7495D78F-4D6E-48FC-B6B9-E6A58191E4AE}" type="presParOf" srcId="{30DC0628-8179-4DD1-BD4F-0F1B3E99BB1C}" destId="{CA59E01D-9F65-4689-ADEF-2CD6FF6BDBD7}" srcOrd="3" destOrd="0" presId="urn:microsoft.com/office/officeart/2005/8/layout/hProcess11"/>
    <dgm:cxn modelId="{31EA36B6-6757-4ACA-BD28-611D25644695}" type="presParOf" srcId="{30DC0628-8179-4DD1-BD4F-0F1B3E99BB1C}" destId="{18E13195-450B-43FA-BCD7-98770B9B4883}" srcOrd="4" destOrd="0" presId="urn:microsoft.com/office/officeart/2005/8/layout/hProcess11"/>
    <dgm:cxn modelId="{0F09B372-E74C-4E40-ADE7-F3FA352D7AA3}" type="presParOf" srcId="{18E13195-450B-43FA-BCD7-98770B9B4883}" destId="{7F7E8D3A-39F4-4422-9979-E8DFB8E29990}" srcOrd="0" destOrd="0" presId="urn:microsoft.com/office/officeart/2005/8/layout/hProcess11"/>
    <dgm:cxn modelId="{26B6E173-57BE-4CA7-9694-5D00A40D327F}" type="presParOf" srcId="{18E13195-450B-43FA-BCD7-98770B9B4883}" destId="{5E67FC5A-0A55-4E40-9C47-F421F96E830E}" srcOrd="1" destOrd="0" presId="urn:microsoft.com/office/officeart/2005/8/layout/hProcess11"/>
    <dgm:cxn modelId="{5C2F4B83-5750-446D-BF98-AE62CD7541E4}" type="presParOf" srcId="{18E13195-450B-43FA-BCD7-98770B9B4883}" destId="{F96968F3-810C-4949-920C-62B67E512AFB}" srcOrd="2" destOrd="0" presId="urn:microsoft.com/office/officeart/2005/8/layout/hProcess11"/>
    <dgm:cxn modelId="{19EA7F48-8737-4F86-92C0-9090DDCE2851}" type="presParOf" srcId="{30DC0628-8179-4DD1-BD4F-0F1B3E99BB1C}" destId="{011C4CC0-1DBB-4E2F-90A7-6423D3619DFE}" srcOrd="5" destOrd="0" presId="urn:microsoft.com/office/officeart/2005/8/layout/hProcess11"/>
    <dgm:cxn modelId="{BE448E39-2C5E-4943-91A9-34DECBBD5B8F}" type="presParOf" srcId="{30DC0628-8179-4DD1-BD4F-0F1B3E99BB1C}" destId="{090BA5A3-10F5-4ECE-85D5-265F160C5D5C}" srcOrd="6" destOrd="0" presId="urn:microsoft.com/office/officeart/2005/8/layout/hProcess11"/>
    <dgm:cxn modelId="{CA085A8E-71E0-4D7E-8107-8047B0FDD606}" type="presParOf" srcId="{090BA5A3-10F5-4ECE-85D5-265F160C5D5C}" destId="{6DEF66A4-01AE-428D-92C4-F1D097411D5D}" srcOrd="0" destOrd="0" presId="urn:microsoft.com/office/officeart/2005/8/layout/hProcess11"/>
    <dgm:cxn modelId="{608B09CA-4F08-4CBA-A8A6-9BF94E017D19}" type="presParOf" srcId="{090BA5A3-10F5-4ECE-85D5-265F160C5D5C}" destId="{F1FA37C2-01AA-4E84-8D47-5F4F16CF40A6}" srcOrd="1" destOrd="0" presId="urn:microsoft.com/office/officeart/2005/8/layout/hProcess11"/>
    <dgm:cxn modelId="{30FA5575-E89A-4DA4-BD71-1EA9C80C1221}" type="presParOf" srcId="{090BA5A3-10F5-4ECE-85D5-265F160C5D5C}" destId="{E12C4806-021D-4F68-87BA-7B0BE7894798}" srcOrd="2" destOrd="0" presId="urn:microsoft.com/office/officeart/2005/8/layout/hProcess11"/>
    <dgm:cxn modelId="{328802D8-A1B5-4C58-96AA-C0B5008BB6C2}" type="presParOf" srcId="{30DC0628-8179-4DD1-BD4F-0F1B3E99BB1C}" destId="{540495A1-8969-477A-928F-44B3FA2BF773}" srcOrd="7" destOrd="0" presId="urn:microsoft.com/office/officeart/2005/8/layout/hProcess11"/>
    <dgm:cxn modelId="{92B3BB67-331F-4BA4-8254-FB3606AF8089}" type="presParOf" srcId="{30DC0628-8179-4DD1-BD4F-0F1B3E99BB1C}" destId="{6D26CCFC-BA55-429F-A1D5-7F160D3EE122}" srcOrd="8" destOrd="0" presId="urn:microsoft.com/office/officeart/2005/8/layout/hProcess11"/>
    <dgm:cxn modelId="{ADDDE6B6-EA4F-405B-9C01-9733280ED31F}" type="presParOf" srcId="{6D26CCFC-BA55-429F-A1D5-7F160D3EE122}" destId="{49EEBE48-99B0-41F4-930E-0B150072FB25}" srcOrd="0" destOrd="0" presId="urn:microsoft.com/office/officeart/2005/8/layout/hProcess11"/>
    <dgm:cxn modelId="{6123C8AC-E68A-4AE4-981C-F8D240C7B7E6}" type="presParOf" srcId="{6D26CCFC-BA55-429F-A1D5-7F160D3EE122}" destId="{9D233C40-CFCC-431E-A8B7-99D4AFBB9B6F}" srcOrd="1" destOrd="0" presId="urn:microsoft.com/office/officeart/2005/8/layout/hProcess11"/>
    <dgm:cxn modelId="{20DC7DF4-8E04-4C5D-9D59-895526093947}" type="presParOf" srcId="{6D26CCFC-BA55-429F-A1D5-7F160D3EE122}" destId="{9768B754-2C92-43D7-9B01-2ECD82D5A9E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CC8B0-51F9-46DF-94FA-FCE0773382E9}">
      <dsp:nvSpPr>
        <dsp:cNvPr id="0" name=""/>
        <dsp:cNvSpPr/>
      </dsp:nvSpPr>
      <dsp:spPr>
        <a:xfrm>
          <a:off x="0" y="1824589"/>
          <a:ext cx="10045700" cy="243278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AFF6C-6081-425C-8F6B-0D423460C75D}">
      <dsp:nvSpPr>
        <dsp:cNvPr id="0" name=""/>
        <dsp:cNvSpPr/>
      </dsp:nvSpPr>
      <dsp:spPr>
        <a:xfrm>
          <a:off x="3591" y="0"/>
          <a:ext cx="2274181" cy="2432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3/25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First Housing Placement Team meeting</a:t>
          </a:r>
        </a:p>
      </dsp:txBody>
      <dsp:txXfrm>
        <a:off x="3591" y="0"/>
        <a:ext cx="2274181" cy="2432786"/>
      </dsp:txXfrm>
    </dsp:sp>
    <dsp:sp modelId="{EB105902-BB26-4416-A475-C85DB1055C10}">
      <dsp:nvSpPr>
        <dsp:cNvPr id="0" name=""/>
        <dsp:cNvSpPr/>
      </dsp:nvSpPr>
      <dsp:spPr>
        <a:xfrm>
          <a:off x="836583" y="2736884"/>
          <a:ext cx="608196" cy="6081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217F32-E9CF-4027-9A7F-D0AF63346976}">
      <dsp:nvSpPr>
        <dsp:cNvPr id="0" name=""/>
        <dsp:cNvSpPr/>
      </dsp:nvSpPr>
      <dsp:spPr>
        <a:xfrm>
          <a:off x="2316621" y="3649179"/>
          <a:ext cx="1636932" cy="2432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3/26 to 3/29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Initial housing placement process identified</a:t>
          </a:r>
        </a:p>
      </dsp:txBody>
      <dsp:txXfrm>
        <a:off x="2316621" y="3649179"/>
        <a:ext cx="1636932" cy="2432786"/>
      </dsp:txXfrm>
    </dsp:sp>
    <dsp:sp modelId="{B74DD716-ACC8-4367-94E2-2B01A7E67C2F}">
      <dsp:nvSpPr>
        <dsp:cNvPr id="0" name=""/>
        <dsp:cNvSpPr/>
      </dsp:nvSpPr>
      <dsp:spPr>
        <a:xfrm>
          <a:off x="2830989" y="2736884"/>
          <a:ext cx="608196" cy="6081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E8D3A-39F4-4422-9979-E8DFB8E29990}">
      <dsp:nvSpPr>
        <dsp:cNvPr id="0" name=""/>
        <dsp:cNvSpPr/>
      </dsp:nvSpPr>
      <dsp:spPr>
        <a:xfrm>
          <a:off x="3992402" y="0"/>
          <a:ext cx="2146268" cy="2432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3/30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WellCare contract put into place</a:t>
          </a:r>
        </a:p>
      </dsp:txBody>
      <dsp:txXfrm>
        <a:off x="3992402" y="0"/>
        <a:ext cx="2146268" cy="2432786"/>
      </dsp:txXfrm>
    </dsp:sp>
    <dsp:sp modelId="{5E67FC5A-0A55-4E40-9C47-F421F96E830E}">
      <dsp:nvSpPr>
        <dsp:cNvPr id="0" name=""/>
        <dsp:cNvSpPr/>
      </dsp:nvSpPr>
      <dsp:spPr>
        <a:xfrm>
          <a:off x="4761438" y="2736884"/>
          <a:ext cx="608196" cy="6081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F66A4-01AE-428D-92C4-F1D097411D5D}">
      <dsp:nvSpPr>
        <dsp:cNvPr id="0" name=""/>
        <dsp:cNvSpPr/>
      </dsp:nvSpPr>
      <dsp:spPr>
        <a:xfrm>
          <a:off x="6177520" y="3649179"/>
          <a:ext cx="1386017" cy="2432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3/30/20</a:t>
          </a:r>
          <a:r>
            <a:rPr lang="en-US" sz="1800" kern="120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First WellCare placement</a:t>
          </a:r>
        </a:p>
      </dsp:txBody>
      <dsp:txXfrm>
        <a:off x="6177520" y="3649179"/>
        <a:ext cx="1386017" cy="2432786"/>
      </dsp:txXfrm>
    </dsp:sp>
    <dsp:sp modelId="{F1FA37C2-01AA-4E84-8D47-5F4F16CF40A6}">
      <dsp:nvSpPr>
        <dsp:cNvPr id="0" name=""/>
        <dsp:cNvSpPr/>
      </dsp:nvSpPr>
      <dsp:spPr>
        <a:xfrm>
          <a:off x="6566430" y="2736884"/>
          <a:ext cx="608196" cy="6081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EBE48-99B0-41F4-930E-0B150072FB25}">
      <dsp:nvSpPr>
        <dsp:cNvPr id="0" name=""/>
        <dsp:cNvSpPr/>
      </dsp:nvSpPr>
      <dsp:spPr>
        <a:xfrm>
          <a:off x="7602386" y="0"/>
          <a:ext cx="1435152" cy="2432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4/2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HSA Housing Placement Team staffed and trained</a:t>
          </a:r>
        </a:p>
      </dsp:txBody>
      <dsp:txXfrm>
        <a:off x="7602386" y="0"/>
        <a:ext cx="1435152" cy="2432786"/>
      </dsp:txXfrm>
    </dsp:sp>
    <dsp:sp modelId="{9D233C40-CFCC-431E-A8B7-99D4AFBB9B6F}">
      <dsp:nvSpPr>
        <dsp:cNvPr id="0" name=""/>
        <dsp:cNvSpPr/>
      </dsp:nvSpPr>
      <dsp:spPr>
        <a:xfrm>
          <a:off x="8015864" y="2736884"/>
          <a:ext cx="608196" cy="6081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6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0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1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8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9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17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6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9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0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13E97A3-0E52-4745-BEC8-7FA5F4F5C7E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2910361-BE19-406D-B89F-1266CE87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33DDD-9E91-46B4-B477-EDEDAA221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Housing Triage 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E352A-7960-402A-B6CA-471D2DA95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Goal—Flatten the COVID-19 curve</a:t>
            </a:r>
          </a:p>
          <a:p>
            <a:endParaRPr lang="en-US" sz="2400" dirty="0"/>
          </a:p>
          <a:p>
            <a:r>
              <a:rPr lang="en-US" sz="2400" dirty="0"/>
              <a:t>Task—Develop and implement a system to place people into housing who are COVID-19 symptomatic, positive, or waiting test results that cannot self isolate</a:t>
            </a:r>
          </a:p>
          <a:p>
            <a:endParaRPr lang="en-US" sz="2400" dirty="0"/>
          </a:p>
          <a:p>
            <a:pPr marL="0" indent="0" algn="ctr">
              <a:buNone/>
            </a:pPr>
            <a:r>
              <a:rPr lang="en-US" sz="2400" i="1" dirty="0"/>
              <a:t>Prior to process and staffing being identified, no clear means to respond to people who were COVID-19 positive and not able to self-isolate </a:t>
            </a:r>
          </a:p>
        </p:txBody>
      </p:sp>
    </p:spTree>
    <p:extLst>
      <p:ext uri="{BB962C8B-B14F-4D97-AF65-F5344CB8AC3E}">
        <p14:creationId xmlns:p14="http://schemas.microsoft.com/office/powerpoint/2010/main" val="349463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3814-1798-4858-9AEC-8D7B8B29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48" y="168397"/>
            <a:ext cx="10058400" cy="1609344"/>
          </a:xfrm>
        </p:spPr>
        <p:txBody>
          <a:bodyPr/>
          <a:lstStyle/>
          <a:p>
            <a:r>
              <a:rPr lang="en-US" dirty="0"/>
              <a:t>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C4F2A7-895E-4F34-84CF-E3BBD8711C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2734077"/>
              </p:ext>
            </p:extLst>
          </p:nvPr>
        </p:nvGraphicFramePr>
        <p:xfrm>
          <a:off x="355600" y="571500"/>
          <a:ext cx="10045700" cy="608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AE7EF2B-560D-415C-A603-786FA6969DCE}"/>
              </a:ext>
            </a:extLst>
          </p:cNvPr>
          <p:cNvSpPr/>
          <p:nvPr/>
        </p:nvSpPr>
        <p:spPr>
          <a:xfrm>
            <a:off x="10058400" y="2667127"/>
            <a:ext cx="1981200" cy="18907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Continued outreach to medical providers and community partners </a:t>
            </a:r>
          </a:p>
        </p:txBody>
      </p:sp>
    </p:spTree>
    <p:extLst>
      <p:ext uri="{BB962C8B-B14F-4D97-AF65-F5344CB8AC3E}">
        <p14:creationId xmlns:p14="http://schemas.microsoft.com/office/powerpoint/2010/main" val="257479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0236203-F6A9-4582-8346-8FE724DBD52E}"/>
              </a:ext>
            </a:extLst>
          </p:cNvPr>
          <p:cNvSpPr txBox="1"/>
          <p:nvPr/>
        </p:nvSpPr>
        <p:spPr>
          <a:xfrm>
            <a:off x="3254117" y="418288"/>
            <a:ext cx="544718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COVID-19 Response Housing Placement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A36E31-1FA5-4131-A428-C734C59CEA98}"/>
              </a:ext>
            </a:extLst>
          </p:cNvPr>
          <p:cNvSpPr txBox="1"/>
          <p:nvPr/>
        </p:nvSpPr>
        <p:spPr>
          <a:xfrm>
            <a:off x="5185623" y="4215114"/>
            <a:ext cx="780703" cy="27699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4677324-D52E-4EF9-AE62-CA4AB616905A}"/>
              </a:ext>
            </a:extLst>
          </p:cNvPr>
          <p:cNvSpPr txBox="1"/>
          <p:nvPr/>
        </p:nvSpPr>
        <p:spPr>
          <a:xfrm>
            <a:off x="1935560" y="1230930"/>
            <a:ext cx="8320877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Individual is COVID-19 symptomatic or positive and can’t self isolate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0D2A71-DA53-4642-B8C1-9A4B50BE9354}"/>
              </a:ext>
            </a:extLst>
          </p:cNvPr>
          <p:cNvSpPr/>
          <p:nvPr/>
        </p:nvSpPr>
        <p:spPr>
          <a:xfrm>
            <a:off x="1602448" y="1851441"/>
            <a:ext cx="1476832" cy="475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CAC/REC</a:t>
            </a:r>
            <a:endParaRPr lang="en-US" sz="1400" b="1" baseline="30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BECDEF-EE69-4896-8748-E66C4CE7ED84}"/>
              </a:ext>
            </a:extLst>
          </p:cNvPr>
          <p:cNvSpPr/>
          <p:nvPr/>
        </p:nvSpPr>
        <p:spPr>
          <a:xfrm>
            <a:off x="6845358" y="1768160"/>
            <a:ext cx="1855925" cy="616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Community Partner + Health Provider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DAB583-CACD-436C-B9BA-382E4436FC62}"/>
              </a:ext>
            </a:extLst>
          </p:cNvPr>
          <p:cNvSpPr/>
          <p:nvPr/>
        </p:nvSpPr>
        <p:spPr>
          <a:xfrm>
            <a:off x="8952710" y="1903457"/>
            <a:ext cx="1632734" cy="475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WCHD Epi Team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B08A7D9-49C0-4329-BFA2-86C08893F3C5}"/>
              </a:ext>
            </a:extLst>
          </p:cNvPr>
          <p:cNvSpPr txBox="1"/>
          <p:nvPr/>
        </p:nvSpPr>
        <p:spPr>
          <a:xfrm>
            <a:off x="-20496" y="6580825"/>
            <a:ext cx="1893039" cy="277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Updated 4/24/20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029700" y="236727"/>
            <a:ext cx="2997200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solidFill>
                  <a:schemeClr val="bg1"/>
                </a:solidFill>
              </a:rPr>
              <a:t>Goal statement: </a:t>
            </a:r>
            <a:r>
              <a:rPr lang="en-US" sz="1200" dirty="0">
                <a:solidFill>
                  <a:schemeClr val="bg1"/>
                </a:solidFill>
              </a:rPr>
              <a:t>Flatten the curve by isolating COVID-19 presumptive and COVID-19 positive individuals who don’t have access to housing.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C17D397-35BA-4B18-969C-4E0010FD33AF}"/>
              </a:ext>
            </a:extLst>
          </p:cNvPr>
          <p:cNvSpPr txBox="1"/>
          <p:nvPr/>
        </p:nvSpPr>
        <p:spPr>
          <a:xfrm>
            <a:off x="1422653" y="4895279"/>
            <a:ext cx="2238692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Individual self isolates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87793C56-26AA-47AB-B470-A6DEBF53857C}"/>
              </a:ext>
            </a:extLst>
          </p:cNvPr>
          <p:cNvCxnSpPr>
            <a:cxnSpLocks/>
          </p:cNvCxnSpPr>
          <p:nvPr/>
        </p:nvCxnSpPr>
        <p:spPr>
          <a:xfrm>
            <a:off x="2608015" y="3682755"/>
            <a:ext cx="0" cy="532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87793C56-26AA-47AB-B470-A6DEBF53857C}"/>
              </a:ext>
            </a:extLst>
          </p:cNvPr>
          <p:cNvCxnSpPr>
            <a:cxnSpLocks/>
          </p:cNvCxnSpPr>
          <p:nvPr/>
        </p:nvCxnSpPr>
        <p:spPr>
          <a:xfrm>
            <a:off x="2650045" y="4458605"/>
            <a:ext cx="0" cy="436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87793C56-26AA-47AB-B470-A6DEBF53857C}"/>
              </a:ext>
            </a:extLst>
          </p:cNvPr>
          <p:cNvCxnSpPr>
            <a:cxnSpLocks/>
          </p:cNvCxnSpPr>
          <p:nvPr/>
        </p:nvCxnSpPr>
        <p:spPr>
          <a:xfrm>
            <a:off x="5575974" y="3926088"/>
            <a:ext cx="0" cy="305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87793C56-26AA-47AB-B470-A6DEBF53857C}"/>
              </a:ext>
            </a:extLst>
          </p:cNvPr>
          <p:cNvCxnSpPr>
            <a:cxnSpLocks/>
            <a:stCxn id="16" idx="3"/>
            <a:endCxn id="23" idx="1"/>
          </p:cNvCxnSpPr>
          <p:nvPr/>
        </p:nvCxnSpPr>
        <p:spPr>
          <a:xfrm flipV="1">
            <a:off x="5966326" y="4144433"/>
            <a:ext cx="616959" cy="209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</p:cNvCxnSpPr>
          <p:nvPr/>
        </p:nvCxnSpPr>
        <p:spPr>
          <a:xfrm>
            <a:off x="4093142" y="2323794"/>
            <a:ext cx="0" cy="227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3C6B168D-ED5F-44AD-9FA2-3164C698AD8D}"/>
              </a:ext>
            </a:extLst>
          </p:cNvPr>
          <p:cNvSpPr/>
          <p:nvPr/>
        </p:nvSpPr>
        <p:spPr>
          <a:xfrm>
            <a:off x="3326940" y="1848043"/>
            <a:ext cx="1532405" cy="475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Hospital ER</a:t>
            </a:r>
            <a:endParaRPr lang="en-US" sz="1400" b="1" baseline="30000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C6B168D-ED5F-44AD-9FA2-3164C698AD8D}"/>
              </a:ext>
            </a:extLst>
          </p:cNvPr>
          <p:cNvSpPr/>
          <p:nvPr/>
        </p:nvSpPr>
        <p:spPr>
          <a:xfrm>
            <a:off x="5086149" y="1854729"/>
            <a:ext cx="1532405" cy="475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Hospital Discharge</a:t>
            </a:r>
            <a:endParaRPr lang="en-US" sz="1400" b="1" baseline="30000" dirty="0"/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</p:cNvCxnSpPr>
          <p:nvPr/>
        </p:nvCxnSpPr>
        <p:spPr>
          <a:xfrm>
            <a:off x="2815292" y="2327190"/>
            <a:ext cx="0" cy="277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</p:cNvCxnSpPr>
          <p:nvPr/>
        </p:nvCxnSpPr>
        <p:spPr>
          <a:xfrm>
            <a:off x="5852351" y="2365340"/>
            <a:ext cx="0" cy="201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</p:cNvCxnSpPr>
          <p:nvPr/>
        </p:nvCxnSpPr>
        <p:spPr>
          <a:xfrm>
            <a:off x="9210277" y="2378056"/>
            <a:ext cx="0" cy="239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</p:cNvCxnSpPr>
          <p:nvPr/>
        </p:nvCxnSpPr>
        <p:spPr>
          <a:xfrm>
            <a:off x="7578562" y="2415967"/>
            <a:ext cx="0" cy="201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</p:cNvCxnSpPr>
          <p:nvPr/>
        </p:nvCxnSpPr>
        <p:spPr>
          <a:xfrm flipH="1">
            <a:off x="7379442" y="4313695"/>
            <a:ext cx="478339" cy="419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05F992C4-9A87-4C6F-B09C-EB122A47068F}"/>
              </a:ext>
            </a:extLst>
          </p:cNvPr>
          <p:cNvCxnSpPr>
            <a:cxnSpLocks/>
            <a:endCxn id="48" idx="0"/>
          </p:cNvCxnSpPr>
          <p:nvPr/>
        </p:nvCxnSpPr>
        <p:spPr>
          <a:xfrm>
            <a:off x="9987539" y="4283607"/>
            <a:ext cx="132720" cy="44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21FF653-F14D-426F-A056-D81135E0B816}"/>
              </a:ext>
            </a:extLst>
          </p:cNvPr>
          <p:cNvSpPr txBox="1"/>
          <p:nvPr/>
        </p:nvSpPr>
        <p:spPr>
          <a:xfrm>
            <a:off x="1482680" y="5513406"/>
            <a:ext cx="9755701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Presumptive - housed until test results received — housed in isolation.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Positive - housed until no longer a risk (up to 14 days) </a:t>
            </a:r>
          </a:p>
          <a:p>
            <a:pPr algn="ctr"/>
            <a:r>
              <a:rPr lang="en-US" sz="1400" b="1" dirty="0"/>
              <a:t>Negative – Discharged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1ECACD-F482-4185-B014-DE81BE103CD0}"/>
              </a:ext>
            </a:extLst>
          </p:cNvPr>
          <p:cNvSpPr txBox="1"/>
          <p:nvPr/>
        </p:nvSpPr>
        <p:spPr>
          <a:xfrm>
            <a:off x="1051913" y="3228206"/>
            <a:ext cx="4815488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Housing Triage Team conducts housing placement questionnaire. </a:t>
            </a:r>
          </a:p>
          <a:p>
            <a:pPr algn="ctr"/>
            <a:r>
              <a:rPr lang="en-US" sz="1400" b="1" dirty="0"/>
              <a:t>Can this person safely isolate?  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A2816604-C631-4A53-A35A-00AC461A2EE2}"/>
              </a:ext>
            </a:extLst>
          </p:cNvPr>
          <p:cNvCxnSpPr>
            <a:cxnSpLocks/>
          </p:cNvCxnSpPr>
          <p:nvPr/>
        </p:nvCxnSpPr>
        <p:spPr>
          <a:xfrm flipH="1">
            <a:off x="10120259" y="4862426"/>
            <a:ext cx="11770" cy="640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DF8D48AF-568B-4D7F-A9F2-BCCAF101A919}"/>
              </a:ext>
            </a:extLst>
          </p:cNvPr>
          <p:cNvSpPr txBox="1"/>
          <p:nvPr/>
        </p:nvSpPr>
        <p:spPr>
          <a:xfrm>
            <a:off x="2217664" y="4267930"/>
            <a:ext cx="780703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Yes</a:t>
            </a: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82757B1B-BB73-4C70-8E6F-3D287144DF89}"/>
              </a:ext>
            </a:extLst>
          </p:cNvPr>
          <p:cNvCxnSpPr>
            <a:cxnSpLocks/>
          </p:cNvCxnSpPr>
          <p:nvPr/>
        </p:nvCxnSpPr>
        <p:spPr>
          <a:xfrm flipH="1">
            <a:off x="6905976" y="4872702"/>
            <a:ext cx="11770" cy="640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0BBC111-183D-46D1-84FD-7BCC9C0FE207}"/>
              </a:ext>
            </a:extLst>
          </p:cNvPr>
          <p:cNvSpPr txBox="1"/>
          <p:nvPr/>
        </p:nvSpPr>
        <p:spPr>
          <a:xfrm>
            <a:off x="5977711" y="4733130"/>
            <a:ext cx="188007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Edison Housing </a:t>
            </a:r>
          </a:p>
          <a:p>
            <a:pPr algn="ctr"/>
            <a:r>
              <a:rPr lang="en-US" sz="1400" b="1" dirty="0"/>
              <a:t>(300 beds)</a:t>
            </a:r>
            <a:endParaRPr lang="en-US" b="1" baseline="30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6AB010D-4C4E-48ED-9CA9-218D21CD4FD1}"/>
              </a:ext>
            </a:extLst>
          </p:cNvPr>
          <p:cNvSpPr txBox="1"/>
          <p:nvPr/>
        </p:nvSpPr>
        <p:spPr>
          <a:xfrm>
            <a:off x="9342989" y="4733130"/>
            <a:ext cx="1554540" cy="5232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WellCare </a:t>
            </a:r>
          </a:p>
          <a:p>
            <a:pPr algn="ctr"/>
            <a:r>
              <a:rPr lang="en-US" sz="1400" b="1" dirty="0"/>
              <a:t>(43 total beds)</a:t>
            </a:r>
            <a:r>
              <a:rPr lang="en-US" sz="1400" b="1" baseline="30000" dirty="0"/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9661A4D-2062-4415-871C-C601D574DC96}"/>
              </a:ext>
            </a:extLst>
          </p:cNvPr>
          <p:cNvSpPr txBox="1"/>
          <p:nvPr/>
        </p:nvSpPr>
        <p:spPr>
          <a:xfrm>
            <a:off x="6583285" y="3775101"/>
            <a:ext cx="5251628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Housing Triage team makes appropriate housing placement and schedules transportation and testing if needed. 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440A980-660F-4573-90AD-26DD8D8277E2}"/>
              </a:ext>
            </a:extLst>
          </p:cNvPr>
          <p:cNvSpPr txBox="1"/>
          <p:nvPr/>
        </p:nvSpPr>
        <p:spPr>
          <a:xfrm>
            <a:off x="1753267" y="2602353"/>
            <a:ext cx="8320877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Referral and consent form complete and submitted to Housing Placement Team</a:t>
            </a:r>
          </a:p>
        </p:txBody>
      </p: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5E01EF57-260A-45C0-AAA9-C28D7B9D9548}"/>
              </a:ext>
            </a:extLst>
          </p:cNvPr>
          <p:cNvCxnSpPr>
            <a:cxnSpLocks/>
          </p:cNvCxnSpPr>
          <p:nvPr/>
        </p:nvCxnSpPr>
        <p:spPr>
          <a:xfrm>
            <a:off x="3669574" y="2940907"/>
            <a:ext cx="0" cy="214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16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B5C-F0B8-4ED2-B572-6913A2D86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HSA housing Placement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816B9-0AD1-4641-A683-088B215A2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Triage Team ​Manager</a:t>
            </a:r>
          </a:p>
          <a:p>
            <a:pPr lvl="1"/>
            <a:r>
              <a:rPr lang="en-US" dirty="0"/>
              <a:t>Oversees team and develops key materials</a:t>
            </a:r>
          </a:p>
          <a:p>
            <a:pPr lvl="1"/>
            <a:r>
              <a:rPr lang="en-US" dirty="0"/>
              <a:t>Responds to changes in status of people placed in housing</a:t>
            </a:r>
          </a:p>
          <a:p>
            <a:pPr lvl="1"/>
            <a:r>
              <a:rPr lang="en-US" dirty="0"/>
              <a:t>Develops procedures, forms, contact lists,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Triage Team Lead​</a:t>
            </a:r>
          </a:p>
          <a:p>
            <a:pPr lvl="1"/>
            <a:r>
              <a:rPr lang="en-US" dirty="0"/>
              <a:t>Rotating staff based on availability</a:t>
            </a:r>
          </a:p>
          <a:p>
            <a:pPr lvl="1"/>
            <a:r>
              <a:rPr lang="en-US" dirty="0"/>
              <a:t>Received referral calls and coordinated placement, transportation, medication,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Caseworker/HSSS</a:t>
            </a:r>
          </a:p>
          <a:p>
            <a:pPr lvl="1"/>
            <a:r>
              <a:rPr lang="en-US" dirty="0"/>
              <a:t>Case management</a:t>
            </a:r>
          </a:p>
          <a:p>
            <a:endParaRPr lang="en-US" dirty="0"/>
          </a:p>
          <a:p>
            <a:r>
              <a:rPr lang="en-US" b="1" dirty="0"/>
              <a:t>Operational hours: 8 am to 5 pm, 7 days a week</a:t>
            </a:r>
          </a:p>
        </p:txBody>
      </p:sp>
    </p:spTree>
    <p:extLst>
      <p:ext uri="{BB962C8B-B14F-4D97-AF65-F5344CB8AC3E}">
        <p14:creationId xmlns:p14="http://schemas.microsoft.com/office/powerpoint/2010/main" val="230305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C237C-F199-44D3-AB6A-777BBA2E0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332"/>
            <a:ext cx="10058400" cy="1609344"/>
          </a:xfrm>
        </p:spPr>
        <p:txBody>
          <a:bodyPr/>
          <a:lstStyle/>
          <a:p>
            <a:r>
              <a:rPr lang="en-US" dirty="0"/>
              <a:t>Criteria for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768D2-9363-4708-BC72-79F672CC8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703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Criteria for submitting a referral for requested placement through the </a:t>
            </a:r>
            <a:r>
              <a:rPr lang="en-US" sz="1800" b="1" dirty="0"/>
              <a:t>Washoe County Human Services Agency Housing Placement Team</a:t>
            </a:r>
            <a:r>
              <a:rPr lang="en-US" sz="1800" dirty="0"/>
              <a:t>:</a:t>
            </a:r>
          </a:p>
          <a:p>
            <a:pPr marL="0" lvl="0" indent="0">
              <a:buNone/>
            </a:pPr>
            <a:r>
              <a:rPr lang="en-US" sz="1800" u="sng" dirty="0"/>
              <a:t>Individual is in need of self-isolation due to one of the following:</a:t>
            </a:r>
          </a:p>
          <a:p>
            <a:pPr marL="0" lvl="0" indent="0">
              <a:buNone/>
            </a:pPr>
            <a:r>
              <a:rPr lang="en-US" sz="1800" dirty="0"/>
              <a:t>EPI or Hospital or Partner agency confirmed COVID-19 symptom presentation and </a:t>
            </a:r>
          </a:p>
          <a:p>
            <a:pPr marL="457200" lvl="1" indent="0">
              <a:buNone/>
            </a:pPr>
            <a:r>
              <a:rPr lang="en-US" sz="1600" dirty="0"/>
              <a:t>Has a Positive COVID-19 Test Result or</a:t>
            </a:r>
          </a:p>
          <a:p>
            <a:pPr marL="457200" lvl="1" indent="0">
              <a:buNone/>
            </a:pPr>
            <a:r>
              <a:rPr lang="en-US" sz="1600" dirty="0"/>
              <a:t>Is awaiting COVID-19 Testing Result</a:t>
            </a:r>
          </a:p>
          <a:p>
            <a:pPr marL="0" indent="0">
              <a:buNone/>
            </a:pPr>
            <a:r>
              <a:rPr lang="en-US" sz="1800" b="1" u="sng" dirty="0"/>
              <a:t>AND</a:t>
            </a:r>
            <a:endParaRPr lang="en-US" sz="1800" dirty="0"/>
          </a:p>
          <a:p>
            <a:pPr marL="0" lvl="0" indent="0">
              <a:buNone/>
            </a:pPr>
            <a:r>
              <a:rPr lang="en-US" sz="1800" dirty="0"/>
              <a:t>Individual does not have access or resources to self-isolate in another location due to:   </a:t>
            </a:r>
          </a:p>
          <a:p>
            <a:pPr marL="457200" lvl="1" indent="0">
              <a:buNone/>
            </a:pPr>
            <a:r>
              <a:rPr lang="en-US" sz="1600" dirty="0"/>
              <a:t>Currently residing in location that does not allow for maintaining appropriate self-isolation practices (e.g. shelter, multifamily residence, treatment center, shared bedroom, etc.) </a:t>
            </a:r>
          </a:p>
          <a:p>
            <a:pPr marL="457200" lvl="1" indent="0">
              <a:buNone/>
            </a:pPr>
            <a:r>
              <a:rPr lang="en-US" sz="900" dirty="0"/>
              <a:t> </a:t>
            </a:r>
            <a:r>
              <a:rPr lang="en-US" sz="1600" dirty="0"/>
              <a:t>Currently Homeless </a:t>
            </a:r>
          </a:p>
          <a:p>
            <a:pPr marL="0" indent="0">
              <a:buNone/>
            </a:pPr>
            <a:r>
              <a:rPr lang="en-US" sz="1800" b="1" u="sng" dirty="0"/>
              <a:t>AND </a:t>
            </a:r>
            <a:endParaRPr lang="en-US" sz="1800" dirty="0"/>
          </a:p>
          <a:p>
            <a:pPr marL="0" lvl="0" indent="0">
              <a:buNone/>
            </a:pPr>
            <a:r>
              <a:rPr lang="en-US" sz="1800" dirty="0"/>
              <a:t>Individual must also be able to perform all Activities of Daily Living (ADL) &amp; Instrumental Activities of Daily Living (IADL) and is </a:t>
            </a:r>
            <a:r>
              <a:rPr lang="en-US" sz="1800" b="1" dirty="0"/>
              <a:t>NOT</a:t>
            </a:r>
            <a:r>
              <a:rPr lang="en-US" sz="1800" dirty="0"/>
              <a:t> in need of 24-hour medical care or medical equipment needing on-site staff oversight or supervision. </a:t>
            </a:r>
          </a:p>
        </p:txBody>
      </p:sp>
    </p:spTree>
    <p:extLst>
      <p:ext uri="{BB962C8B-B14F-4D97-AF65-F5344CB8AC3E}">
        <p14:creationId xmlns:p14="http://schemas.microsoft.com/office/powerpoint/2010/main" val="151807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DD710-549B-450A-8C61-6D47DB8EB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948" y="306832"/>
            <a:ext cx="10058400" cy="1609344"/>
          </a:xfrm>
        </p:spPr>
        <p:txBody>
          <a:bodyPr/>
          <a:lstStyle/>
          <a:p>
            <a:r>
              <a:rPr lang="en-US" dirty="0"/>
              <a:t>Placements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D3096-7C51-4456-9AFB-02C576A9D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916176"/>
            <a:ext cx="10058400" cy="4256024"/>
          </a:xfrm>
        </p:spPr>
        <p:txBody>
          <a:bodyPr>
            <a:normAutofit/>
          </a:bodyPr>
          <a:lstStyle/>
          <a:p>
            <a:r>
              <a:rPr lang="en-US" sz="2400" dirty="0"/>
              <a:t>As of 4/24</a:t>
            </a:r>
          </a:p>
          <a:p>
            <a:pPr lvl="1"/>
            <a:r>
              <a:rPr lang="en-US" sz="2000" dirty="0"/>
              <a:t>16 referrals received</a:t>
            </a:r>
          </a:p>
          <a:p>
            <a:pPr lvl="1"/>
            <a:r>
              <a:rPr lang="en-US" sz="2000" dirty="0"/>
              <a:t>1 person provided in home case management </a:t>
            </a:r>
          </a:p>
          <a:p>
            <a:r>
              <a:rPr lang="en-US" sz="2400" dirty="0"/>
              <a:t>WellCare Housing</a:t>
            </a:r>
          </a:p>
          <a:p>
            <a:pPr lvl="1"/>
            <a:r>
              <a:rPr lang="en-US" sz="2000" dirty="0"/>
              <a:t>11 placements to date over the course of the contract</a:t>
            </a:r>
          </a:p>
          <a:p>
            <a:pPr lvl="2"/>
            <a:r>
              <a:rPr lang="en-US" sz="1800" dirty="0"/>
              <a:t>6 people currently housed</a:t>
            </a:r>
          </a:p>
          <a:p>
            <a:r>
              <a:rPr lang="en-US" sz="2400" dirty="0"/>
              <a:t>Edison Housing</a:t>
            </a:r>
          </a:p>
          <a:p>
            <a:pPr lvl="1"/>
            <a:r>
              <a:rPr lang="en-US" sz="2000" dirty="0"/>
              <a:t>Property manager, food service and security has been procured</a:t>
            </a:r>
          </a:p>
          <a:p>
            <a:pPr lvl="1"/>
            <a:r>
              <a:rPr lang="en-US" sz="2000" dirty="0"/>
              <a:t>Additional site supports such as medical and communications mechanisms with property manager around placements are being identified</a:t>
            </a:r>
          </a:p>
        </p:txBody>
      </p:sp>
    </p:spTree>
    <p:extLst>
      <p:ext uri="{BB962C8B-B14F-4D97-AF65-F5344CB8AC3E}">
        <p14:creationId xmlns:p14="http://schemas.microsoft.com/office/powerpoint/2010/main" val="20910969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204F244AA4143937DDBAA491E4807" ma:contentTypeVersion="7" ma:contentTypeDescription="Create a new document." ma:contentTypeScope="" ma:versionID="70073a36a545f15ee3eb863fa8761fd5">
  <xsd:schema xmlns:xsd="http://www.w3.org/2001/XMLSchema" xmlns:xs="http://www.w3.org/2001/XMLSchema" xmlns:p="http://schemas.microsoft.com/office/2006/metadata/properties" xmlns:ns3="1728428d-4f9b-4c02-8976-02023e446b63" targetNamespace="http://schemas.microsoft.com/office/2006/metadata/properties" ma:root="true" ma:fieldsID="bc16dc38b0a60ec224e850f80b9dccf4" ns3:_="">
    <xsd:import namespace="1728428d-4f9b-4c02-8976-02023e446b6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28428d-4f9b-4c02-8976-02023e446b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B09CF8-560B-46C1-8184-4394D8386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28428d-4f9b-4c02-8976-02023e446b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615865-295F-453C-B701-37B87F37F723}">
  <ds:schemaRefs>
    <ds:schemaRef ds:uri="http://purl.org/dc/terms/"/>
    <ds:schemaRef ds:uri="1728428d-4f9b-4c02-8976-02023e446b63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B9A4F5C-9F5D-47DC-A06F-714B668D42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414</TotalTime>
  <Words>447</Words>
  <Application>Microsoft Office PowerPoint</Application>
  <PresentationFormat>Widescreen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Wood Type</vt:lpstr>
      <vt:lpstr>Housing Triage Team</vt:lpstr>
      <vt:lpstr>Timeline</vt:lpstr>
      <vt:lpstr>PowerPoint Presentation</vt:lpstr>
      <vt:lpstr>HSA housing Placement Team</vt:lpstr>
      <vt:lpstr>Criteria for Placement</vt:lpstr>
      <vt:lpstr>Placements to 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Housing Triage Team</dc:title>
  <dc:creator>Peters, Catrina</dc:creator>
  <cp:lastModifiedBy>Kate Thomas</cp:lastModifiedBy>
  <cp:revision>8</cp:revision>
  <dcterms:created xsi:type="dcterms:W3CDTF">2020-04-24T16:01:44Z</dcterms:created>
  <dcterms:modified xsi:type="dcterms:W3CDTF">2020-04-28T16:28:06Z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0x01010025F204F244AA4143937DDBAA491E4807</vt:lpwstr>
  </property>
</Properties>
</file>