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4"/>
  </p:sldMasterIdLst>
  <p:notesMasterIdLst>
    <p:notesMasterId r:id="rId31"/>
  </p:notesMasterIdLst>
  <p:sldIdLst>
    <p:sldId id="381" r:id="rId5"/>
    <p:sldId id="256" r:id="rId6"/>
    <p:sldId id="274" r:id="rId7"/>
    <p:sldId id="380" r:id="rId8"/>
    <p:sldId id="283" r:id="rId9"/>
    <p:sldId id="378" r:id="rId10"/>
    <p:sldId id="265" r:id="rId11"/>
    <p:sldId id="275" r:id="rId12"/>
    <p:sldId id="375" r:id="rId13"/>
    <p:sldId id="376" r:id="rId14"/>
    <p:sldId id="287" r:id="rId15"/>
    <p:sldId id="268" r:id="rId16"/>
    <p:sldId id="284" r:id="rId17"/>
    <p:sldId id="285" r:id="rId18"/>
    <p:sldId id="286" r:id="rId19"/>
    <p:sldId id="377" r:id="rId20"/>
    <p:sldId id="379" r:id="rId21"/>
    <p:sldId id="374" r:id="rId22"/>
    <p:sldId id="267" r:id="rId23"/>
    <p:sldId id="262" r:id="rId24"/>
    <p:sldId id="372" r:id="rId25"/>
    <p:sldId id="371" r:id="rId26"/>
    <p:sldId id="266" r:id="rId27"/>
    <p:sldId id="271" r:id="rId28"/>
    <p:sldId id="272" r:id="rId29"/>
    <p:sldId id="370"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D0CA602-BB53-33AC-1A10-FB526406C4B9}" name="Kyle Jenkins" initials="KJ" userId="8affcba5205591e2"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B437283-BD54-4585-A5EE-9D6B70E7B828}" v="4" dt="2023-07-28T19:56:37.8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1" d="100"/>
          <a:sy n="91" d="100"/>
        </p:scale>
        <p:origin x="69" y="105"/>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5527E4-898C-4054-A1EA-23378E176CC2}" type="doc">
      <dgm:prSet loTypeId="urn:microsoft.com/office/officeart/2005/8/layout/radial6" loCatId="cycle" qsTypeId="urn:microsoft.com/office/officeart/2005/8/quickstyle/3d3" qsCatId="3D" csTypeId="urn:microsoft.com/office/officeart/2005/8/colors/accent6_2" csCatId="accent6" phldr="1"/>
      <dgm:spPr/>
      <dgm:t>
        <a:bodyPr/>
        <a:lstStyle/>
        <a:p>
          <a:endParaRPr lang="en-US"/>
        </a:p>
      </dgm:t>
    </dgm:pt>
    <dgm:pt modelId="{A2533FFF-840B-4721-A441-8757B1A17D9E}">
      <dgm:prSet phldrT="[Text]"/>
      <dgm:spPr/>
      <dgm:t>
        <a:bodyPr/>
        <a:lstStyle/>
        <a:p>
          <a:r>
            <a:rPr lang="en-US" dirty="0"/>
            <a:t>End Homelessness for All Persons</a:t>
          </a:r>
        </a:p>
      </dgm:t>
    </dgm:pt>
    <dgm:pt modelId="{91232569-1875-4479-BB28-342BEB20A317}" type="parTrans" cxnId="{363CFCC1-4B7A-408D-86B7-4332C014E127}">
      <dgm:prSet/>
      <dgm:spPr/>
      <dgm:t>
        <a:bodyPr/>
        <a:lstStyle/>
        <a:p>
          <a:endParaRPr lang="en-US"/>
        </a:p>
      </dgm:t>
    </dgm:pt>
    <dgm:pt modelId="{9764C44A-D241-4CDD-9F9B-ACB3A4E18D9B}" type="sibTrans" cxnId="{363CFCC1-4B7A-408D-86B7-4332C014E127}">
      <dgm:prSet/>
      <dgm:spPr/>
      <dgm:t>
        <a:bodyPr/>
        <a:lstStyle/>
        <a:p>
          <a:endParaRPr lang="en-US"/>
        </a:p>
      </dgm:t>
    </dgm:pt>
    <dgm:pt modelId="{A2E3895F-50CA-4332-83CC-EB9917645DEB}">
      <dgm:prSet phldrT="[Text]"/>
      <dgm:spPr/>
      <dgm:t>
        <a:bodyPr/>
        <a:lstStyle/>
        <a:p>
          <a:r>
            <a:rPr lang="en-US" dirty="0"/>
            <a:t>Improve Assistance to LGBTQ+ Individuals</a:t>
          </a:r>
        </a:p>
      </dgm:t>
    </dgm:pt>
    <dgm:pt modelId="{B802DD25-20B9-4F69-A07A-91CFD37F6D68}" type="parTrans" cxnId="{1515A773-C7C2-41B6-9BD2-4FAE61E101FA}">
      <dgm:prSet/>
      <dgm:spPr/>
      <dgm:t>
        <a:bodyPr/>
        <a:lstStyle/>
        <a:p>
          <a:endParaRPr lang="en-US"/>
        </a:p>
      </dgm:t>
    </dgm:pt>
    <dgm:pt modelId="{1BB92BF2-71DC-4753-B14A-DE68F1732DFA}" type="sibTrans" cxnId="{1515A773-C7C2-41B6-9BD2-4FAE61E101FA}">
      <dgm:prSet/>
      <dgm:spPr/>
      <dgm:t>
        <a:bodyPr/>
        <a:lstStyle/>
        <a:p>
          <a:endParaRPr lang="en-US"/>
        </a:p>
      </dgm:t>
    </dgm:pt>
    <dgm:pt modelId="{38FE8247-320E-40E1-8E84-524952CED009}">
      <dgm:prSet phldrT="[Text]"/>
      <dgm:spPr/>
      <dgm:t>
        <a:bodyPr/>
        <a:lstStyle/>
        <a:p>
          <a:r>
            <a:rPr lang="en-US" dirty="0"/>
            <a:t>Partner with Housing, Health, and Service Agencies</a:t>
          </a:r>
        </a:p>
      </dgm:t>
    </dgm:pt>
    <dgm:pt modelId="{84376D2F-8667-46C3-A23F-12A247B3D463}" type="parTrans" cxnId="{87722861-5F5E-48A3-97B6-A7650A71B23B}">
      <dgm:prSet/>
      <dgm:spPr/>
      <dgm:t>
        <a:bodyPr/>
        <a:lstStyle/>
        <a:p>
          <a:endParaRPr lang="en-US"/>
        </a:p>
      </dgm:t>
    </dgm:pt>
    <dgm:pt modelId="{7BBAA43B-7762-45E0-80BC-A5BADA1F7285}" type="sibTrans" cxnId="{87722861-5F5E-48A3-97B6-A7650A71B23B}">
      <dgm:prSet/>
      <dgm:spPr/>
      <dgm:t>
        <a:bodyPr/>
        <a:lstStyle/>
        <a:p>
          <a:endParaRPr lang="en-US"/>
        </a:p>
      </dgm:t>
    </dgm:pt>
    <dgm:pt modelId="{FB14193B-19A1-42A8-AB68-5DE31B50822B}">
      <dgm:prSet phldrT="[Text]"/>
      <dgm:spPr/>
      <dgm:t>
        <a:bodyPr/>
        <a:lstStyle/>
        <a:p>
          <a:r>
            <a:rPr lang="en-US" dirty="0"/>
            <a:t>Racial Equity </a:t>
          </a:r>
        </a:p>
      </dgm:t>
    </dgm:pt>
    <dgm:pt modelId="{61AD9410-154E-4A7A-9EA4-6EDD8BA10C6E}" type="parTrans" cxnId="{60DF2FC5-0180-4C3D-AC16-6FBA718F6B65}">
      <dgm:prSet/>
      <dgm:spPr/>
      <dgm:t>
        <a:bodyPr/>
        <a:lstStyle/>
        <a:p>
          <a:endParaRPr lang="en-US"/>
        </a:p>
      </dgm:t>
    </dgm:pt>
    <dgm:pt modelId="{2B4319CD-135D-44F0-B795-979DE1C21021}" type="sibTrans" cxnId="{60DF2FC5-0180-4C3D-AC16-6FBA718F6B65}">
      <dgm:prSet/>
      <dgm:spPr/>
      <dgm:t>
        <a:bodyPr/>
        <a:lstStyle/>
        <a:p>
          <a:endParaRPr lang="en-US"/>
        </a:p>
      </dgm:t>
    </dgm:pt>
    <dgm:pt modelId="{3482420E-AED1-4710-B1A3-C3C7B221EC39}">
      <dgm:prSet phldrT="[Text]"/>
      <dgm:spPr/>
      <dgm:t>
        <a:bodyPr/>
        <a:lstStyle/>
        <a:p>
          <a:r>
            <a:rPr lang="en-US" dirty="0"/>
            <a:t>Include Persons with Lived Experience</a:t>
          </a:r>
        </a:p>
      </dgm:t>
    </dgm:pt>
    <dgm:pt modelId="{C118F895-B3C2-40BC-8D51-738A0E5CC53D}" type="parTrans" cxnId="{EEB1C61E-EEDA-43AE-8297-621402A6306D}">
      <dgm:prSet/>
      <dgm:spPr/>
      <dgm:t>
        <a:bodyPr/>
        <a:lstStyle/>
        <a:p>
          <a:endParaRPr lang="en-US"/>
        </a:p>
      </dgm:t>
    </dgm:pt>
    <dgm:pt modelId="{88BF85B8-009C-4F49-9605-29E029E109B1}" type="sibTrans" cxnId="{EEB1C61E-EEDA-43AE-8297-621402A6306D}">
      <dgm:prSet/>
      <dgm:spPr/>
      <dgm:t>
        <a:bodyPr/>
        <a:lstStyle/>
        <a:p>
          <a:endParaRPr lang="en-US"/>
        </a:p>
      </dgm:t>
    </dgm:pt>
    <dgm:pt modelId="{7A9E776B-EEE3-4992-B835-39FD37740E92}">
      <dgm:prSet phldrT="[Text]"/>
      <dgm:spPr/>
      <dgm:t>
        <a:bodyPr/>
        <a:lstStyle/>
        <a:p>
          <a:r>
            <a:rPr lang="en-US" dirty="0"/>
            <a:t>Reduce Unsheltered Homelessness &amp; Improve System Performance</a:t>
          </a:r>
        </a:p>
      </dgm:t>
    </dgm:pt>
    <dgm:pt modelId="{5E82951C-FF50-4CD9-868F-4C9ECC8CB8EE}" type="parTrans" cxnId="{BEB444A5-BEAF-48D9-95B7-80B4A34145BD}">
      <dgm:prSet/>
      <dgm:spPr/>
      <dgm:t>
        <a:bodyPr/>
        <a:lstStyle/>
        <a:p>
          <a:endParaRPr lang="en-US"/>
        </a:p>
      </dgm:t>
    </dgm:pt>
    <dgm:pt modelId="{8775B4F9-38BD-4F44-9D55-E7B446055F78}" type="sibTrans" cxnId="{BEB444A5-BEAF-48D9-95B7-80B4A34145BD}">
      <dgm:prSet/>
      <dgm:spPr/>
      <dgm:t>
        <a:bodyPr/>
        <a:lstStyle/>
        <a:p>
          <a:endParaRPr lang="en-US"/>
        </a:p>
      </dgm:t>
    </dgm:pt>
    <dgm:pt modelId="{22FC618B-9845-471F-936B-EBD2BDB792B1}">
      <dgm:prSet phldrT="[Text]"/>
      <dgm:spPr/>
      <dgm:t>
        <a:bodyPr/>
        <a:lstStyle/>
        <a:p>
          <a:pPr>
            <a:buNone/>
          </a:pPr>
          <a:r>
            <a:rPr lang="en-US" dirty="0"/>
            <a:t>Use Housing First Approach</a:t>
          </a:r>
        </a:p>
      </dgm:t>
    </dgm:pt>
    <dgm:pt modelId="{2971A955-E280-4BAB-9EF6-468D3B1E6D57}" type="parTrans" cxnId="{F3DDD4EC-E4F9-4A61-B3AD-3433E0439E9F}">
      <dgm:prSet/>
      <dgm:spPr/>
      <dgm:t>
        <a:bodyPr/>
        <a:lstStyle/>
        <a:p>
          <a:endParaRPr lang="en-US"/>
        </a:p>
      </dgm:t>
    </dgm:pt>
    <dgm:pt modelId="{2D6FB550-3F94-49D2-844C-BCE5822519AE}" type="sibTrans" cxnId="{F3DDD4EC-E4F9-4A61-B3AD-3433E0439E9F}">
      <dgm:prSet/>
      <dgm:spPr/>
      <dgm:t>
        <a:bodyPr/>
        <a:lstStyle/>
        <a:p>
          <a:endParaRPr lang="en-US"/>
        </a:p>
      </dgm:t>
    </dgm:pt>
    <dgm:pt modelId="{3568A84A-3DDD-427B-BE7C-AFD6F7C63C35}">
      <dgm:prSet phldrT="[Text]"/>
      <dgm:spPr/>
      <dgm:t>
        <a:bodyPr/>
        <a:lstStyle/>
        <a:p>
          <a:pPr>
            <a:buNone/>
          </a:pPr>
          <a:r>
            <a:rPr lang="en-US" dirty="0"/>
            <a:t>Increase Affordable Housing Supply </a:t>
          </a:r>
        </a:p>
      </dgm:t>
    </dgm:pt>
    <dgm:pt modelId="{30436342-E581-4E22-86D1-5A2EC61ABBF1}" type="parTrans" cxnId="{2C1243E1-A538-4E1C-9BCC-F9955FED37E6}">
      <dgm:prSet/>
      <dgm:spPr/>
      <dgm:t>
        <a:bodyPr/>
        <a:lstStyle/>
        <a:p>
          <a:endParaRPr lang="en-US"/>
        </a:p>
      </dgm:t>
    </dgm:pt>
    <dgm:pt modelId="{68970311-F7F2-46DD-90F4-4608634854C8}" type="sibTrans" cxnId="{2C1243E1-A538-4E1C-9BCC-F9955FED37E6}">
      <dgm:prSet/>
      <dgm:spPr/>
      <dgm:t>
        <a:bodyPr/>
        <a:lstStyle/>
        <a:p>
          <a:endParaRPr lang="en-US"/>
        </a:p>
      </dgm:t>
    </dgm:pt>
    <dgm:pt modelId="{A09BB44E-8456-4A84-8841-8AB1218E41A2}" type="pres">
      <dgm:prSet presAssocID="{9D5527E4-898C-4054-A1EA-23378E176CC2}" presName="Name0" presStyleCnt="0">
        <dgm:presLayoutVars>
          <dgm:chMax val="1"/>
          <dgm:dir/>
          <dgm:animLvl val="ctr"/>
          <dgm:resizeHandles val="exact"/>
        </dgm:presLayoutVars>
      </dgm:prSet>
      <dgm:spPr/>
    </dgm:pt>
    <dgm:pt modelId="{A7505624-E6CC-4DDF-8834-FAB12F10CFD8}" type="pres">
      <dgm:prSet presAssocID="{A2533FFF-840B-4721-A441-8757B1A17D9E}" presName="centerShape" presStyleLbl="node0" presStyleIdx="0" presStyleCnt="1"/>
      <dgm:spPr/>
    </dgm:pt>
    <dgm:pt modelId="{18B65A67-226D-4CE5-9289-292A9A0AD292}" type="pres">
      <dgm:prSet presAssocID="{A2E3895F-50CA-4332-83CC-EB9917645DEB}" presName="node" presStyleLbl="node1" presStyleIdx="0" presStyleCnt="7">
        <dgm:presLayoutVars>
          <dgm:bulletEnabled val="1"/>
        </dgm:presLayoutVars>
      </dgm:prSet>
      <dgm:spPr/>
    </dgm:pt>
    <dgm:pt modelId="{456514B9-FFAC-4C50-8A96-4870B37A2909}" type="pres">
      <dgm:prSet presAssocID="{A2E3895F-50CA-4332-83CC-EB9917645DEB}" presName="dummy" presStyleCnt="0"/>
      <dgm:spPr/>
    </dgm:pt>
    <dgm:pt modelId="{2BBA210E-C379-4925-8EEE-4A6F98D029AC}" type="pres">
      <dgm:prSet presAssocID="{1BB92BF2-71DC-4753-B14A-DE68F1732DFA}" presName="sibTrans" presStyleLbl="sibTrans2D1" presStyleIdx="0" presStyleCnt="7" custLinFactNeighborX="170" custLinFactNeighborY="158"/>
      <dgm:spPr/>
    </dgm:pt>
    <dgm:pt modelId="{72A674B6-0BEA-4570-A6EF-9440A0370258}" type="pres">
      <dgm:prSet presAssocID="{38FE8247-320E-40E1-8E84-524952CED009}" presName="node" presStyleLbl="node1" presStyleIdx="1" presStyleCnt="7">
        <dgm:presLayoutVars>
          <dgm:bulletEnabled val="1"/>
        </dgm:presLayoutVars>
      </dgm:prSet>
      <dgm:spPr/>
    </dgm:pt>
    <dgm:pt modelId="{319F1F64-E338-4C42-A4A8-6C11E10B2B01}" type="pres">
      <dgm:prSet presAssocID="{38FE8247-320E-40E1-8E84-524952CED009}" presName="dummy" presStyleCnt="0"/>
      <dgm:spPr/>
    </dgm:pt>
    <dgm:pt modelId="{2DA4F631-B92D-42B4-9C5F-913DB921D21F}" type="pres">
      <dgm:prSet presAssocID="{7BBAA43B-7762-45E0-80BC-A5BADA1F7285}" presName="sibTrans" presStyleLbl="sibTrans2D1" presStyleIdx="1" presStyleCnt="7"/>
      <dgm:spPr/>
    </dgm:pt>
    <dgm:pt modelId="{D845EA9E-6850-410A-8523-81A32B2C5E07}" type="pres">
      <dgm:prSet presAssocID="{FB14193B-19A1-42A8-AB68-5DE31B50822B}" presName="node" presStyleLbl="node1" presStyleIdx="2" presStyleCnt="7">
        <dgm:presLayoutVars>
          <dgm:bulletEnabled val="1"/>
        </dgm:presLayoutVars>
      </dgm:prSet>
      <dgm:spPr/>
    </dgm:pt>
    <dgm:pt modelId="{EB7ED9D7-7282-4D47-9743-929C61076F54}" type="pres">
      <dgm:prSet presAssocID="{FB14193B-19A1-42A8-AB68-5DE31B50822B}" presName="dummy" presStyleCnt="0"/>
      <dgm:spPr/>
    </dgm:pt>
    <dgm:pt modelId="{FAB7C04A-8877-415F-AAB0-B22B0BB3ABF1}" type="pres">
      <dgm:prSet presAssocID="{2B4319CD-135D-44F0-B795-979DE1C21021}" presName="sibTrans" presStyleLbl="sibTrans2D1" presStyleIdx="2" presStyleCnt="7"/>
      <dgm:spPr/>
    </dgm:pt>
    <dgm:pt modelId="{43DBFC78-91D8-48E5-9FDE-64D4E9D29E39}" type="pres">
      <dgm:prSet presAssocID="{3482420E-AED1-4710-B1A3-C3C7B221EC39}" presName="node" presStyleLbl="node1" presStyleIdx="3" presStyleCnt="7">
        <dgm:presLayoutVars>
          <dgm:bulletEnabled val="1"/>
        </dgm:presLayoutVars>
      </dgm:prSet>
      <dgm:spPr/>
    </dgm:pt>
    <dgm:pt modelId="{6F8366DA-680E-467F-B4A9-E1195127DB8E}" type="pres">
      <dgm:prSet presAssocID="{3482420E-AED1-4710-B1A3-C3C7B221EC39}" presName="dummy" presStyleCnt="0"/>
      <dgm:spPr/>
    </dgm:pt>
    <dgm:pt modelId="{AA8C0615-C73B-48E6-94BC-C47A22DABEEC}" type="pres">
      <dgm:prSet presAssocID="{88BF85B8-009C-4F49-9605-29E029E109B1}" presName="sibTrans" presStyleLbl="sibTrans2D1" presStyleIdx="3" presStyleCnt="7"/>
      <dgm:spPr/>
    </dgm:pt>
    <dgm:pt modelId="{99C866A7-6F9F-4C5A-A3A1-7EDB0DD53809}" type="pres">
      <dgm:prSet presAssocID="{7A9E776B-EEE3-4992-B835-39FD37740E92}" presName="node" presStyleLbl="node1" presStyleIdx="4" presStyleCnt="7">
        <dgm:presLayoutVars>
          <dgm:bulletEnabled val="1"/>
        </dgm:presLayoutVars>
      </dgm:prSet>
      <dgm:spPr/>
    </dgm:pt>
    <dgm:pt modelId="{04127498-6E62-4265-9FD9-B23444C63C5E}" type="pres">
      <dgm:prSet presAssocID="{7A9E776B-EEE3-4992-B835-39FD37740E92}" presName="dummy" presStyleCnt="0"/>
      <dgm:spPr/>
    </dgm:pt>
    <dgm:pt modelId="{A33CE732-2C0D-442A-B284-E0CBD3C92BAE}" type="pres">
      <dgm:prSet presAssocID="{8775B4F9-38BD-4F44-9D55-E7B446055F78}" presName="sibTrans" presStyleLbl="sibTrans2D1" presStyleIdx="4" presStyleCnt="7"/>
      <dgm:spPr/>
    </dgm:pt>
    <dgm:pt modelId="{C31FF511-D1F9-4671-963C-971C2C23FD7F}" type="pres">
      <dgm:prSet presAssocID="{22FC618B-9845-471F-936B-EBD2BDB792B1}" presName="node" presStyleLbl="node1" presStyleIdx="5" presStyleCnt="7">
        <dgm:presLayoutVars>
          <dgm:bulletEnabled val="1"/>
        </dgm:presLayoutVars>
      </dgm:prSet>
      <dgm:spPr/>
    </dgm:pt>
    <dgm:pt modelId="{789F13AA-3948-4E33-96F8-E1B42BE6A2D3}" type="pres">
      <dgm:prSet presAssocID="{22FC618B-9845-471F-936B-EBD2BDB792B1}" presName="dummy" presStyleCnt="0"/>
      <dgm:spPr/>
    </dgm:pt>
    <dgm:pt modelId="{AAC2703C-617E-4F64-B7D4-04B449D24F90}" type="pres">
      <dgm:prSet presAssocID="{2D6FB550-3F94-49D2-844C-BCE5822519AE}" presName="sibTrans" presStyleLbl="sibTrans2D1" presStyleIdx="5" presStyleCnt="7"/>
      <dgm:spPr/>
    </dgm:pt>
    <dgm:pt modelId="{A2221A4A-F692-4186-BF2E-CCCDF9623336}" type="pres">
      <dgm:prSet presAssocID="{3568A84A-3DDD-427B-BE7C-AFD6F7C63C35}" presName="node" presStyleLbl="node1" presStyleIdx="6" presStyleCnt="7">
        <dgm:presLayoutVars>
          <dgm:bulletEnabled val="1"/>
        </dgm:presLayoutVars>
      </dgm:prSet>
      <dgm:spPr/>
    </dgm:pt>
    <dgm:pt modelId="{D44DF99C-162B-4A59-9B28-4EBDEE8AD843}" type="pres">
      <dgm:prSet presAssocID="{3568A84A-3DDD-427B-BE7C-AFD6F7C63C35}" presName="dummy" presStyleCnt="0"/>
      <dgm:spPr/>
    </dgm:pt>
    <dgm:pt modelId="{FD3DB061-1770-4F3D-B753-10FFA9D79ED5}" type="pres">
      <dgm:prSet presAssocID="{68970311-F7F2-46DD-90F4-4608634854C8}" presName="sibTrans" presStyleLbl="sibTrans2D1" presStyleIdx="6" presStyleCnt="7"/>
      <dgm:spPr/>
    </dgm:pt>
  </dgm:ptLst>
  <dgm:cxnLst>
    <dgm:cxn modelId="{DCEDAC04-582F-42B7-8C0C-933F1ADAC8C7}" type="presOf" srcId="{22FC618B-9845-471F-936B-EBD2BDB792B1}" destId="{C31FF511-D1F9-4671-963C-971C2C23FD7F}" srcOrd="0" destOrd="0" presId="urn:microsoft.com/office/officeart/2005/8/layout/radial6"/>
    <dgm:cxn modelId="{44BED516-A8A8-4842-83C2-CA40948895ED}" type="presOf" srcId="{9D5527E4-898C-4054-A1EA-23378E176CC2}" destId="{A09BB44E-8456-4A84-8841-8AB1218E41A2}" srcOrd="0" destOrd="0" presId="urn:microsoft.com/office/officeart/2005/8/layout/radial6"/>
    <dgm:cxn modelId="{CED5C41D-A391-443B-B24B-BBDFC2C7FBA8}" type="presOf" srcId="{38FE8247-320E-40E1-8E84-524952CED009}" destId="{72A674B6-0BEA-4570-A6EF-9440A0370258}" srcOrd="0" destOrd="0" presId="urn:microsoft.com/office/officeart/2005/8/layout/radial6"/>
    <dgm:cxn modelId="{EEB1C61E-EEDA-43AE-8297-621402A6306D}" srcId="{A2533FFF-840B-4721-A441-8757B1A17D9E}" destId="{3482420E-AED1-4710-B1A3-C3C7B221EC39}" srcOrd="3" destOrd="0" parTransId="{C118F895-B3C2-40BC-8D51-738A0E5CC53D}" sibTransId="{88BF85B8-009C-4F49-9605-29E029E109B1}"/>
    <dgm:cxn modelId="{17F1992C-2E4E-4DEF-BF32-7ADFFD76A453}" type="presOf" srcId="{68970311-F7F2-46DD-90F4-4608634854C8}" destId="{FD3DB061-1770-4F3D-B753-10FFA9D79ED5}" srcOrd="0" destOrd="0" presId="urn:microsoft.com/office/officeart/2005/8/layout/radial6"/>
    <dgm:cxn modelId="{F3AE1638-B39E-473F-BC30-8BB2D038CBA4}" type="presOf" srcId="{88BF85B8-009C-4F49-9605-29E029E109B1}" destId="{AA8C0615-C73B-48E6-94BC-C47A22DABEEC}" srcOrd="0" destOrd="0" presId="urn:microsoft.com/office/officeart/2005/8/layout/radial6"/>
    <dgm:cxn modelId="{8F24B660-AA4D-494B-B720-BB7BAC171727}" type="presOf" srcId="{1BB92BF2-71DC-4753-B14A-DE68F1732DFA}" destId="{2BBA210E-C379-4925-8EEE-4A6F98D029AC}" srcOrd="0" destOrd="0" presId="urn:microsoft.com/office/officeart/2005/8/layout/radial6"/>
    <dgm:cxn modelId="{87722861-5F5E-48A3-97B6-A7650A71B23B}" srcId="{A2533FFF-840B-4721-A441-8757B1A17D9E}" destId="{38FE8247-320E-40E1-8E84-524952CED009}" srcOrd="1" destOrd="0" parTransId="{84376D2F-8667-46C3-A23F-12A247B3D463}" sibTransId="{7BBAA43B-7762-45E0-80BC-A5BADA1F7285}"/>
    <dgm:cxn modelId="{474B0B42-781F-41D8-9149-FE6656F3C54B}" type="presOf" srcId="{2D6FB550-3F94-49D2-844C-BCE5822519AE}" destId="{AAC2703C-617E-4F64-B7D4-04B449D24F90}" srcOrd="0" destOrd="0" presId="urn:microsoft.com/office/officeart/2005/8/layout/radial6"/>
    <dgm:cxn modelId="{1515A773-C7C2-41B6-9BD2-4FAE61E101FA}" srcId="{A2533FFF-840B-4721-A441-8757B1A17D9E}" destId="{A2E3895F-50CA-4332-83CC-EB9917645DEB}" srcOrd="0" destOrd="0" parTransId="{B802DD25-20B9-4F69-A07A-91CFD37F6D68}" sibTransId="{1BB92BF2-71DC-4753-B14A-DE68F1732DFA}"/>
    <dgm:cxn modelId="{D9DC1680-B762-4E62-B7E1-7FAFCAE108E5}" type="presOf" srcId="{7A9E776B-EEE3-4992-B835-39FD37740E92}" destId="{99C866A7-6F9F-4C5A-A3A1-7EDB0DD53809}" srcOrd="0" destOrd="0" presId="urn:microsoft.com/office/officeart/2005/8/layout/radial6"/>
    <dgm:cxn modelId="{1D25C291-0D91-4FA9-9E4C-CFB88BCE3AE7}" type="presOf" srcId="{A2E3895F-50CA-4332-83CC-EB9917645DEB}" destId="{18B65A67-226D-4CE5-9289-292A9A0AD292}" srcOrd="0" destOrd="0" presId="urn:microsoft.com/office/officeart/2005/8/layout/radial6"/>
    <dgm:cxn modelId="{228646A4-DA3A-427C-97B9-4AF63C1DAD19}" type="presOf" srcId="{A2533FFF-840B-4721-A441-8757B1A17D9E}" destId="{A7505624-E6CC-4DDF-8834-FAB12F10CFD8}" srcOrd="0" destOrd="0" presId="urn:microsoft.com/office/officeart/2005/8/layout/radial6"/>
    <dgm:cxn modelId="{BEB444A5-BEAF-48D9-95B7-80B4A34145BD}" srcId="{A2533FFF-840B-4721-A441-8757B1A17D9E}" destId="{7A9E776B-EEE3-4992-B835-39FD37740E92}" srcOrd="4" destOrd="0" parTransId="{5E82951C-FF50-4CD9-868F-4C9ECC8CB8EE}" sibTransId="{8775B4F9-38BD-4F44-9D55-E7B446055F78}"/>
    <dgm:cxn modelId="{6F5A24AF-58FE-4C27-9213-13284C26DD72}" type="presOf" srcId="{FB14193B-19A1-42A8-AB68-5DE31B50822B}" destId="{D845EA9E-6850-410A-8523-81A32B2C5E07}" srcOrd="0" destOrd="0" presId="urn:microsoft.com/office/officeart/2005/8/layout/radial6"/>
    <dgm:cxn modelId="{3D1C53B8-2BFC-4F37-B5A5-7C8A8D1F5410}" type="presOf" srcId="{7BBAA43B-7762-45E0-80BC-A5BADA1F7285}" destId="{2DA4F631-B92D-42B4-9C5F-913DB921D21F}" srcOrd="0" destOrd="0" presId="urn:microsoft.com/office/officeart/2005/8/layout/radial6"/>
    <dgm:cxn modelId="{76555BC0-1CFE-4D42-A353-2CC70D3D6077}" type="presOf" srcId="{3482420E-AED1-4710-B1A3-C3C7B221EC39}" destId="{43DBFC78-91D8-48E5-9FDE-64D4E9D29E39}" srcOrd="0" destOrd="0" presId="urn:microsoft.com/office/officeart/2005/8/layout/radial6"/>
    <dgm:cxn modelId="{363CFCC1-4B7A-408D-86B7-4332C014E127}" srcId="{9D5527E4-898C-4054-A1EA-23378E176CC2}" destId="{A2533FFF-840B-4721-A441-8757B1A17D9E}" srcOrd="0" destOrd="0" parTransId="{91232569-1875-4479-BB28-342BEB20A317}" sibTransId="{9764C44A-D241-4CDD-9F9B-ACB3A4E18D9B}"/>
    <dgm:cxn modelId="{60DF2FC5-0180-4C3D-AC16-6FBA718F6B65}" srcId="{A2533FFF-840B-4721-A441-8757B1A17D9E}" destId="{FB14193B-19A1-42A8-AB68-5DE31B50822B}" srcOrd="2" destOrd="0" parTransId="{61AD9410-154E-4A7A-9EA4-6EDD8BA10C6E}" sibTransId="{2B4319CD-135D-44F0-B795-979DE1C21021}"/>
    <dgm:cxn modelId="{2C1243E1-A538-4E1C-9BCC-F9955FED37E6}" srcId="{A2533FFF-840B-4721-A441-8757B1A17D9E}" destId="{3568A84A-3DDD-427B-BE7C-AFD6F7C63C35}" srcOrd="6" destOrd="0" parTransId="{30436342-E581-4E22-86D1-5A2EC61ABBF1}" sibTransId="{68970311-F7F2-46DD-90F4-4608634854C8}"/>
    <dgm:cxn modelId="{A1E55EE7-2F75-4414-A809-6C151ABAA2F0}" type="presOf" srcId="{8775B4F9-38BD-4F44-9D55-E7B446055F78}" destId="{A33CE732-2C0D-442A-B284-E0CBD3C92BAE}" srcOrd="0" destOrd="0" presId="urn:microsoft.com/office/officeart/2005/8/layout/radial6"/>
    <dgm:cxn modelId="{152080EC-F7CA-4146-B87A-7093CDF9858B}" type="presOf" srcId="{2B4319CD-135D-44F0-B795-979DE1C21021}" destId="{FAB7C04A-8877-415F-AAB0-B22B0BB3ABF1}" srcOrd="0" destOrd="0" presId="urn:microsoft.com/office/officeart/2005/8/layout/radial6"/>
    <dgm:cxn modelId="{F3DDD4EC-E4F9-4A61-B3AD-3433E0439E9F}" srcId="{A2533FFF-840B-4721-A441-8757B1A17D9E}" destId="{22FC618B-9845-471F-936B-EBD2BDB792B1}" srcOrd="5" destOrd="0" parTransId="{2971A955-E280-4BAB-9EF6-468D3B1E6D57}" sibTransId="{2D6FB550-3F94-49D2-844C-BCE5822519AE}"/>
    <dgm:cxn modelId="{EA1FDCEC-1CF9-461F-89FE-F27F7BE04096}" type="presOf" srcId="{3568A84A-3DDD-427B-BE7C-AFD6F7C63C35}" destId="{A2221A4A-F692-4186-BF2E-CCCDF9623336}" srcOrd="0" destOrd="0" presId="urn:microsoft.com/office/officeart/2005/8/layout/radial6"/>
    <dgm:cxn modelId="{C9CFCB64-3724-48D2-BE74-572126BE0F10}" type="presParOf" srcId="{A09BB44E-8456-4A84-8841-8AB1218E41A2}" destId="{A7505624-E6CC-4DDF-8834-FAB12F10CFD8}" srcOrd="0" destOrd="0" presId="urn:microsoft.com/office/officeart/2005/8/layout/radial6"/>
    <dgm:cxn modelId="{458E206D-571E-4F27-ABC0-D3E4CCDB73DB}" type="presParOf" srcId="{A09BB44E-8456-4A84-8841-8AB1218E41A2}" destId="{18B65A67-226D-4CE5-9289-292A9A0AD292}" srcOrd="1" destOrd="0" presId="urn:microsoft.com/office/officeart/2005/8/layout/radial6"/>
    <dgm:cxn modelId="{6D3829DE-47EC-435C-871F-1F5BA0040B1C}" type="presParOf" srcId="{A09BB44E-8456-4A84-8841-8AB1218E41A2}" destId="{456514B9-FFAC-4C50-8A96-4870B37A2909}" srcOrd="2" destOrd="0" presId="urn:microsoft.com/office/officeart/2005/8/layout/radial6"/>
    <dgm:cxn modelId="{EEBDA0A9-8EFC-44E4-91EA-E8ECFFA6C62C}" type="presParOf" srcId="{A09BB44E-8456-4A84-8841-8AB1218E41A2}" destId="{2BBA210E-C379-4925-8EEE-4A6F98D029AC}" srcOrd="3" destOrd="0" presId="urn:microsoft.com/office/officeart/2005/8/layout/radial6"/>
    <dgm:cxn modelId="{753A62F5-0107-452F-B51E-8F889F7D6423}" type="presParOf" srcId="{A09BB44E-8456-4A84-8841-8AB1218E41A2}" destId="{72A674B6-0BEA-4570-A6EF-9440A0370258}" srcOrd="4" destOrd="0" presId="urn:microsoft.com/office/officeart/2005/8/layout/radial6"/>
    <dgm:cxn modelId="{BE4D2CA7-81C5-4424-BFE0-617B5E6A9F40}" type="presParOf" srcId="{A09BB44E-8456-4A84-8841-8AB1218E41A2}" destId="{319F1F64-E338-4C42-A4A8-6C11E10B2B01}" srcOrd="5" destOrd="0" presId="urn:microsoft.com/office/officeart/2005/8/layout/radial6"/>
    <dgm:cxn modelId="{50C095BF-8DD7-4124-8B0B-DF9410ACCA7E}" type="presParOf" srcId="{A09BB44E-8456-4A84-8841-8AB1218E41A2}" destId="{2DA4F631-B92D-42B4-9C5F-913DB921D21F}" srcOrd="6" destOrd="0" presId="urn:microsoft.com/office/officeart/2005/8/layout/radial6"/>
    <dgm:cxn modelId="{C23DDE3F-2821-4295-9C9E-B6A2FAF8ADD8}" type="presParOf" srcId="{A09BB44E-8456-4A84-8841-8AB1218E41A2}" destId="{D845EA9E-6850-410A-8523-81A32B2C5E07}" srcOrd="7" destOrd="0" presId="urn:microsoft.com/office/officeart/2005/8/layout/radial6"/>
    <dgm:cxn modelId="{C15B55E6-8BC1-4671-A22C-D92DE16731B4}" type="presParOf" srcId="{A09BB44E-8456-4A84-8841-8AB1218E41A2}" destId="{EB7ED9D7-7282-4D47-9743-929C61076F54}" srcOrd="8" destOrd="0" presId="urn:microsoft.com/office/officeart/2005/8/layout/radial6"/>
    <dgm:cxn modelId="{4218C684-7FA5-4DD0-AE54-90C12DA7A18D}" type="presParOf" srcId="{A09BB44E-8456-4A84-8841-8AB1218E41A2}" destId="{FAB7C04A-8877-415F-AAB0-B22B0BB3ABF1}" srcOrd="9" destOrd="0" presId="urn:microsoft.com/office/officeart/2005/8/layout/radial6"/>
    <dgm:cxn modelId="{442EA9C3-CBC2-493A-A0DD-2AAAB137E63F}" type="presParOf" srcId="{A09BB44E-8456-4A84-8841-8AB1218E41A2}" destId="{43DBFC78-91D8-48E5-9FDE-64D4E9D29E39}" srcOrd="10" destOrd="0" presId="urn:microsoft.com/office/officeart/2005/8/layout/radial6"/>
    <dgm:cxn modelId="{0AFEE2AF-63CA-416F-829E-99FCE7E7CC16}" type="presParOf" srcId="{A09BB44E-8456-4A84-8841-8AB1218E41A2}" destId="{6F8366DA-680E-467F-B4A9-E1195127DB8E}" srcOrd="11" destOrd="0" presId="urn:microsoft.com/office/officeart/2005/8/layout/radial6"/>
    <dgm:cxn modelId="{CF14A9BE-14D5-4FD4-83FE-0EEAFA33EF0D}" type="presParOf" srcId="{A09BB44E-8456-4A84-8841-8AB1218E41A2}" destId="{AA8C0615-C73B-48E6-94BC-C47A22DABEEC}" srcOrd="12" destOrd="0" presId="urn:microsoft.com/office/officeart/2005/8/layout/radial6"/>
    <dgm:cxn modelId="{5D2EDEB7-932A-4FFB-9F5F-42CA1DA0ABE6}" type="presParOf" srcId="{A09BB44E-8456-4A84-8841-8AB1218E41A2}" destId="{99C866A7-6F9F-4C5A-A3A1-7EDB0DD53809}" srcOrd="13" destOrd="0" presId="urn:microsoft.com/office/officeart/2005/8/layout/radial6"/>
    <dgm:cxn modelId="{0D5025E8-5E17-4971-B6F3-6994BEA830F0}" type="presParOf" srcId="{A09BB44E-8456-4A84-8841-8AB1218E41A2}" destId="{04127498-6E62-4265-9FD9-B23444C63C5E}" srcOrd="14" destOrd="0" presId="urn:microsoft.com/office/officeart/2005/8/layout/radial6"/>
    <dgm:cxn modelId="{32E46414-56A6-478C-BEB0-417A6E84ABC6}" type="presParOf" srcId="{A09BB44E-8456-4A84-8841-8AB1218E41A2}" destId="{A33CE732-2C0D-442A-B284-E0CBD3C92BAE}" srcOrd="15" destOrd="0" presId="urn:microsoft.com/office/officeart/2005/8/layout/radial6"/>
    <dgm:cxn modelId="{62611A72-393E-453C-8960-574353CEB8A2}" type="presParOf" srcId="{A09BB44E-8456-4A84-8841-8AB1218E41A2}" destId="{C31FF511-D1F9-4671-963C-971C2C23FD7F}" srcOrd="16" destOrd="0" presId="urn:microsoft.com/office/officeart/2005/8/layout/radial6"/>
    <dgm:cxn modelId="{2F176B45-B10E-460A-8DB1-9DE28DAC0E60}" type="presParOf" srcId="{A09BB44E-8456-4A84-8841-8AB1218E41A2}" destId="{789F13AA-3948-4E33-96F8-E1B42BE6A2D3}" srcOrd="17" destOrd="0" presId="urn:microsoft.com/office/officeart/2005/8/layout/radial6"/>
    <dgm:cxn modelId="{8342E757-1897-470C-8ACA-1117380D2038}" type="presParOf" srcId="{A09BB44E-8456-4A84-8841-8AB1218E41A2}" destId="{AAC2703C-617E-4F64-B7D4-04B449D24F90}" srcOrd="18" destOrd="0" presId="urn:microsoft.com/office/officeart/2005/8/layout/radial6"/>
    <dgm:cxn modelId="{02FA00CD-174C-40AD-90AB-1B696C282AB2}" type="presParOf" srcId="{A09BB44E-8456-4A84-8841-8AB1218E41A2}" destId="{A2221A4A-F692-4186-BF2E-CCCDF9623336}" srcOrd="19" destOrd="0" presId="urn:microsoft.com/office/officeart/2005/8/layout/radial6"/>
    <dgm:cxn modelId="{D3822D05-44E7-46C0-B3DF-933844BC534A}" type="presParOf" srcId="{A09BB44E-8456-4A84-8841-8AB1218E41A2}" destId="{D44DF99C-162B-4A59-9B28-4EBDEE8AD843}" srcOrd="20" destOrd="0" presId="urn:microsoft.com/office/officeart/2005/8/layout/radial6"/>
    <dgm:cxn modelId="{379BCF11-F5B0-4151-8192-B8C8B91A7CBB}" type="presParOf" srcId="{A09BB44E-8456-4A84-8841-8AB1218E41A2}" destId="{FD3DB061-1770-4F3D-B753-10FFA9D79ED5}" srcOrd="21"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3DB061-1770-4F3D-B753-10FFA9D79ED5}">
      <dsp:nvSpPr>
        <dsp:cNvPr id="0" name=""/>
        <dsp:cNvSpPr/>
      </dsp:nvSpPr>
      <dsp:spPr>
        <a:xfrm>
          <a:off x="2475853" y="634765"/>
          <a:ext cx="5020081" cy="5020081"/>
        </a:xfrm>
        <a:prstGeom prst="blockArc">
          <a:avLst>
            <a:gd name="adj1" fmla="val 13114286"/>
            <a:gd name="adj2" fmla="val 16200000"/>
            <a:gd name="adj3" fmla="val 3911"/>
          </a:avLst>
        </a:prstGeom>
        <a:solidFill>
          <a:schemeClr val="accent6">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AAC2703C-617E-4F64-B7D4-04B449D24F90}">
      <dsp:nvSpPr>
        <dsp:cNvPr id="0" name=""/>
        <dsp:cNvSpPr/>
      </dsp:nvSpPr>
      <dsp:spPr>
        <a:xfrm>
          <a:off x="2475853" y="634765"/>
          <a:ext cx="5020081" cy="5020081"/>
        </a:xfrm>
        <a:prstGeom prst="blockArc">
          <a:avLst>
            <a:gd name="adj1" fmla="val 10028571"/>
            <a:gd name="adj2" fmla="val 13114286"/>
            <a:gd name="adj3" fmla="val 3911"/>
          </a:avLst>
        </a:prstGeom>
        <a:solidFill>
          <a:schemeClr val="accent6">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A33CE732-2C0D-442A-B284-E0CBD3C92BAE}">
      <dsp:nvSpPr>
        <dsp:cNvPr id="0" name=""/>
        <dsp:cNvSpPr/>
      </dsp:nvSpPr>
      <dsp:spPr>
        <a:xfrm>
          <a:off x="2475853" y="634765"/>
          <a:ext cx="5020081" cy="5020081"/>
        </a:xfrm>
        <a:prstGeom prst="blockArc">
          <a:avLst>
            <a:gd name="adj1" fmla="val 6942857"/>
            <a:gd name="adj2" fmla="val 10028571"/>
            <a:gd name="adj3" fmla="val 3911"/>
          </a:avLst>
        </a:prstGeom>
        <a:solidFill>
          <a:schemeClr val="accent6">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AA8C0615-C73B-48E6-94BC-C47A22DABEEC}">
      <dsp:nvSpPr>
        <dsp:cNvPr id="0" name=""/>
        <dsp:cNvSpPr/>
      </dsp:nvSpPr>
      <dsp:spPr>
        <a:xfrm>
          <a:off x="2475853" y="634765"/>
          <a:ext cx="5020081" cy="5020081"/>
        </a:xfrm>
        <a:prstGeom prst="blockArc">
          <a:avLst>
            <a:gd name="adj1" fmla="val 3857143"/>
            <a:gd name="adj2" fmla="val 6942857"/>
            <a:gd name="adj3" fmla="val 3911"/>
          </a:avLst>
        </a:prstGeom>
        <a:solidFill>
          <a:schemeClr val="accent6">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FAB7C04A-8877-415F-AAB0-B22B0BB3ABF1}">
      <dsp:nvSpPr>
        <dsp:cNvPr id="0" name=""/>
        <dsp:cNvSpPr/>
      </dsp:nvSpPr>
      <dsp:spPr>
        <a:xfrm>
          <a:off x="2475853" y="634765"/>
          <a:ext cx="5020081" cy="5020081"/>
        </a:xfrm>
        <a:prstGeom prst="blockArc">
          <a:avLst>
            <a:gd name="adj1" fmla="val 771429"/>
            <a:gd name="adj2" fmla="val 3857143"/>
            <a:gd name="adj3" fmla="val 3911"/>
          </a:avLst>
        </a:prstGeom>
        <a:solidFill>
          <a:schemeClr val="accent6">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2DA4F631-B92D-42B4-9C5F-913DB921D21F}">
      <dsp:nvSpPr>
        <dsp:cNvPr id="0" name=""/>
        <dsp:cNvSpPr/>
      </dsp:nvSpPr>
      <dsp:spPr>
        <a:xfrm>
          <a:off x="2475853" y="634765"/>
          <a:ext cx="5020081" cy="5020081"/>
        </a:xfrm>
        <a:prstGeom prst="blockArc">
          <a:avLst>
            <a:gd name="adj1" fmla="val 19285714"/>
            <a:gd name="adj2" fmla="val 771429"/>
            <a:gd name="adj3" fmla="val 3911"/>
          </a:avLst>
        </a:prstGeom>
        <a:solidFill>
          <a:schemeClr val="accent6">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2BBA210E-C379-4925-8EEE-4A6F98D029AC}">
      <dsp:nvSpPr>
        <dsp:cNvPr id="0" name=""/>
        <dsp:cNvSpPr/>
      </dsp:nvSpPr>
      <dsp:spPr>
        <a:xfrm>
          <a:off x="2484387" y="642696"/>
          <a:ext cx="5020081" cy="5020081"/>
        </a:xfrm>
        <a:prstGeom prst="blockArc">
          <a:avLst>
            <a:gd name="adj1" fmla="val 16200000"/>
            <a:gd name="adj2" fmla="val 19285714"/>
            <a:gd name="adj3" fmla="val 3911"/>
          </a:avLst>
        </a:prstGeom>
        <a:solidFill>
          <a:schemeClr val="accent6">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A7505624-E6CC-4DDF-8834-FAB12F10CFD8}">
      <dsp:nvSpPr>
        <dsp:cNvPr id="0" name=""/>
        <dsp:cNvSpPr/>
      </dsp:nvSpPr>
      <dsp:spPr>
        <a:xfrm>
          <a:off x="4012086" y="2170998"/>
          <a:ext cx="1947614" cy="1947614"/>
        </a:xfrm>
        <a:prstGeom prst="ellipse">
          <a:avLst/>
        </a:prstGeom>
        <a:solidFill>
          <a:schemeClr val="accent6">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End Homelessness for All Persons</a:t>
          </a:r>
        </a:p>
      </dsp:txBody>
      <dsp:txXfrm>
        <a:off x="4297307" y="2456219"/>
        <a:ext cx="1377172" cy="1377172"/>
      </dsp:txXfrm>
    </dsp:sp>
    <dsp:sp modelId="{18B65A67-226D-4CE5-9289-292A9A0AD292}">
      <dsp:nvSpPr>
        <dsp:cNvPr id="0" name=""/>
        <dsp:cNvSpPr/>
      </dsp:nvSpPr>
      <dsp:spPr>
        <a:xfrm>
          <a:off x="4304228" y="2179"/>
          <a:ext cx="1363330" cy="1363330"/>
        </a:xfrm>
        <a:prstGeom prst="ellipse">
          <a:avLst/>
        </a:prstGeom>
        <a:solidFill>
          <a:schemeClr val="accent6">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kern="1200" dirty="0"/>
            <a:t>Improve Assistance to LGBTQ+ Individuals</a:t>
          </a:r>
        </a:p>
      </dsp:txBody>
      <dsp:txXfrm>
        <a:off x="4503883" y="201834"/>
        <a:ext cx="964020" cy="964020"/>
      </dsp:txXfrm>
    </dsp:sp>
    <dsp:sp modelId="{72A674B6-0BEA-4570-A6EF-9440A0370258}">
      <dsp:nvSpPr>
        <dsp:cNvPr id="0" name=""/>
        <dsp:cNvSpPr/>
      </dsp:nvSpPr>
      <dsp:spPr>
        <a:xfrm>
          <a:off x="6228285" y="928756"/>
          <a:ext cx="1363330" cy="1363330"/>
        </a:xfrm>
        <a:prstGeom prst="ellipse">
          <a:avLst/>
        </a:prstGeom>
        <a:solidFill>
          <a:schemeClr val="accent6">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kern="1200" dirty="0"/>
            <a:t>Partner with Housing, Health, and Service Agencies</a:t>
          </a:r>
        </a:p>
      </dsp:txBody>
      <dsp:txXfrm>
        <a:off x="6427940" y="1128411"/>
        <a:ext cx="964020" cy="964020"/>
      </dsp:txXfrm>
    </dsp:sp>
    <dsp:sp modelId="{D845EA9E-6850-410A-8523-81A32B2C5E07}">
      <dsp:nvSpPr>
        <dsp:cNvPr id="0" name=""/>
        <dsp:cNvSpPr/>
      </dsp:nvSpPr>
      <dsp:spPr>
        <a:xfrm>
          <a:off x="6703488" y="3010755"/>
          <a:ext cx="1363330" cy="1363330"/>
        </a:xfrm>
        <a:prstGeom prst="ellipse">
          <a:avLst/>
        </a:prstGeom>
        <a:solidFill>
          <a:schemeClr val="accent6">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kern="1200" dirty="0"/>
            <a:t>Racial Equity </a:t>
          </a:r>
        </a:p>
      </dsp:txBody>
      <dsp:txXfrm>
        <a:off x="6903143" y="3210410"/>
        <a:ext cx="964020" cy="964020"/>
      </dsp:txXfrm>
    </dsp:sp>
    <dsp:sp modelId="{43DBFC78-91D8-48E5-9FDE-64D4E9D29E39}">
      <dsp:nvSpPr>
        <dsp:cNvPr id="0" name=""/>
        <dsp:cNvSpPr/>
      </dsp:nvSpPr>
      <dsp:spPr>
        <a:xfrm>
          <a:off x="5371999" y="4680389"/>
          <a:ext cx="1363330" cy="1363330"/>
        </a:xfrm>
        <a:prstGeom prst="ellipse">
          <a:avLst/>
        </a:prstGeom>
        <a:solidFill>
          <a:schemeClr val="accent6">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kern="1200" dirty="0"/>
            <a:t>Include Persons with Lived Experience</a:t>
          </a:r>
        </a:p>
      </dsp:txBody>
      <dsp:txXfrm>
        <a:off x="5571654" y="4880044"/>
        <a:ext cx="964020" cy="964020"/>
      </dsp:txXfrm>
    </dsp:sp>
    <dsp:sp modelId="{99C866A7-6F9F-4C5A-A3A1-7EDB0DD53809}">
      <dsp:nvSpPr>
        <dsp:cNvPr id="0" name=""/>
        <dsp:cNvSpPr/>
      </dsp:nvSpPr>
      <dsp:spPr>
        <a:xfrm>
          <a:off x="3236457" y="4680389"/>
          <a:ext cx="1363330" cy="1363330"/>
        </a:xfrm>
        <a:prstGeom prst="ellipse">
          <a:avLst/>
        </a:prstGeom>
        <a:solidFill>
          <a:schemeClr val="accent6">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kern="1200" dirty="0"/>
            <a:t>Reduce Unsheltered Homelessness &amp; Improve System Performance</a:t>
          </a:r>
        </a:p>
      </dsp:txBody>
      <dsp:txXfrm>
        <a:off x="3436112" y="4880044"/>
        <a:ext cx="964020" cy="964020"/>
      </dsp:txXfrm>
    </dsp:sp>
    <dsp:sp modelId="{C31FF511-D1F9-4671-963C-971C2C23FD7F}">
      <dsp:nvSpPr>
        <dsp:cNvPr id="0" name=""/>
        <dsp:cNvSpPr/>
      </dsp:nvSpPr>
      <dsp:spPr>
        <a:xfrm>
          <a:off x="1904969" y="3010755"/>
          <a:ext cx="1363330" cy="1363330"/>
        </a:xfrm>
        <a:prstGeom prst="ellipse">
          <a:avLst/>
        </a:prstGeom>
        <a:solidFill>
          <a:schemeClr val="accent6">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kern="1200" dirty="0"/>
            <a:t>Use Housing First Approach</a:t>
          </a:r>
        </a:p>
      </dsp:txBody>
      <dsp:txXfrm>
        <a:off x="2104624" y="3210410"/>
        <a:ext cx="964020" cy="964020"/>
      </dsp:txXfrm>
    </dsp:sp>
    <dsp:sp modelId="{A2221A4A-F692-4186-BF2E-CCCDF9623336}">
      <dsp:nvSpPr>
        <dsp:cNvPr id="0" name=""/>
        <dsp:cNvSpPr/>
      </dsp:nvSpPr>
      <dsp:spPr>
        <a:xfrm>
          <a:off x="2380172" y="928756"/>
          <a:ext cx="1363330" cy="1363330"/>
        </a:xfrm>
        <a:prstGeom prst="ellipse">
          <a:avLst/>
        </a:prstGeom>
        <a:solidFill>
          <a:schemeClr val="accent6">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kern="1200" dirty="0"/>
            <a:t>Increase Affordable Housing Supply </a:t>
          </a:r>
        </a:p>
      </dsp:txBody>
      <dsp:txXfrm>
        <a:off x="2579827" y="1128411"/>
        <a:ext cx="964020" cy="964020"/>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1CAC28-8C5E-41D4-8208-8B0756B3E38D}" type="datetimeFigureOut">
              <a:rPr lang="en-US" smtClean="0"/>
              <a:t>8/2/2023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E5C726-234A-475B-BDBF-4CB59A43E2C1}" type="slidenum">
              <a:rPr lang="en-US" smtClean="0"/>
              <a:t>‹#›</a:t>
            </a:fld>
            <a:endParaRPr lang="en-US"/>
          </a:p>
        </p:txBody>
      </p:sp>
    </p:spTree>
    <p:extLst>
      <p:ext uri="{BB962C8B-B14F-4D97-AF65-F5344CB8AC3E}">
        <p14:creationId xmlns:p14="http://schemas.microsoft.com/office/powerpoint/2010/main" val="18196074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A0C30DD-42F1-465D-941A-FCEEFEB2838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8719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DA0F91D-8277-45DE-9C54-19F2FDA0ABE7}" type="datetimeFigureOut">
              <a:rPr lang="en-US" smtClean="0"/>
              <a:t>8/2/2023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2101E5-C577-475C-A1E5-BB11CD8F14E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3869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A0F91D-8277-45DE-9C54-19F2FDA0ABE7}" type="datetimeFigureOut">
              <a:rPr lang="en-US" smtClean="0"/>
              <a:t>8/2/2023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2101E5-C577-475C-A1E5-BB11CD8F14EF}" type="slidenum">
              <a:rPr lang="en-US" smtClean="0"/>
              <a:t>‹#›</a:t>
            </a:fld>
            <a:endParaRPr lang="en-US"/>
          </a:p>
        </p:txBody>
      </p:sp>
    </p:spTree>
    <p:extLst>
      <p:ext uri="{BB962C8B-B14F-4D97-AF65-F5344CB8AC3E}">
        <p14:creationId xmlns:p14="http://schemas.microsoft.com/office/powerpoint/2010/main" val="4046714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A0F91D-8277-45DE-9C54-19F2FDA0ABE7}" type="datetimeFigureOut">
              <a:rPr lang="en-US" smtClean="0"/>
              <a:t>8/2/2023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2101E5-C577-475C-A1E5-BB11CD8F14EF}" type="slidenum">
              <a:rPr lang="en-US" smtClean="0"/>
              <a:t>‹#›</a:t>
            </a:fld>
            <a:endParaRPr lang="en-US"/>
          </a:p>
        </p:txBody>
      </p:sp>
    </p:spTree>
    <p:extLst>
      <p:ext uri="{BB962C8B-B14F-4D97-AF65-F5344CB8AC3E}">
        <p14:creationId xmlns:p14="http://schemas.microsoft.com/office/powerpoint/2010/main" val="216216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A0F91D-8277-45DE-9C54-19F2FDA0ABE7}" type="datetimeFigureOut">
              <a:rPr lang="en-US" smtClean="0"/>
              <a:t>8/2/2023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2101E5-C577-475C-A1E5-BB11CD8F14EF}" type="slidenum">
              <a:rPr lang="en-US" smtClean="0"/>
              <a:t>‹#›</a:t>
            </a:fld>
            <a:endParaRPr lang="en-US"/>
          </a:p>
        </p:txBody>
      </p:sp>
    </p:spTree>
    <p:extLst>
      <p:ext uri="{BB962C8B-B14F-4D97-AF65-F5344CB8AC3E}">
        <p14:creationId xmlns:p14="http://schemas.microsoft.com/office/powerpoint/2010/main" val="2854730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A0F91D-8277-45DE-9C54-19F2FDA0ABE7}" type="datetimeFigureOut">
              <a:rPr lang="en-US" smtClean="0"/>
              <a:t>8/2/2023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2101E5-C577-475C-A1E5-BB11CD8F14E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1664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DA0F91D-8277-45DE-9C54-19F2FDA0ABE7}" type="datetimeFigureOut">
              <a:rPr lang="en-US" smtClean="0"/>
              <a:t>8/2/2023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2101E5-C577-475C-A1E5-BB11CD8F14EF}" type="slidenum">
              <a:rPr lang="en-US" smtClean="0"/>
              <a:t>‹#›</a:t>
            </a:fld>
            <a:endParaRPr lang="en-US"/>
          </a:p>
        </p:txBody>
      </p:sp>
    </p:spTree>
    <p:extLst>
      <p:ext uri="{BB962C8B-B14F-4D97-AF65-F5344CB8AC3E}">
        <p14:creationId xmlns:p14="http://schemas.microsoft.com/office/powerpoint/2010/main" val="701474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DA0F91D-8277-45DE-9C54-19F2FDA0ABE7}" type="datetimeFigureOut">
              <a:rPr lang="en-US" smtClean="0"/>
              <a:t>8/2/2023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2101E5-C577-475C-A1E5-BB11CD8F14EF}" type="slidenum">
              <a:rPr lang="en-US" smtClean="0"/>
              <a:t>‹#›</a:t>
            </a:fld>
            <a:endParaRPr lang="en-US"/>
          </a:p>
        </p:txBody>
      </p:sp>
    </p:spTree>
    <p:extLst>
      <p:ext uri="{BB962C8B-B14F-4D97-AF65-F5344CB8AC3E}">
        <p14:creationId xmlns:p14="http://schemas.microsoft.com/office/powerpoint/2010/main" val="3831839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DA0F91D-8277-45DE-9C54-19F2FDA0ABE7}" type="datetimeFigureOut">
              <a:rPr lang="en-US" smtClean="0"/>
              <a:t>8/2/2023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2101E5-C577-475C-A1E5-BB11CD8F14EF}" type="slidenum">
              <a:rPr lang="en-US" smtClean="0"/>
              <a:t>‹#›</a:t>
            </a:fld>
            <a:endParaRPr lang="en-US"/>
          </a:p>
        </p:txBody>
      </p:sp>
    </p:spTree>
    <p:extLst>
      <p:ext uri="{BB962C8B-B14F-4D97-AF65-F5344CB8AC3E}">
        <p14:creationId xmlns:p14="http://schemas.microsoft.com/office/powerpoint/2010/main" val="142264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DA0F91D-8277-45DE-9C54-19F2FDA0ABE7}" type="datetimeFigureOut">
              <a:rPr lang="en-US" smtClean="0"/>
              <a:t>8/2/2023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682101E5-C577-475C-A1E5-BB11CD8F14EF}" type="slidenum">
              <a:rPr lang="en-US" smtClean="0"/>
              <a:t>‹#›</a:t>
            </a:fld>
            <a:endParaRPr lang="en-US"/>
          </a:p>
        </p:txBody>
      </p:sp>
    </p:spTree>
    <p:extLst>
      <p:ext uri="{BB962C8B-B14F-4D97-AF65-F5344CB8AC3E}">
        <p14:creationId xmlns:p14="http://schemas.microsoft.com/office/powerpoint/2010/main" val="755173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DA0F91D-8277-45DE-9C54-19F2FDA0ABE7}" type="datetimeFigureOut">
              <a:rPr lang="en-US" smtClean="0"/>
              <a:t>8/2/2023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82101E5-C577-475C-A1E5-BB11CD8F14EF}" type="slidenum">
              <a:rPr lang="en-US" smtClean="0"/>
              <a:t>‹#›</a:t>
            </a:fld>
            <a:endParaRPr lang="en-US"/>
          </a:p>
        </p:txBody>
      </p:sp>
    </p:spTree>
    <p:extLst>
      <p:ext uri="{BB962C8B-B14F-4D97-AF65-F5344CB8AC3E}">
        <p14:creationId xmlns:p14="http://schemas.microsoft.com/office/powerpoint/2010/main" val="2925586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DA0F91D-8277-45DE-9C54-19F2FDA0ABE7}" type="datetimeFigureOut">
              <a:rPr lang="en-US" smtClean="0"/>
              <a:t>8/2/2023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2101E5-C577-475C-A1E5-BB11CD8F14EF}" type="slidenum">
              <a:rPr lang="en-US" smtClean="0"/>
              <a:t>‹#›</a:t>
            </a:fld>
            <a:endParaRPr lang="en-US"/>
          </a:p>
        </p:txBody>
      </p:sp>
    </p:spTree>
    <p:extLst>
      <p:ext uri="{BB962C8B-B14F-4D97-AF65-F5344CB8AC3E}">
        <p14:creationId xmlns:p14="http://schemas.microsoft.com/office/powerpoint/2010/main" val="819170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DA0F91D-8277-45DE-9C54-19F2FDA0ABE7}" type="datetimeFigureOut">
              <a:rPr lang="en-US" smtClean="0"/>
              <a:t>8/2/2023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82101E5-C577-475C-A1E5-BB11CD8F14EF}"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2516643"/>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hudexchange.info/resource/2033/hearth-coc-program-interim-rul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mailto:Cpeters@washoecounty.gov"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www.hud.gov/sites/dfiles/CPD/documents/FY-2023-CoC-NOFO-Publication.pdf" TargetMode="External"/><Relationship Id="rId3" Type="http://schemas.openxmlformats.org/officeDocument/2006/relationships/hyperlink" Target="mailto:e-snaps@hud.gov" TargetMode="External"/><Relationship Id="rId7" Type="http://schemas.openxmlformats.org/officeDocument/2006/relationships/hyperlink" Target="https://esnaps.hud.gov/grantium/frontOffice.jsf" TargetMode="External"/><Relationship Id="rId12" Type="http://schemas.openxmlformats.org/officeDocument/2006/relationships/hyperlink" Target="https://www.hud.gov/sites/dfiles/CPD/documents/CoC/FY22-Renewal-Navigational-Guide.pdf" TargetMode="External"/><Relationship Id="rId2" Type="http://schemas.openxmlformats.org/officeDocument/2006/relationships/hyperlink" Target="mailto:CoCNOFO@hud.gov" TargetMode="External"/><Relationship Id="rId1" Type="http://schemas.openxmlformats.org/officeDocument/2006/relationships/slideLayout" Target="../slideLayouts/slideLayout2.xml"/><Relationship Id="rId6" Type="http://schemas.openxmlformats.org/officeDocument/2006/relationships/hyperlink" Target="https://www.hudexchange.info/programs/coc" TargetMode="External"/><Relationship Id="rId11" Type="http://schemas.openxmlformats.org/officeDocument/2006/relationships/hyperlink" Target="https://www.hud.gov/sites/dfiles/CPD/documents/CoC/FY-2022-New-Project-Application-Navigational-Guide.PDF" TargetMode="External"/><Relationship Id="rId5" Type="http://schemas.openxmlformats.org/officeDocument/2006/relationships/hyperlink" Target="https://www.law.cornell.edu/cfr/text/24/part-578" TargetMode="External"/><Relationship Id="rId10" Type="http://schemas.openxmlformats.org/officeDocument/2006/relationships/hyperlink" Target="https://www.hud.gov/sites/dfiles/CPD/documents/CoC/FY-2023-CoC-NEW-Application-Detailed-Instructions-7-31-2023.pdf" TargetMode="External"/><Relationship Id="rId4" Type="http://schemas.openxmlformats.org/officeDocument/2006/relationships/hyperlink" Target="https://www.washoecounty.gov/homeless/CoC/index.php" TargetMode="External"/><Relationship Id="rId9" Type="http://schemas.openxmlformats.org/officeDocument/2006/relationships/hyperlink" Target="https://www.hud.gov/sites/dfiles/CPD/documents/CoC/FY-2023-CoC-RENEWAL-Application-Detailed-Instructions.pdf"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fcc.gov/consumers/guides/telecommunications-relay-service-tr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8DB47-FD7C-C9E4-BA38-6A8F93409852}"/>
              </a:ext>
            </a:extLst>
          </p:cNvPr>
          <p:cNvSpPr>
            <a:spLocks noGrp="1"/>
          </p:cNvSpPr>
          <p:nvPr>
            <p:ph type="title"/>
          </p:nvPr>
        </p:nvSpPr>
        <p:spPr/>
        <p:txBody>
          <a:bodyPr/>
          <a:lstStyle/>
          <a:p>
            <a:r>
              <a:rPr lang="en-US" dirty="0"/>
              <a:t>Welcome</a:t>
            </a:r>
          </a:p>
        </p:txBody>
      </p:sp>
      <p:sp>
        <p:nvSpPr>
          <p:cNvPr id="3" name="Content Placeholder 2">
            <a:extLst>
              <a:ext uri="{FF2B5EF4-FFF2-40B4-BE49-F238E27FC236}">
                <a16:creationId xmlns:a16="http://schemas.microsoft.com/office/drawing/2014/main" id="{9D5E39F5-95B1-73EE-237B-2FCFB3448545}"/>
              </a:ext>
            </a:extLst>
          </p:cNvPr>
          <p:cNvSpPr>
            <a:spLocks noGrp="1"/>
          </p:cNvSpPr>
          <p:nvPr>
            <p:ph idx="1"/>
          </p:nvPr>
        </p:nvSpPr>
        <p:spPr>
          <a:xfrm>
            <a:off x="1097280" y="1845733"/>
            <a:ext cx="10058400" cy="4492005"/>
          </a:xfrm>
        </p:spPr>
        <p:txBody>
          <a:bodyPr>
            <a:normAutofit/>
          </a:bodyPr>
          <a:lstStyle/>
          <a:p>
            <a:pPr marL="231775" indent="-231775">
              <a:buFont typeface="Arial" panose="020B0604020202020204" pitchFamily="34" charset="0"/>
              <a:buChar char="•"/>
            </a:pPr>
            <a:r>
              <a:rPr lang="en-US" dirty="0"/>
              <a:t>We will start at 5 past the hour while we wait for others to join.</a:t>
            </a:r>
          </a:p>
          <a:p>
            <a:pPr marL="231775" indent="-231775">
              <a:buFont typeface="Arial" panose="020B0604020202020204" pitchFamily="34" charset="0"/>
              <a:buChar char="•"/>
            </a:pPr>
            <a:r>
              <a:rPr lang="en-US" dirty="0"/>
              <a:t>During the wait, please review the call’s housekeeping instructions:</a:t>
            </a:r>
          </a:p>
          <a:p>
            <a:pPr marL="578358" lvl="1" indent="-285750">
              <a:buFont typeface="Wingdings" panose="05000000000000000000" pitchFamily="2" charset="2"/>
              <a:buChar char="ü"/>
            </a:pPr>
            <a:r>
              <a:rPr lang="en-US" dirty="0"/>
              <a:t>Everyone will be muted during the presentation</a:t>
            </a:r>
          </a:p>
          <a:p>
            <a:pPr marL="578358" lvl="1" indent="-285750">
              <a:buFont typeface="Wingdings" panose="05000000000000000000" pitchFamily="2" charset="2"/>
              <a:buChar char="ü"/>
            </a:pPr>
            <a:r>
              <a:rPr lang="en-US" dirty="0"/>
              <a:t>During the presentation, please use the chat functionality to ask any questions</a:t>
            </a:r>
          </a:p>
          <a:p>
            <a:pPr marL="578358" lvl="1" indent="-285750">
              <a:buFont typeface="Wingdings" panose="05000000000000000000" pitchFamily="2" charset="2"/>
              <a:buChar char="ü"/>
            </a:pPr>
            <a:r>
              <a:rPr lang="en-US" dirty="0"/>
              <a:t>Questions will be collected from the Chat Room and a formal Q &amp; A response document will be sent to the CoC membership by August 7, 2023.</a:t>
            </a:r>
          </a:p>
          <a:p>
            <a:pPr marL="578358" lvl="1" indent="-285750">
              <a:buFont typeface="Wingdings" panose="05000000000000000000" pitchFamily="2" charset="2"/>
              <a:buChar char="ü"/>
            </a:pPr>
            <a:r>
              <a:rPr lang="en-US" dirty="0"/>
              <a:t>Presentation will be provided after the call</a:t>
            </a:r>
          </a:p>
          <a:p>
            <a:pPr marL="285750" indent="-285750">
              <a:buFont typeface="Arial" panose="020B0604020202020204" pitchFamily="34" charset="0"/>
              <a:buChar char="•"/>
            </a:pPr>
            <a:r>
              <a:rPr lang="en-US" dirty="0"/>
              <a:t>This presentation will be a general overview of the FY 2023 HUD CoC Program NOFO and the Northern Nevada Continuum of Care local competition process.</a:t>
            </a:r>
          </a:p>
          <a:p>
            <a:pPr marL="285750" indent="-285750">
              <a:buFont typeface="Arial" panose="020B0604020202020204" pitchFamily="34" charset="0"/>
              <a:buChar char="•"/>
            </a:pPr>
            <a:r>
              <a:rPr lang="en-US" dirty="0"/>
              <a:t>Applicants are responsible for reading the NOFO and other related guidance as it is released by HUD.</a:t>
            </a:r>
          </a:p>
        </p:txBody>
      </p:sp>
      <p:sp>
        <p:nvSpPr>
          <p:cNvPr id="4" name="Slide Number Placeholder 3">
            <a:extLst>
              <a:ext uri="{FF2B5EF4-FFF2-40B4-BE49-F238E27FC236}">
                <a16:creationId xmlns:a16="http://schemas.microsoft.com/office/drawing/2014/main" id="{1BF27B8A-7A8E-4693-A8EE-7B0975E27E2B}"/>
              </a:ext>
            </a:extLst>
          </p:cNvPr>
          <p:cNvSpPr>
            <a:spLocks noGrp="1"/>
          </p:cNvSpPr>
          <p:nvPr>
            <p:ph type="sldNum" sz="quarter" idx="12"/>
          </p:nvPr>
        </p:nvSpPr>
        <p:spPr/>
        <p:txBody>
          <a:bodyPr/>
          <a:lstStyle/>
          <a:p>
            <a:fld id="{682101E5-C577-475C-A1E5-BB11CD8F14EF}" type="slidenum">
              <a:rPr lang="en-US" smtClean="0"/>
              <a:t>1</a:t>
            </a:fld>
            <a:endParaRPr lang="en-US"/>
          </a:p>
        </p:txBody>
      </p:sp>
    </p:spTree>
    <p:extLst>
      <p:ext uri="{BB962C8B-B14F-4D97-AF65-F5344CB8AC3E}">
        <p14:creationId xmlns:p14="http://schemas.microsoft.com/office/powerpoint/2010/main" val="25538001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34FB9-391A-4F37-851A-C5965FEDE371}"/>
              </a:ext>
            </a:extLst>
          </p:cNvPr>
          <p:cNvSpPr>
            <a:spLocks noGrp="1"/>
          </p:cNvSpPr>
          <p:nvPr>
            <p:ph type="title"/>
          </p:nvPr>
        </p:nvSpPr>
        <p:spPr/>
        <p:txBody>
          <a:bodyPr/>
          <a:lstStyle/>
          <a:p>
            <a:r>
              <a:rPr lang="en-US" dirty="0"/>
              <a:t>What is New in 2023</a:t>
            </a:r>
          </a:p>
        </p:txBody>
      </p:sp>
      <p:sp>
        <p:nvSpPr>
          <p:cNvPr id="3" name="Content Placeholder 2">
            <a:extLst>
              <a:ext uri="{FF2B5EF4-FFF2-40B4-BE49-F238E27FC236}">
                <a16:creationId xmlns:a16="http://schemas.microsoft.com/office/drawing/2014/main" id="{B08C7102-38F2-49E3-8F85-36430F940A85}"/>
              </a:ext>
            </a:extLst>
          </p:cNvPr>
          <p:cNvSpPr>
            <a:spLocks noGrp="1"/>
          </p:cNvSpPr>
          <p:nvPr>
            <p:ph idx="1"/>
          </p:nvPr>
        </p:nvSpPr>
        <p:spPr>
          <a:xfrm>
            <a:off x="1097280" y="1989169"/>
            <a:ext cx="10058400" cy="4465419"/>
          </a:xfrm>
        </p:spPr>
        <p:txBody>
          <a:bodyPr>
            <a:normAutofit/>
          </a:bodyPr>
          <a:lstStyle/>
          <a:p>
            <a:pPr>
              <a:buFont typeface="Arial" panose="020B0604020202020204" pitchFamily="34" charset="0"/>
              <a:buChar char="•"/>
            </a:pPr>
            <a:r>
              <a:rPr lang="en-US" b="1" dirty="0"/>
              <a:t> </a:t>
            </a:r>
            <a:r>
              <a:rPr lang="en-US" sz="2100" b="1" dirty="0"/>
              <a:t>New Eligible CoC Activities</a:t>
            </a:r>
          </a:p>
          <a:p>
            <a:pPr marL="744538" marR="0" lvl="1" indent="-452438">
              <a:buFont typeface="+mj-lt"/>
              <a:buAutoNum type="alphaUcPeriod"/>
            </a:pPr>
            <a:r>
              <a:rPr lang="en-US" sz="1600" dirty="0">
                <a:latin typeface="Calibri" panose="020F0502020204030204" pitchFamily="34" charset="0"/>
              </a:rPr>
              <a:t>Rural Activities - Section 5707 of the James M. Inhofe National Defense Authorization Act for Fiscal Year 2023 (PL 117-263, December 23, 2022, 136 Stat 2395) amends section 423(a) of the McKinney-Vento Homeless Assistance Act to include activities that address barriers to transitioning families in rural areas to permanent housing and additional activities to increase the capacity to address the unique challenges CoCs face when serving people experiencing homelessness in rural areas.</a:t>
            </a:r>
          </a:p>
          <a:p>
            <a:pPr marL="744538" lvl="1" indent="-457200">
              <a:buNone/>
            </a:pPr>
            <a:endParaRPr lang="en-US" sz="1600" dirty="0">
              <a:latin typeface="Calibri" panose="020F0502020204030204" pitchFamily="34" charset="0"/>
            </a:endParaRPr>
          </a:p>
          <a:p>
            <a:pPr marL="169863" marR="0" indent="-53975">
              <a:lnSpc>
                <a:spcPct val="115000"/>
              </a:lnSpc>
              <a:spcBef>
                <a:spcPts val="0"/>
              </a:spcBef>
              <a:spcAft>
                <a:spcPts val="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The Northern Nevada CoC does not meet the criteria for a rural area as defined in section I.B.2.b.(26) of the FY 2023 NOFO. Therefore, new and renewal applicants will not be able to utilize this newly eligible activity.</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292608" lvl="1" indent="0">
              <a:buNone/>
            </a:pPr>
            <a:endParaRPr lang="en-US" sz="1900" b="1" dirty="0"/>
          </a:p>
        </p:txBody>
      </p:sp>
    </p:spTree>
    <p:extLst>
      <p:ext uri="{BB962C8B-B14F-4D97-AF65-F5344CB8AC3E}">
        <p14:creationId xmlns:p14="http://schemas.microsoft.com/office/powerpoint/2010/main" val="11995570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85175-DC37-4EB1-8E7A-335AF2FFE64F}"/>
              </a:ext>
            </a:extLst>
          </p:cNvPr>
          <p:cNvSpPr>
            <a:spLocks noGrp="1"/>
          </p:cNvSpPr>
          <p:nvPr>
            <p:ph type="title"/>
          </p:nvPr>
        </p:nvSpPr>
        <p:spPr/>
        <p:txBody>
          <a:bodyPr/>
          <a:lstStyle/>
          <a:p>
            <a:r>
              <a:rPr lang="en-US" dirty="0"/>
              <a:t>Renewal Project Types</a:t>
            </a:r>
          </a:p>
        </p:txBody>
      </p:sp>
      <p:sp>
        <p:nvSpPr>
          <p:cNvPr id="3" name="Content Placeholder 2">
            <a:extLst>
              <a:ext uri="{FF2B5EF4-FFF2-40B4-BE49-F238E27FC236}">
                <a16:creationId xmlns:a16="http://schemas.microsoft.com/office/drawing/2014/main" id="{E4A52734-E639-463A-90C9-EA6716B2A2EA}"/>
              </a:ext>
            </a:extLst>
          </p:cNvPr>
          <p:cNvSpPr>
            <a:spLocks noGrp="1"/>
          </p:cNvSpPr>
          <p:nvPr>
            <p:ph idx="1"/>
          </p:nvPr>
        </p:nvSpPr>
        <p:spPr/>
        <p:txBody>
          <a:bodyPr/>
          <a:lstStyle/>
          <a:p>
            <a:pPr marL="0" indent="0">
              <a:buNone/>
            </a:pPr>
            <a:r>
              <a:rPr lang="en-US" dirty="0"/>
              <a:t>Eligible Project Types for Renewal:</a:t>
            </a:r>
          </a:p>
          <a:p>
            <a:pPr marL="0" indent="0">
              <a:buNone/>
            </a:pPr>
            <a:r>
              <a:rPr lang="en-US" dirty="0"/>
              <a:t>	1. Permanent Housing</a:t>
            </a:r>
          </a:p>
          <a:p>
            <a:pPr marL="0" indent="0">
              <a:buNone/>
            </a:pPr>
            <a:r>
              <a:rPr lang="en-US" dirty="0"/>
              <a:t>		- Permanent Supportive Housing</a:t>
            </a:r>
          </a:p>
          <a:p>
            <a:pPr marL="0" indent="0">
              <a:buNone/>
            </a:pPr>
            <a:r>
              <a:rPr lang="en-US" dirty="0"/>
              <a:t>		- Rapid Rehousing</a:t>
            </a:r>
          </a:p>
          <a:p>
            <a:pPr marL="0" indent="0">
              <a:buNone/>
            </a:pPr>
            <a:r>
              <a:rPr lang="en-US" dirty="0"/>
              <a:t>	2. Joint Transitional Housing and Rapid Rehousing (TH/PH-RRH)</a:t>
            </a:r>
          </a:p>
          <a:p>
            <a:pPr marL="0" indent="0">
              <a:buNone/>
            </a:pPr>
            <a:r>
              <a:rPr lang="en-US" dirty="0"/>
              <a:t>	3. Supportive Services Only (for Coordinated Entry)</a:t>
            </a:r>
          </a:p>
          <a:p>
            <a:pPr marL="0" indent="0">
              <a:buNone/>
            </a:pPr>
            <a:r>
              <a:rPr lang="en-US" dirty="0"/>
              <a:t>	4. Dedicated HMIS</a:t>
            </a:r>
          </a:p>
          <a:p>
            <a:endParaRPr lang="en-US" dirty="0"/>
          </a:p>
          <a:p>
            <a:endParaRPr lang="en-US" dirty="0"/>
          </a:p>
        </p:txBody>
      </p:sp>
    </p:spTree>
    <p:extLst>
      <p:ext uri="{BB962C8B-B14F-4D97-AF65-F5344CB8AC3E}">
        <p14:creationId xmlns:p14="http://schemas.microsoft.com/office/powerpoint/2010/main" val="3295662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85175-DC37-4EB1-8E7A-335AF2FFE64F}"/>
              </a:ext>
            </a:extLst>
          </p:cNvPr>
          <p:cNvSpPr>
            <a:spLocks noGrp="1"/>
          </p:cNvSpPr>
          <p:nvPr>
            <p:ph type="title"/>
          </p:nvPr>
        </p:nvSpPr>
        <p:spPr/>
        <p:txBody>
          <a:bodyPr/>
          <a:lstStyle/>
          <a:p>
            <a:r>
              <a:rPr lang="en-US" dirty="0"/>
              <a:t>New Projects: CoC Bonus Project Types</a:t>
            </a:r>
          </a:p>
        </p:txBody>
      </p:sp>
      <p:sp>
        <p:nvSpPr>
          <p:cNvPr id="3" name="Content Placeholder 2">
            <a:extLst>
              <a:ext uri="{FF2B5EF4-FFF2-40B4-BE49-F238E27FC236}">
                <a16:creationId xmlns:a16="http://schemas.microsoft.com/office/drawing/2014/main" id="{E4A52734-E639-463A-90C9-EA6716B2A2EA}"/>
              </a:ext>
            </a:extLst>
          </p:cNvPr>
          <p:cNvSpPr>
            <a:spLocks noGrp="1"/>
          </p:cNvSpPr>
          <p:nvPr>
            <p:ph idx="1"/>
          </p:nvPr>
        </p:nvSpPr>
        <p:spPr/>
        <p:txBody>
          <a:bodyPr/>
          <a:lstStyle/>
          <a:p>
            <a:pPr marL="0" indent="0">
              <a:buNone/>
            </a:pPr>
            <a:r>
              <a:rPr lang="en-US" dirty="0"/>
              <a:t>Eligible Project Types:</a:t>
            </a:r>
          </a:p>
          <a:p>
            <a:pPr marL="0" indent="0">
              <a:buNone/>
            </a:pPr>
            <a:r>
              <a:rPr lang="en-US" dirty="0"/>
              <a:t>	1. Permanent Housing</a:t>
            </a:r>
          </a:p>
          <a:p>
            <a:pPr marL="0" indent="0">
              <a:buNone/>
            </a:pPr>
            <a:r>
              <a:rPr lang="en-US" dirty="0"/>
              <a:t>		- Permanent Supportive Housing</a:t>
            </a:r>
          </a:p>
          <a:p>
            <a:pPr marL="0" indent="0">
              <a:buNone/>
            </a:pPr>
            <a:r>
              <a:rPr lang="en-US" dirty="0"/>
              <a:t>		- Rapid Rehousing</a:t>
            </a:r>
          </a:p>
          <a:p>
            <a:pPr marL="0" indent="0">
              <a:buNone/>
            </a:pPr>
            <a:r>
              <a:rPr lang="en-US" dirty="0"/>
              <a:t>	2. Joint Transitional Housing and Rapid Rehousing (TH/PH-RRH)</a:t>
            </a:r>
          </a:p>
          <a:p>
            <a:pPr marL="0" indent="0">
              <a:buNone/>
            </a:pPr>
            <a:r>
              <a:rPr lang="en-US" dirty="0"/>
              <a:t>	3. Supportive Services Only (for Coordinated Entry)</a:t>
            </a:r>
          </a:p>
          <a:p>
            <a:pPr marL="0" indent="0">
              <a:buNone/>
            </a:pPr>
            <a:r>
              <a:rPr lang="en-US" dirty="0"/>
              <a:t>	4. Dedicated HMIS</a:t>
            </a:r>
          </a:p>
          <a:p>
            <a:endParaRPr lang="en-US" dirty="0"/>
          </a:p>
          <a:p>
            <a:endParaRPr lang="en-US" dirty="0"/>
          </a:p>
        </p:txBody>
      </p:sp>
    </p:spTree>
    <p:extLst>
      <p:ext uri="{BB962C8B-B14F-4D97-AF65-F5344CB8AC3E}">
        <p14:creationId xmlns:p14="http://schemas.microsoft.com/office/powerpoint/2010/main" val="15446970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85175-DC37-4EB1-8E7A-335AF2FFE64F}"/>
              </a:ext>
            </a:extLst>
          </p:cNvPr>
          <p:cNvSpPr>
            <a:spLocks noGrp="1"/>
          </p:cNvSpPr>
          <p:nvPr>
            <p:ph type="title"/>
          </p:nvPr>
        </p:nvSpPr>
        <p:spPr/>
        <p:txBody>
          <a:bodyPr/>
          <a:lstStyle/>
          <a:p>
            <a:r>
              <a:rPr lang="en-US" dirty="0"/>
              <a:t>New Projects: DV Bonus Project Types</a:t>
            </a:r>
          </a:p>
        </p:txBody>
      </p:sp>
      <p:sp>
        <p:nvSpPr>
          <p:cNvPr id="3" name="Content Placeholder 2">
            <a:extLst>
              <a:ext uri="{FF2B5EF4-FFF2-40B4-BE49-F238E27FC236}">
                <a16:creationId xmlns:a16="http://schemas.microsoft.com/office/drawing/2014/main" id="{E4A52734-E639-463A-90C9-EA6716B2A2EA}"/>
              </a:ext>
            </a:extLst>
          </p:cNvPr>
          <p:cNvSpPr>
            <a:spLocks noGrp="1"/>
          </p:cNvSpPr>
          <p:nvPr>
            <p:ph idx="1"/>
          </p:nvPr>
        </p:nvSpPr>
        <p:spPr>
          <a:xfrm>
            <a:off x="1097280" y="1845734"/>
            <a:ext cx="10058400" cy="4218636"/>
          </a:xfrm>
        </p:spPr>
        <p:txBody>
          <a:bodyPr>
            <a:normAutofit/>
          </a:bodyPr>
          <a:lstStyle/>
          <a:p>
            <a:pPr marL="0" indent="0">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DV Bonus funding may be used for new projects and/or to expand an existing renewal project that is not dedicated to serving survivors of domestic violence, dating violence, sexual assault, or stalking who meet the definition of homeless in paragraph (4) of 24 CFR 578.3 so long as the DV Bonus funds for expansion are solely for additional units, beds, or services dedicated to persons eligible to be served with DV Bonus funding.</a:t>
            </a:r>
          </a:p>
          <a:p>
            <a:pPr marL="0" indent="0">
              <a:buNone/>
            </a:pPr>
            <a:r>
              <a:rPr lang="en-US" dirty="0"/>
              <a:t>Eligible Project Types:</a:t>
            </a:r>
          </a:p>
          <a:p>
            <a:pPr marL="0" indent="0">
              <a:buNone/>
            </a:pPr>
            <a:r>
              <a:rPr lang="en-US" dirty="0"/>
              <a:t>	1. Permanent Housing</a:t>
            </a:r>
          </a:p>
          <a:p>
            <a:pPr marL="0" indent="0">
              <a:buNone/>
            </a:pPr>
            <a:r>
              <a:rPr lang="en-US" dirty="0"/>
              <a:t>		- Rapid Rehousing</a:t>
            </a:r>
          </a:p>
          <a:p>
            <a:pPr marL="0" indent="0">
              <a:buNone/>
            </a:pPr>
            <a:r>
              <a:rPr lang="en-US" dirty="0"/>
              <a:t>	2. Joint Transitional Housing and Rapid Rehousing (TH/PH-RRH)</a:t>
            </a:r>
          </a:p>
          <a:p>
            <a:pPr marL="0" indent="0">
              <a:buNone/>
            </a:pPr>
            <a:r>
              <a:rPr lang="en-US" dirty="0"/>
              <a:t>	3. Supportive Services Only (for Coordinated Entry)</a:t>
            </a:r>
          </a:p>
          <a:p>
            <a:endParaRPr lang="en-US" dirty="0"/>
          </a:p>
        </p:txBody>
      </p:sp>
    </p:spTree>
    <p:extLst>
      <p:ext uri="{BB962C8B-B14F-4D97-AF65-F5344CB8AC3E}">
        <p14:creationId xmlns:p14="http://schemas.microsoft.com/office/powerpoint/2010/main" val="31295787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85175-DC37-4EB1-8E7A-335AF2FFE64F}"/>
              </a:ext>
            </a:extLst>
          </p:cNvPr>
          <p:cNvSpPr>
            <a:spLocks noGrp="1"/>
          </p:cNvSpPr>
          <p:nvPr>
            <p:ph type="title"/>
          </p:nvPr>
        </p:nvSpPr>
        <p:spPr/>
        <p:txBody>
          <a:bodyPr/>
          <a:lstStyle/>
          <a:p>
            <a:r>
              <a:rPr lang="en-US" dirty="0"/>
              <a:t>Expansion Projects</a:t>
            </a:r>
          </a:p>
        </p:txBody>
      </p:sp>
      <p:sp>
        <p:nvSpPr>
          <p:cNvPr id="3" name="Content Placeholder 2">
            <a:extLst>
              <a:ext uri="{FF2B5EF4-FFF2-40B4-BE49-F238E27FC236}">
                <a16:creationId xmlns:a16="http://schemas.microsoft.com/office/drawing/2014/main" id="{E4A52734-E639-463A-90C9-EA6716B2A2EA}"/>
              </a:ext>
            </a:extLst>
          </p:cNvPr>
          <p:cNvSpPr>
            <a:spLocks noGrp="1"/>
          </p:cNvSpPr>
          <p:nvPr>
            <p:ph idx="1"/>
          </p:nvPr>
        </p:nvSpPr>
        <p:spPr>
          <a:xfrm>
            <a:off x="1097280" y="1845734"/>
            <a:ext cx="10058400" cy="4218636"/>
          </a:xfrm>
        </p:spPr>
        <p:txBody>
          <a:bodyPr>
            <a:normAutofit fontScale="92500" lnSpcReduction="10000"/>
          </a:bodyPr>
          <a:lstStyle/>
          <a:p>
            <a:pPr marL="0" marR="99695" indent="0" algn="just">
              <a:lnSpc>
                <a:spcPct val="107000"/>
              </a:lnSpc>
              <a:spcBef>
                <a:spcPts val="935"/>
              </a:spcBef>
              <a:spcAft>
                <a:spcPts val="10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process by which a renewal project applicant submits a new project application to expand its current operations by adding units, beds, persons served, services provided to existing program participants as defined in Section III.B.4.b.(7) The expansion project (i.e., the existing renewal project and the new expanded portion of the project) must meet the conditions below: </a:t>
            </a:r>
          </a:p>
          <a:p>
            <a:pPr marL="635508" marR="99695" lvl="1" indent="-342900" algn="just">
              <a:lnSpc>
                <a:spcPct val="107000"/>
              </a:lnSpc>
              <a:spcBef>
                <a:spcPts val="935"/>
              </a:spcBef>
              <a:spcAft>
                <a:spcPts val="1000"/>
              </a:spcAft>
              <a:buFont typeface="+mj-lt"/>
              <a:buAutoNum type="alphaUcPeriod"/>
            </a:pPr>
            <a:r>
              <a:rPr lang="en-US" sz="1600" dirty="0">
                <a:effectLst/>
                <a:latin typeface="Calibri" panose="020F0502020204030204" pitchFamily="34" charset="0"/>
                <a:ea typeface="Calibri" panose="020F0502020204030204" pitchFamily="34" charset="0"/>
                <a:cs typeface="Times New Roman" panose="02020603050405020304" pitchFamily="18" charset="0"/>
              </a:rPr>
              <a:t>The renewal project and the new expanded portion of the project must both have the same component type. </a:t>
            </a:r>
          </a:p>
          <a:p>
            <a:pPr marL="635508" marR="99695" lvl="1" indent="-342900" algn="just">
              <a:lnSpc>
                <a:spcPct val="107000"/>
              </a:lnSpc>
              <a:spcBef>
                <a:spcPts val="935"/>
              </a:spcBef>
              <a:spcAft>
                <a:spcPts val="1000"/>
              </a:spcAft>
              <a:buFont typeface="+mj-lt"/>
              <a:buAutoNum type="alphaUcPeriod"/>
            </a:pPr>
            <a:r>
              <a:rPr lang="en-US" sz="1600" dirty="0">
                <a:effectLst/>
                <a:latin typeface="Calibri" panose="020F0502020204030204" pitchFamily="34" charset="0"/>
                <a:ea typeface="Calibri" panose="020F0502020204030204" pitchFamily="34" charset="0"/>
                <a:cs typeface="Times New Roman" panose="02020603050405020304" pitchFamily="18" charset="0"/>
              </a:rPr>
              <a:t>Eligible project components: PH-PSH, PH-RRH, Joint TH/PH-RRH, SSO-CE, or HMIS · The new expanded portion of the project may be funded through reallocation, DV Bonus, and/or the CoC </a:t>
            </a:r>
            <a:r>
              <a:rPr lang="en-US" sz="1600" dirty="0">
                <a:latin typeface="Calibri" panose="020F0502020204030204" pitchFamily="34" charset="0"/>
                <a:ea typeface="Calibri" panose="020F0502020204030204" pitchFamily="34" charset="0"/>
                <a:cs typeface="Times New Roman" panose="02020603050405020304" pitchFamily="18" charset="0"/>
              </a:rPr>
              <a:t>B</a:t>
            </a:r>
            <a:r>
              <a:rPr lang="en-US" sz="1600" dirty="0">
                <a:effectLst/>
                <a:latin typeface="Calibri" panose="020F0502020204030204" pitchFamily="34" charset="0"/>
                <a:ea typeface="Calibri" panose="020F0502020204030204" pitchFamily="34" charset="0"/>
                <a:cs typeface="Times New Roman" panose="02020603050405020304" pitchFamily="18" charset="0"/>
              </a:rPr>
              <a:t>onus. </a:t>
            </a:r>
          </a:p>
          <a:p>
            <a:pPr marL="635508" marR="99695" lvl="1" indent="-342900" algn="just">
              <a:lnSpc>
                <a:spcPct val="107000"/>
              </a:lnSpc>
              <a:spcBef>
                <a:spcPts val="935"/>
              </a:spcBef>
              <a:spcAft>
                <a:spcPts val="1000"/>
              </a:spcAft>
              <a:buFont typeface="+mj-lt"/>
              <a:buAutoNum type="alphaUcPeriod"/>
            </a:pPr>
            <a:r>
              <a:rPr lang="en-US" sz="1600" dirty="0">
                <a:effectLst/>
                <a:latin typeface="Calibri" panose="020F0502020204030204" pitchFamily="34" charset="0"/>
                <a:ea typeface="Calibri" panose="020F0502020204030204" pitchFamily="34" charset="0"/>
                <a:cs typeface="Times New Roman" panose="02020603050405020304" pitchFamily="18" charset="0"/>
              </a:rPr>
              <a:t>If using DV Bonus funds, the new expanded portion of the project is solely for additional units, beds, or services dedicated to survivors of domestic violence, dating violence, or stalking who qualify under paragraph (4) of the definition of homeless at 24 CFR 578.3.</a:t>
            </a:r>
          </a:p>
          <a:p>
            <a:pPr marL="0" marR="99695" indent="0" algn="just">
              <a:lnSpc>
                <a:spcPct val="107000"/>
              </a:lnSpc>
              <a:spcBef>
                <a:spcPts val="935"/>
              </a:spcBef>
              <a:spcAft>
                <a:spcPts val="10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Once an expansion and its accompanying renewal application are submitted and ranked, applicants will submit a combined application for the competition.</a:t>
            </a:r>
          </a:p>
          <a:p>
            <a:endParaRPr lang="en-US" dirty="0"/>
          </a:p>
        </p:txBody>
      </p:sp>
    </p:spTree>
    <p:extLst>
      <p:ext uri="{BB962C8B-B14F-4D97-AF65-F5344CB8AC3E}">
        <p14:creationId xmlns:p14="http://schemas.microsoft.com/office/powerpoint/2010/main" val="27679082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85175-DC37-4EB1-8E7A-335AF2FFE64F}"/>
              </a:ext>
            </a:extLst>
          </p:cNvPr>
          <p:cNvSpPr>
            <a:spLocks noGrp="1"/>
          </p:cNvSpPr>
          <p:nvPr>
            <p:ph type="title"/>
          </p:nvPr>
        </p:nvSpPr>
        <p:spPr/>
        <p:txBody>
          <a:bodyPr/>
          <a:lstStyle/>
          <a:p>
            <a:r>
              <a:rPr lang="en-US" dirty="0"/>
              <a:t>Consolidated Projects</a:t>
            </a:r>
          </a:p>
        </p:txBody>
      </p:sp>
      <p:sp>
        <p:nvSpPr>
          <p:cNvPr id="3" name="Content Placeholder 2">
            <a:extLst>
              <a:ext uri="{FF2B5EF4-FFF2-40B4-BE49-F238E27FC236}">
                <a16:creationId xmlns:a16="http://schemas.microsoft.com/office/drawing/2014/main" id="{E4A52734-E639-463A-90C9-EA6716B2A2EA}"/>
              </a:ext>
            </a:extLst>
          </p:cNvPr>
          <p:cNvSpPr>
            <a:spLocks noGrp="1"/>
          </p:cNvSpPr>
          <p:nvPr>
            <p:ph idx="1"/>
          </p:nvPr>
        </p:nvSpPr>
        <p:spPr>
          <a:xfrm>
            <a:off x="1097280" y="1845734"/>
            <a:ext cx="10058400" cy="4218636"/>
          </a:xfrm>
        </p:spPr>
        <p:txBody>
          <a:bodyPr>
            <a:normAutofit fontScale="85000" lnSpcReduction="10000"/>
          </a:bodyPr>
          <a:lstStyle/>
          <a:p>
            <a:pPr marL="0" marR="99695" indent="0" algn="just">
              <a:lnSpc>
                <a:spcPct val="107000"/>
              </a:lnSpc>
              <a:spcBef>
                <a:spcPts val="935"/>
              </a:spcBef>
              <a:spcAft>
                <a:spcPts val="10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Eligible renewal project applicants will continue to have the ability to consolidate two or more eligible renewal projects (but no more than ten projects) into one project application during the application process. The projects being combined during a grant consolidation will continue uninterrupted. To be eligible for consolidation, the projects must have the same recipient and be for the same component; and will be funded in this competition only with FY 2023 funds (meaning no funds recaptured from prior years will be awarded to the project). </a:t>
            </a:r>
          </a:p>
          <a:p>
            <a:pPr marL="0" marR="99695" indent="0" algn="just">
              <a:lnSpc>
                <a:spcPct val="107000"/>
              </a:lnSpc>
              <a:spcBef>
                <a:spcPts val="935"/>
              </a:spcBef>
              <a:spcAft>
                <a:spcPts val="10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HUD will not permit a transitional housing and a permanent housing project to consolidate to form a Joint TH and PH-RRH component project and will not permit a transition grant to be consolidated with any other project. If a project meeting these characteristics attempts to consolidate as part of the project application process, the submitted consolidated project will be rejected by HUD during the application review process.</a:t>
            </a:r>
          </a:p>
          <a:p>
            <a:pPr marL="0" marR="99695" indent="0" algn="just">
              <a:lnSpc>
                <a:spcPct val="107000"/>
              </a:lnSpc>
              <a:spcBef>
                <a:spcPts val="935"/>
              </a:spcBef>
              <a:spcAft>
                <a:spcPts val="10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To apply for a consolidated grant, applicants must submit separate renewal project applications for each of the grants that are proposed to be consolidated, and each project application must identify that it is part of a consolidation and the grant number that will survive (earliest grant start date). Project applications for the grants that are proposed to be consolidated will be ranked, and if all those grants are selected, HUD will award the single consolidated grant. If one of the grants proposed to be consolidated is found to be ineligible for consolidation or is not selected, HUD will award all grants that are eligible for renewal and selected as separate grants. See Section III.B.4.b.(</a:t>
            </a:r>
            <a:r>
              <a:rPr lang="en-US" sz="1800" dirty="0">
                <a:latin typeface="Calibri" panose="020F0502020204030204" pitchFamily="34" charset="0"/>
                <a:ea typeface="Calibri" panose="020F0502020204030204" pitchFamily="34" charset="0"/>
                <a:cs typeface="Times New Roman" panose="02020603050405020304" pitchFamily="18" charset="0"/>
              </a:rPr>
              <a:t>8</a:t>
            </a:r>
            <a:r>
              <a:rPr lang="en-US" sz="1800" dirty="0">
                <a:effectLst/>
                <a:latin typeface="Calibri" panose="020F0502020204030204" pitchFamily="34" charset="0"/>
                <a:ea typeface="Calibri" panose="020F0502020204030204" pitchFamily="34" charset="0"/>
                <a:cs typeface="Times New Roman" panose="02020603050405020304" pitchFamily="18" charset="0"/>
              </a:rPr>
              <a:t>) of the NOFO for additional requirements.</a:t>
            </a:r>
          </a:p>
          <a:p>
            <a:endParaRPr lang="en-US" dirty="0"/>
          </a:p>
        </p:txBody>
      </p:sp>
    </p:spTree>
    <p:extLst>
      <p:ext uri="{BB962C8B-B14F-4D97-AF65-F5344CB8AC3E}">
        <p14:creationId xmlns:p14="http://schemas.microsoft.com/office/powerpoint/2010/main" val="3638505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85175-DC37-4EB1-8E7A-335AF2FFE64F}"/>
              </a:ext>
            </a:extLst>
          </p:cNvPr>
          <p:cNvSpPr>
            <a:spLocks noGrp="1"/>
          </p:cNvSpPr>
          <p:nvPr>
            <p:ph type="title"/>
          </p:nvPr>
        </p:nvSpPr>
        <p:spPr/>
        <p:txBody>
          <a:bodyPr/>
          <a:lstStyle/>
          <a:p>
            <a:r>
              <a:rPr lang="en-US" dirty="0"/>
              <a:t>Transition Grants</a:t>
            </a:r>
          </a:p>
        </p:txBody>
      </p:sp>
      <p:sp>
        <p:nvSpPr>
          <p:cNvPr id="3" name="Content Placeholder 2">
            <a:extLst>
              <a:ext uri="{FF2B5EF4-FFF2-40B4-BE49-F238E27FC236}">
                <a16:creationId xmlns:a16="http://schemas.microsoft.com/office/drawing/2014/main" id="{E4A52734-E639-463A-90C9-EA6716B2A2EA}"/>
              </a:ext>
            </a:extLst>
          </p:cNvPr>
          <p:cNvSpPr>
            <a:spLocks noGrp="1"/>
          </p:cNvSpPr>
          <p:nvPr>
            <p:ph idx="1"/>
          </p:nvPr>
        </p:nvSpPr>
        <p:spPr>
          <a:xfrm>
            <a:off x="1097280" y="1845734"/>
            <a:ext cx="10058400" cy="4218636"/>
          </a:xfrm>
        </p:spPr>
        <p:txBody>
          <a:bodyPr>
            <a:normAutofit fontScale="77500" lnSpcReduction="20000"/>
          </a:bodyPr>
          <a:lstStyle/>
          <a:p>
            <a:pPr marL="0" marR="99695" indent="0" algn="just">
              <a:lnSpc>
                <a:spcPct val="107000"/>
              </a:lnSpc>
              <a:spcBef>
                <a:spcPts val="935"/>
              </a:spcBef>
              <a:spcAft>
                <a:spcPts val="1000"/>
              </a:spcAft>
              <a:buNone/>
            </a:pPr>
            <a:r>
              <a:rPr lang="en-US" sz="1800" dirty="0">
                <a:effectLst/>
                <a:latin typeface="Calibri" panose="020F0502020204030204" pitchFamily="34" charset="0"/>
                <a:ea typeface="Calibri" panose="020F0502020204030204" pitchFamily="34" charset="0"/>
                <a:cs typeface="Calibri" panose="020F0502020204030204" pitchFamily="34" charset="0"/>
              </a:rPr>
              <a:t>A Transition grant can be used to transition an eligible renewal project, being eliminated through reallocation, from one program type to another eligible project type over a one-year period. For a new project to be considered a Transition grant, the applicant for the new project must be the recipient listed on the current grant agreement for the eligible renewal grant being transitioned through reallocation. The definition of the grant and process is defined in Section I.B.2.b.(30) of the FY 2023 NOFO. Transition grants in this competition are eligible for renewal in subsequent fiscal years for eligible activities of the new program component. </a:t>
            </a:r>
          </a:p>
          <a:p>
            <a:pPr marL="0" marR="99695" indent="0" algn="just">
              <a:lnSpc>
                <a:spcPct val="107000"/>
              </a:lnSpc>
              <a:spcBef>
                <a:spcPts val="935"/>
              </a:spcBef>
              <a:spcAft>
                <a:spcPts val="1000"/>
              </a:spcAft>
              <a:buNone/>
            </a:pPr>
            <a:r>
              <a:rPr lang="en-US" sz="1800" dirty="0">
                <a:effectLst/>
                <a:latin typeface="Calibri" panose="020F0502020204030204" pitchFamily="34" charset="0"/>
                <a:ea typeface="Calibri" panose="020F0502020204030204" pitchFamily="34" charset="0"/>
                <a:cs typeface="Calibri" panose="020F0502020204030204" pitchFamily="34" charset="0"/>
              </a:rPr>
              <a:t>The new transition project must meet the following requirements to be eligible: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511175" marR="99695" lvl="0" indent="-223838" algn="just">
              <a:lnSpc>
                <a:spcPct val="107000"/>
              </a:lnSpc>
              <a:spcBef>
                <a:spcPts val="935"/>
              </a:spcBef>
              <a:spcAft>
                <a:spcPts val="1000"/>
              </a:spcAft>
              <a:buFont typeface="+mj-lt"/>
              <a:buAutoNum type="alphaUcPeriod"/>
            </a:pPr>
            <a:r>
              <a:rPr lang="en-US" sz="1800" dirty="0">
                <a:effectLst/>
                <a:latin typeface="Calibri" panose="020F0502020204030204" pitchFamily="34" charset="0"/>
                <a:ea typeface="Calibri" panose="020F0502020204030204" pitchFamily="34" charset="0"/>
                <a:cs typeface="Calibri" panose="020F0502020204030204" pitchFamily="34" charset="0"/>
              </a:rPr>
              <a:t>The current renewal project recipient must have the consent of its Continuum of Care; and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511175" marR="99695" lvl="0" indent="-223838" algn="just">
              <a:lnSpc>
                <a:spcPct val="107000"/>
              </a:lnSpc>
              <a:spcBef>
                <a:spcPts val="935"/>
              </a:spcBef>
              <a:spcAft>
                <a:spcPts val="1000"/>
              </a:spcAft>
              <a:buFont typeface="+mj-lt"/>
              <a:buAutoNum type="alphaUcPeriod"/>
            </a:pPr>
            <a:r>
              <a:rPr lang="en-US" sz="1800" dirty="0">
                <a:effectLst/>
                <a:latin typeface="Calibri" panose="020F0502020204030204" pitchFamily="34" charset="0"/>
                <a:ea typeface="Calibri" panose="020F0502020204030204" pitchFamily="34" charset="0"/>
                <a:cs typeface="Calibri" panose="020F0502020204030204" pitchFamily="34" charset="0"/>
              </a:rPr>
              <a:t>The new project application must meet project eligibility and project quality thresholds established by HUD in sections III.C.5.b and c. of the NOFO.</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99695" indent="0" algn="just">
              <a:lnSpc>
                <a:spcPct val="107000"/>
              </a:lnSpc>
              <a:spcBef>
                <a:spcPts val="935"/>
              </a:spcBef>
              <a:spcAft>
                <a:spcPts val="1000"/>
              </a:spcAft>
              <a:buNone/>
            </a:pPr>
            <a:r>
              <a:rPr lang="en-US" sz="1800" u="sng" dirty="0">
                <a:effectLst/>
                <a:latin typeface="Calibri" panose="020F0502020204030204" pitchFamily="34" charset="0"/>
                <a:ea typeface="Calibri" panose="020F0502020204030204" pitchFamily="34" charset="0"/>
                <a:cs typeface="Calibri" panose="020F0502020204030204" pitchFamily="34" charset="0"/>
              </a:rPr>
              <a:t>Recipients of an eligible renewal project that are interested in applying for a new Transition grant must notify the Northern Nevada CoC by email no later than August 15, 2023. </a:t>
            </a:r>
            <a:r>
              <a:rPr lang="en-US" sz="1800" dirty="0">
                <a:effectLst/>
                <a:latin typeface="Calibri" panose="020F0502020204030204" pitchFamily="34" charset="0"/>
                <a:ea typeface="Calibri" panose="020F0502020204030204" pitchFamily="34" charset="0"/>
                <a:cs typeface="Calibri" panose="020F0502020204030204" pitchFamily="34" charset="0"/>
              </a:rPr>
              <a:t>The Northern Nevada CoC will work with recipients that have requested a Transition grant to determine if the transition from one project type to another is eligible, feasible, and is in line with CoC priorities.</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99695" indent="0" algn="just">
              <a:lnSpc>
                <a:spcPct val="107000"/>
              </a:lnSpc>
              <a:spcBef>
                <a:spcPts val="935"/>
              </a:spcBef>
              <a:spcAft>
                <a:spcPts val="1000"/>
              </a:spcAft>
              <a:buNone/>
            </a:pPr>
            <a:r>
              <a:rPr lang="en-US" sz="1800" dirty="0">
                <a:latin typeface="Calibri" panose="020F0502020204030204" pitchFamily="34" charset="0"/>
                <a:ea typeface="Calibri" panose="020F0502020204030204" pitchFamily="34" charset="0"/>
                <a:cs typeface="Calibri" panose="020F0502020204030204" pitchFamily="34" charset="0"/>
              </a:rPr>
              <a:t>T</a:t>
            </a:r>
            <a:r>
              <a:rPr lang="en-US" sz="1800" dirty="0">
                <a:effectLst/>
                <a:latin typeface="Calibri" panose="020F0502020204030204" pitchFamily="34" charset="0"/>
                <a:ea typeface="Calibri" panose="020F0502020204030204" pitchFamily="34" charset="0"/>
                <a:cs typeface="Calibri" panose="020F0502020204030204" pitchFamily="34" charset="0"/>
              </a:rPr>
              <a:t>ransition grants HUD conditionally awards in the FY 2023 CoC Program Competition will have one year to fully transition from the original project type to the new project type during the normal operating year once HUD executes the grant agreement.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279136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FFF7C-582F-44D6-BBDA-9E6F716392E0}"/>
              </a:ext>
            </a:extLst>
          </p:cNvPr>
          <p:cNvSpPr>
            <a:spLocks noGrp="1"/>
          </p:cNvSpPr>
          <p:nvPr>
            <p:ph type="title"/>
          </p:nvPr>
        </p:nvSpPr>
        <p:spPr/>
        <p:txBody>
          <a:bodyPr/>
          <a:lstStyle/>
          <a:p>
            <a:r>
              <a:rPr lang="en-US" dirty="0"/>
              <a:t>Eligible Costs</a:t>
            </a:r>
          </a:p>
        </p:txBody>
      </p:sp>
      <p:sp>
        <p:nvSpPr>
          <p:cNvPr id="3" name="Content Placeholder 2">
            <a:extLst>
              <a:ext uri="{FF2B5EF4-FFF2-40B4-BE49-F238E27FC236}">
                <a16:creationId xmlns:a16="http://schemas.microsoft.com/office/drawing/2014/main" id="{67998B7D-52C5-40E5-AFFE-3612AD6963D9}"/>
              </a:ext>
            </a:extLst>
          </p:cNvPr>
          <p:cNvSpPr>
            <a:spLocks noGrp="1"/>
          </p:cNvSpPr>
          <p:nvPr>
            <p:ph idx="1"/>
          </p:nvPr>
        </p:nvSpPr>
        <p:spPr/>
        <p:txBody>
          <a:bodyPr>
            <a:normAutofit fontScale="77500" lnSpcReduction="20000"/>
          </a:bodyPr>
          <a:lstStyle/>
          <a:p>
            <a:pPr>
              <a:buFont typeface="Wingdings" panose="05000000000000000000" pitchFamily="2" charset="2"/>
              <a:buChar char="§"/>
            </a:pPr>
            <a:r>
              <a:rPr lang="en-US" dirty="0"/>
              <a:t>  </a:t>
            </a:r>
            <a:r>
              <a:rPr lang="en-US" sz="2200" dirty="0"/>
              <a:t>Acquisition, Rehabilitation, or new construction of PSH</a:t>
            </a:r>
          </a:p>
          <a:p>
            <a:pPr>
              <a:buFont typeface="Wingdings" panose="05000000000000000000" pitchFamily="2" charset="2"/>
              <a:buChar char="§"/>
            </a:pPr>
            <a:r>
              <a:rPr lang="en-US" sz="2200" dirty="0"/>
              <a:t>  Leasing or Rental Assistance</a:t>
            </a:r>
          </a:p>
          <a:p>
            <a:pPr>
              <a:buFont typeface="Wingdings" panose="05000000000000000000" pitchFamily="2" charset="2"/>
              <a:buChar char="§"/>
            </a:pPr>
            <a:r>
              <a:rPr lang="en-US" sz="2200" dirty="0"/>
              <a:t>  Supportive Services (</a:t>
            </a:r>
            <a:r>
              <a:rPr lang="en-US" sz="2200" b="1" i="0" u="sng" dirty="0">
                <a:solidFill>
                  <a:srgbClr val="23527C"/>
                </a:solidFill>
                <a:effectLst/>
                <a:latin typeface="Open Sans" panose="020B0606030504020204" pitchFamily="34" charset="0"/>
                <a:hlinkClick r:id="rId2"/>
              </a:rPr>
              <a:t>§ 578.53</a:t>
            </a:r>
            <a:r>
              <a:rPr lang="en-US" sz="2200" dirty="0"/>
              <a:t>)</a:t>
            </a:r>
          </a:p>
          <a:p>
            <a:pPr lvl="1">
              <a:buFont typeface="Courier New" panose="02070309020205020404" pitchFamily="49" charset="0"/>
              <a:buChar char="o"/>
            </a:pPr>
            <a:r>
              <a:rPr lang="en-US" sz="1500" dirty="0"/>
              <a:t>Moving Costs</a:t>
            </a:r>
          </a:p>
          <a:p>
            <a:pPr lvl="1">
              <a:buFont typeface="Courier New" panose="02070309020205020404" pitchFamily="49" charset="0"/>
              <a:buChar char="o"/>
            </a:pPr>
            <a:r>
              <a:rPr lang="en-US" sz="1500" dirty="0"/>
              <a:t>Childcare</a:t>
            </a:r>
          </a:p>
          <a:p>
            <a:pPr lvl="1">
              <a:buFont typeface="Courier New" panose="02070309020205020404" pitchFamily="49" charset="0"/>
              <a:buChar char="o"/>
            </a:pPr>
            <a:r>
              <a:rPr lang="en-US" sz="1500" dirty="0"/>
              <a:t>Transportation</a:t>
            </a:r>
          </a:p>
          <a:p>
            <a:pPr lvl="1">
              <a:buFont typeface="Courier New" panose="02070309020205020404" pitchFamily="49" charset="0"/>
              <a:buChar char="o"/>
            </a:pPr>
            <a:r>
              <a:rPr lang="en-US" sz="1500" dirty="0"/>
              <a:t>Utility Deposits</a:t>
            </a:r>
          </a:p>
          <a:p>
            <a:pPr lvl="1">
              <a:buFont typeface="Courier New" panose="02070309020205020404" pitchFamily="49" charset="0"/>
              <a:buChar char="o"/>
            </a:pPr>
            <a:r>
              <a:rPr lang="en-US" sz="1500" dirty="0"/>
              <a:t>Case Management</a:t>
            </a:r>
          </a:p>
          <a:p>
            <a:pPr>
              <a:buFont typeface="Wingdings" panose="05000000000000000000" pitchFamily="2" charset="2"/>
              <a:buChar char="§"/>
            </a:pPr>
            <a:r>
              <a:rPr lang="en-US" dirty="0"/>
              <a:t>  </a:t>
            </a:r>
            <a:r>
              <a:rPr lang="en-US" sz="2200" dirty="0"/>
              <a:t>Operating Costs (</a:t>
            </a:r>
            <a:r>
              <a:rPr lang="en-US" sz="2200" b="1" i="0" u="sng" dirty="0">
                <a:solidFill>
                  <a:srgbClr val="23527C"/>
                </a:solidFill>
                <a:effectLst/>
                <a:latin typeface="Open Sans" panose="020B0606030504020204" pitchFamily="34" charset="0"/>
                <a:hlinkClick r:id="rId2"/>
              </a:rPr>
              <a:t>§ 578.55</a:t>
            </a:r>
            <a:r>
              <a:rPr lang="en-US" sz="2200" dirty="0"/>
              <a:t>) TH and PSH-Leasing Only</a:t>
            </a:r>
          </a:p>
          <a:p>
            <a:pPr lvl="1">
              <a:buFont typeface="Courier New" panose="02070309020205020404" pitchFamily="49" charset="0"/>
              <a:buChar char="o"/>
            </a:pPr>
            <a:r>
              <a:rPr lang="en-US" sz="1500" dirty="0"/>
              <a:t>Maintenance and repair</a:t>
            </a:r>
          </a:p>
          <a:p>
            <a:pPr lvl="1">
              <a:buFont typeface="Courier New" panose="02070309020205020404" pitchFamily="49" charset="0"/>
              <a:buChar char="o"/>
            </a:pPr>
            <a:r>
              <a:rPr lang="en-US" sz="1500" dirty="0"/>
              <a:t>Property taxes and insurance</a:t>
            </a:r>
          </a:p>
          <a:p>
            <a:pPr lvl="1">
              <a:buFont typeface="Courier New" panose="02070309020205020404" pitchFamily="49" charset="0"/>
              <a:buChar char="o"/>
            </a:pPr>
            <a:r>
              <a:rPr lang="en-US" sz="1500" dirty="0"/>
              <a:t>Electric, gas, and water</a:t>
            </a:r>
          </a:p>
          <a:p>
            <a:pPr lvl="1">
              <a:buFont typeface="Courier New" panose="02070309020205020404" pitchFamily="49" charset="0"/>
              <a:buChar char="o"/>
            </a:pPr>
            <a:r>
              <a:rPr lang="en-US" sz="1500" dirty="0"/>
              <a:t>Furniture and equipment</a:t>
            </a:r>
          </a:p>
          <a:p>
            <a:pPr>
              <a:buFont typeface="Wingdings" panose="05000000000000000000" pitchFamily="2" charset="2"/>
              <a:buChar char="§"/>
            </a:pPr>
            <a:r>
              <a:rPr lang="en-US" sz="2100" dirty="0"/>
              <a:t>  </a:t>
            </a:r>
            <a:r>
              <a:rPr lang="en-US" sz="2200" dirty="0"/>
              <a:t>HMIS</a:t>
            </a:r>
          </a:p>
          <a:p>
            <a:pPr>
              <a:buFont typeface="Wingdings" panose="05000000000000000000" pitchFamily="2" charset="2"/>
              <a:buChar char="§"/>
            </a:pPr>
            <a:r>
              <a:rPr lang="en-US" sz="2200" dirty="0"/>
              <a:t>  Project Administration – up to 10% for new projects</a:t>
            </a:r>
            <a:endParaRPr lang="en-US" dirty="0"/>
          </a:p>
        </p:txBody>
      </p:sp>
    </p:spTree>
    <p:extLst>
      <p:ext uri="{BB962C8B-B14F-4D97-AF65-F5344CB8AC3E}">
        <p14:creationId xmlns:p14="http://schemas.microsoft.com/office/powerpoint/2010/main" val="36359171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7A761-A234-4DBF-8E57-1A731F98CA47}"/>
              </a:ext>
            </a:extLst>
          </p:cNvPr>
          <p:cNvSpPr>
            <a:spLocks noGrp="1"/>
          </p:cNvSpPr>
          <p:nvPr>
            <p:ph type="title"/>
          </p:nvPr>
        </p:nvSpPr>
        <p:spPr/>
        <p:txBody>
          <a:bodyPr/>
          <a:lstStyle/>
          <a:p>
            <a:r>
              <a:rPr lang="en-US" dirty="0"/>
              <a:t>Local Priorities</a:t>
            </a:r>
          </a:p>
        </p:txBody>
      </p:sp>
      <p:sp>
        <p:nvSpPr>
          <p:cNvPr id="4" name="Content Placeholder 2">
            <a:extLst>
              <a:ext uri="{FF2B5EF4-FFF2-40B4-BE49-F238E27FC236}">
                <a16:creationId xmlns:a16="http://schemas.microsoft.com/office/drawing/2014/main" id="{A0E6B841-ABD6-4A24-8D01-8AB5911AD1EF}"/>
              </a:ext>
            </a:extLst>
          </p:cNvPr>
          <p:cNvSpPr>
            <a:spLocks noGrp="1"/>
          </p:cNvSpPr>
          <p:nvPr>
            <p:ph idx="1"/>
          </p:nvPr>
        </p:nvSpPr>
        <p:spPr>
          <a:xfrm>
            <a:off x="1097280" y="1845734"/>
            <a:ext cx="10058400" cy="4023360"/>
          </a:xfrm>
        </p:spPr>
        <p:txBody>
          <a:bodyPr/>
          <a:lstStyle/>
          <a:p>
            <a:pPr marL="0" indent="0">
              <a:buNone/>
            </a:pPr>
            <a:r>
              <a:rPr lang="en-US" dirty="0"/>
              <a:t>	1. Permanent Supportive Housing</a:t>
            </a:r>
          </a:p>
          <a:p>
            <a:pPr marL="0" indent="0">
              <a:buNone/>
            </a:pPr>
            <a:r>
              <a:rPr lang="en-US" dirty="0"/>
              <a:t>		--137 people on the queue in the PSH scoring range	</a:t>
            </a:r>
          </a:p>
          <a:p>
            <a:pPr marL="0" indent="0">
              <a:buNone/>
            </a:pPr>
            <a:r>
              <a:rPr lang="en-US" dirty="0"/>
              <a:t>	2. Rapid Re-housing</a:t>
            </a:r>
          </a:p>
          <a:p>
            <a:pPr marL="0" indent="0">
              <a:buNone/>
            </a:pPr>
            <a:r>
              <a:rPr lang="en-US" dirty="0"/>
              <a:t>		--237 people score in the RRH/EHV range</a:t>
            </a:r>
          </a:p>
          <a:p>
            <a:pPr marL="0" indent="0">
              <a:buNone/>
            </a:pPr>
            <a:r>
              <a:rPr lang="en-US" dirty="0"/>
              <a:t>	</a:t>
            </a:r>
            <a:r>
              <a:rPr lang="en-US" b="1" dirty="0"/>
              <a:t>Single adults in both scoring ranges are the top need for the CoC</a:t>
            </a:r>
          </a:p>
          <a:p>
            <a:pPr marL="0" indent="0">
              <a:buNone/>
            </a:pPr>
            <a:r>
              <a:rPr lang="en-US" b="1" dirty="0"/>
              <a:t>	</a:t>
            </a:r>
          </a:p>
          <a:p>
            <a:pPr marL="0" indent="0" algn="ctr">
              <a:buNone/>
            </a:pPr>
            <a:r>
              <a:rPr lang="en-US" b="1" dirty="0"/>
              <a:t>	</a:t>
            </a:r>
            <a:r>
              <a:rPr lang="en-US" b="1" u="sng" dirty="0"/>
              <a:t>Unless a new project applies, there will ZERO beds available for single non-DV adults in the RRH scoring range</a:t>
            </a:r>
          </a:p>
          <a:p>
            <a:pPr marL="0" indent="0">
              <a:buNone/>
            </a:pPr>
            <a:endParaRPr lang="en-US" dirty="0"/>
          </a:p>
          <a:p>
            <a:endParaRPr lang="en-US" dirty="0"/>
          </a:p>
        </p:txBody>
      </p:sp>
    </p:spTree>
    <p:extLst>
      <p:ext uri="{BB962C8B-B14F-4D97-AF65-F5344CB8AC3E}">
        <p14:creationId xmlns:p14="http://schemas.microsoft.com/office/powerpoint/2010/main" val="8330412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FFF7C-582F-44D6-BBDA-9E6F716392E0}"/>
              </a:ext>
            </a:extLst>
          </p:cNvPr>
          <p:cNvSpPr>
            <a:spLocks noGrp="1"/>
          </p:cNvSpPr>
          <p:nvPr>
            <p:ph type="title"/>
          </p:nvPr>
        </p:nvSpPr>
        <p:spPr/>
        <p:txBody>
          <a:bodyPr/>
          <a:lstStyle/>
          <a:p>
            <a:r>
              <a:rPr lang="en-US" dirty="0"/>
              <a:t>CoC Threshold Criteria</a:t>
            </a:r>
          </a:p>
        </p:txBody>
      </p:sp>
      <p:sp>
        <p:nvSpPr>
          <p:cNvPr id="3" name="Content Placeholder 2">
            <a:extLst>
              <a:ext uri="{FF2B5EF4-FFF2-40B4-BE49-F238E27FC236}">
                <a16:creationId xmlns:a16="http://schemas.microsoft.com/office/drawing/2014/main" id="{67998B7D-52C5-40E5-AFFE-3612AD6963D9}"/>
              </a:ext>
            </a:extLst>
          </p:cNvPr>
          <p:cNvSpPr>
            <a:spLocks noGrp="1"/>
          </p:cNvSpPr>
          <p:nvPr>
            <p:ph idx="1"/>
          </p:nvPr>
        </p:nvSpPr>
        <p:spPr/>
        <p:txBody>
          <a:bodyPr>
            <a:normAutofit/>
          </a:bodyPr>
          <a:lstStyle/>
          <a:p>
            <a:pPr>
              <a:buFont typeface="Arial" panose="020B0604020202020204" pitchFamily="34" charset="0"/>
              <a:buChar char="•"/>
            </a:pPr>
            <a:r>
              <a:rPr lang="en-US" dirty="0"/>
              <a:t> Coordinated Entry Participation – Must participate in HMIS</a:t>
            </a:r>
          </a:p>
          <a:p>
            <a:pPr>
              <a:buFont typeface="Arial" panose="020B0604020202020204" pitchFamily="34" charset="0"/>
              <a:buChar char="•"/>
            </a:pPr>
            <a:r>
              <a:rPr lang="en-US" dirty="0"/>
              <a:t> Housing First and/or Low Barrier Implementation</a:t>
            </a:r>
          </a:p>
          <a:p>
            <a:pPr>
              <a:buFont typeface="Arial" panose="020B0604020202020204" pitchFamily="34" charset="0"/>
              <a:buChar char="•"/>
            </a:pPr>
            <a:r>
              <a:rPr lang="en-US" dirty="0"/>
              <a:t> Document, secured minimum match of at least 25% of the CoC funds requested (excluding leasing budget line item)</a:t>
            </a:r>
          </a:p>
          <a:p>
            <a:pPr>
              <a:buFont typeface="Arial" panose="020B0604020202020204" pitchFamily="34" charset="0"/>
              <a:buChar char="•"/>
            </a:pPr>
            <a:r>
              <a:rPr lang="en-US" dirty="0"/>
              <a:t> Active CoC Participation</a:t>
            </a:r>
          </a:p>
          <a:p>
            <a:pPr>
              <a:buFont typeface="Arial" panose="020B0604020202020204" pitchFamily="34" charset="0"/>
              <a:buChar char="•"/>
            </a:pPr>
            <a:r>
              <a:rPr lang="en-US" dirty="0"/>
              <a:t> Demonstrate the financial and management capacity to be able to administer federal funds   including Acceptable Organizational  Audit and Financial Review </a:t>
            </a:r>
          </a:p>
        </p:txBody>
      </p:sp>
    </p:spTree>
    <p:extLst>
      <p:ext uri="{BB962C8B-B14F-4D97-AF65-F5344CB8AC3E}">
        <p14:creationId xmlns:p14="http://schemas.microsoft.com/office/powerpoint/2010/main" val="2491930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A6966-BCE7-413E-90E7-CEE85A181F9B}"/>
              </a:ext>
            </a:extLst>
          </p:cNvPr>
          <p:cNvSpPr>
            <a:spLocks noGrp="1"/>
          </p:cNvSpPr>
          <p:nvPr>
            <p:ph type="ctrTitle"/>
          </p:nvPr>
        </p:nvSpPr>
        <p:spPr>
          <a:xfrm>
            <a:off x="7841566" y="1865586"/>
            <a:ext cx="3283634" cy="2450728"/>
          </a:xfrm>
        </p:spPr>
        <p:txBody>
          <a:bodyPr>
            <a:normAutofit fontScale="90000"/>
          </a:bodyPr>
          <a:lstStyle/>
          <a:p>
            <a:pPr algn="r"/>
            <a:r>
              <a:rPr lang="en-US" sz="5400" dirty="0"/>
              <a:t>2023 CoC Annual Competition</a:t>
            </a:r>
          </a:p>
        </p:txBody>
      </p:sp>
      <p:sp>
        <p:nvSpPr>
          <p:cNvPr id="3" name="Subtitle 2">
            <a:extLst>
              <a:ext uri="{FF2B5EF4-FFF2-40B4-BE49-F238E27FC236}">
                <a16:creationId xmlns:a16="http://schemas.microsoft.com/office/drawing/2014/main" id="{3E15C083-D0C3-45C6-9973-064B22D8CCCA}"/>
              </a:ext>
            </a:extLst>
          </p:cNvPr>
          <p:cNvSpPr>
            <a:spLocks noGrp="1"/>
          </p:cNvSpPr>
          <p:nvPr>
            <p:ph type="subTitle" idx="1"/>
          </p:nvPr>
        </p:nvSpPr>
        <p:spPr>
          <a:xfrm>
            <a:off x="8276896" y="4471386"/>
            <a:ext cx="2985735" cy="662917"/>
          </a:xfrm>
        </p:spPr>
        <p:txBody>
          <a:bodyPr>
            <a:normAutofit/>
          </a:bodyPr>
          <a:lstStyle/>
          <a:p>
            <a:pPr algn="ctr"/>
            <a:r>
              <a:rPr lang="en-US" sz="1600" dirty="0"/>
              <a:t>Mandatory Applicant Meeting</a:t>
            </a:r>
            <a:endParaRPr lang="en-US" sz="1600" dirty="0">
              <a:solidFill>
                <a:schemeClr val="tx1">
                  <a:lumMod val="85000"/>
                  <a:lumOff val="15000"/>
                </a:schemeClr>
              </a:solidFill>
            </a:endParaRPr>
          </a:p>
        </p:txBody>
      </p:sp>
      <p:pic>
        <p:nvPicPr>
          <p:cNvPr id="5" name="Picture 4" descr="Text&#10;&#10;Description automatically generated with medium confidence">
            <a:extLst>
              <a:ext uri="{FF2B5EF4-FFF2-40B4-BE49-F238E27FC236}">
                <a16:creationId xmlns:a16="http://schemas.microsoft.com/office/drawing/2014/main" id="{9AEF8D9A-0624-A221-6B5F-24954C06FB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3999" y="2018003"/>
            <a:ext cx="6912217" cy="2298311"/>
          </a:xfrm>
          <a:prstGeom prst="rect">
            <a:avLst/>
          </a:prstGeom>
        </p:spPr>
      </p:pic>
    </p:spTree>
    <p:extLst>
      <p:ext uri="{BB962C8B-B14F-4D97-AF65-F5344CB8AC3E}">
        <p14:creationId xmlns:p14="http://schemas.microsoft.com/office/powerpoint/2010/main" val="31595584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CBA5F-D11A-46AD-89DA-E39FF7832DDE}"/>
              </a:ext>
            </a:extLst>
          </p:cNvPr>
          <p:cNvSpPr>
            <a:spLocks noGrp="1"/>
          </p:cNvSpPr>
          <p:nvPr>
            <p:ph type="title"/>
          </p:nvPr>
        </p:nvSpPr>
        <p:spPr/>
        <p:txBody>
          <a:bodyPr/>
          <a:lstStyle/>
          <a:p>
            <a:r>
              <a:rPr lang="en-US" dirty="0"/>
              <a:t>What is Housing First </a:t>
            </a:r>
          </a:p>
        </p:txBody>
      </p:sp>
      <p:sp>
        <p:nvSpPr>
          <p:cNvPr id="5" name="TextBox 4">
            <a:extLst>
              <a:ext uri="{FF2B5EF4-FFF2-40B4-BE49-F238E27FC236}">
                <a16:creationId xmlns:a16="http://schemas.microsoft.com/office/drawing/2014/main" id="{B9AA2209-C708-497C-AA42-D5E1CB2DA640}"/>
              </a:ext>
            </a:extLst>
          </p:cNvPr>
          <p:cNvSpPr txBox="1"/>
          <p:nvPr/>
        </p:nvSpPr>
        <p:spPr>
          <a:xfrm>
            <a:off x="1097280" y="1843950"/>
            <a:ext cx="9747682" cy="3170099"/>
          </a:xfrm>
          <a:prstGeom prst="rect">
            <a:avLst/>
          </a:prstGeom>
          <a:noFill/>
        </p:spPr>
        <p:txBody>
          <a:bodyPr wrap="square">
            <a:spAutoFit/>
          </a:bodyPr>
          <a:lstStyle/>
          <a:p>
            <a:pPr marL="342900" indent="-342900">
              <a:spcAft>
                <a:spcPts val="600"/>
              </a:spcAft>
              <a:buFont typeface="Wingdings" panose="05000000000000000000" pitchFamily="2" charset="2"/>
              <a:buChar char="§"/>
            </a:pPr>
            <a:r>
              <a:rPr lang="en-US" sz="2000" dirty="0"/>
              <a:t>Direct, or nearly direct, placement of targeted or prioritized homeless people into permanent housing</a:t>
            </a:r>
          </a:p>
          <a:p>
            <a:pPr marL="342900" indent="-342900">
              <a:spcAft>
                <a:spcPts val="600"/>
              </a:spcAft>
              <a:buFont typeface="Wingdings" panose="05000000000000000000" pitchFamily="2" charset="2"/>
              <a:buChar char="§"/>
            </a:pPr>
            <a:r>
              <a:rPr lang="en-US" sz="2000" dirty="0"/>
              <a:t>Supportive services are offered and readily available but are not required to remain in housing.</a:t>
            </a:r>
          </a:p>
          <a:p>
            <a:pPr marL="342900" indent="-342900">
              <a:spcAft>
                <a:spcPts val="600"/>
              </a:spcAft>
              <a:buFont typeface="Wingdings" panose="05000000000000000000" pitchFamily="2" charset="2"/>
              <a:buChar char="§"/>
            </a:pPr>
            <a:r>
              <a:rPr lang="en-US" sz="2000" dirty="0"/>
              <a:t>Assertive outreach to engage and offer housing to homeless people, including unsheltered people</a:t>
            </a:r>
          </a:p>
          <a:p>
            <a:pPr marL="342900" indent="-342900">
              <a:spcAft>
                <a:spcPts val="600"/>
              </a:spcAft>
              <a:buFont typeface="Wingdings" panose="05000000000000000000" pitchFamily="2" charset="2"/>
              <a:buChar char="§"/>
            </a:pPr>
            <a:r>
              <a:rPr lang="en-US" sz="2000" dirty="0"/>
              <a:t>Low demand approach that accommodates client alcohol and/or substance use and symptoms of mental illness</a:t>
            </a:r>
          </a:p>
          <a:p>
            <a:pPr marL="342900" indent="-342900">
              <a:spcAft>
                <a:spcPts val="600"/>
              </a:spcAft>
              <a:buFont typeface="Wingdings" panose="05000000000000000000" pitchFamily="2" charset="2"/>
              <a:buChar char="§"/>
            </a:pPr>
            <a:r>
              <a:rPr lang="en-US" sz="2000" dirty="0"/>
              <a:t>Continued effort to provide case management</a:t>
            </a:r>
          </a:p>
        </p:txBody>
      </p:sp>
    </p:spTree>
    <p:extLst>
      <p:ext uri="{BB962C8B-B14F-4D97-AF65-F5344CB8AC3E}">
        <p14:creationId xmlns:p14="http://schemas.microsoft.com/office/powerpoint/2010/main" val="3870265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99159-02D7-4EEC-9109-00C12B4B660E}"/>
              </a:ext>
            </a:extLst>
          </p:cNvPr>
          <p:cNvSpPr>
            <a:spLocks noGrp="1"/>
          </p:cNvSpPr>
          <p:nvPr>
            <p:ph type="title"/>
          </p:nvPr>
        </p:nvSpPr>
        <p:spPr/>
        <p:txBody>
          <a:bodyPr/>
          <a:lstStyle/>
          <a:p>
            <a:r>
              <a:rPr lang="en-US" dirty="0"/>
              <a:t>What is NOT Housing First</a:t>
            </a:r>
          </a:p>
        </p:txBody>
      </p:sp>
      <p:sp>
        <p:nvSpPr>
          <p:cNvPr id="6" name="TextBox 5">
            <a:extLst>
              <a:ext uri="{FF2B5EF4-FFF2-40B4-BE49-F238E27FC236}">
                <a16:creationId xmlns:a16="http://schemas.microsoft.com/office/drawing/2014/main" id="{9F1DD37D-C2E5-4CDC-B612-D7421A7A7B70}"/>
              </a:ext>
            </a:extLst>
          </p:cNvPr>
          <p:cNvSpPr txBox="1"/>
          <p:nvPr/>
        </p:nvSpPr>
        <p:spPr>
          <a:xfrm>
            <a:off x="1097280" y="2070453"/>
            <a:ext cx="9747682" cy="1169551"/>
          </a:xfrm>
          <a:prstGeom prst="rect">
            <a:avLst/>
          </a:prstGeom>
          <a:noFill/>
        </p:spPr>
        <p:txBody>
          <a:bodyPr wrap="square">
            <a:spAutoFit/>
          </a:bodyPr>
          <a:lstStyle/>
          <a:p>
            <a:pPr marL="342900" indent="-342900">
              <a:spcAft>
                <a:spcPts val="600"/>
              </a:spcAft>
              <a:buFont typeface="Wingdings" panose="05000000000000000000" pitchFamily="2" charset="2"/>
              <a:buChar char="§"/>
            </a:pPr>
            <a:r>
              <a:rPr lang="en-US" sz="2000" dirty="0"/>
              <a:t>Mandating sobriety or compliance with treatment</a:t>
            </a:r>
          </a:p>
          <a:p>
            <a:pPr marL="342900" indent="-342900">
              <a:spcAft>
                <a:spcPts val="600"/>
              </a:spcAft>
              <a:buFont typeface="Wingdings" panose="05000000000000000000" pitchFamily="2" charset="2"/>
              <a:buChar char="§"/>
            </a:pPr>
            <a:r>
              <a:rPr lang="en-US" sz="2000" dirty="0"/>
              <a:t>Prohibiting people with criminal history or other barriers</a:t>
            </a:r>
          </a:p>
          <a:p>
            <a:pPr marL="342900" indent="-342900">
              <a:spcAft>
                <a:spcPts val="600"/>
              </a:spcAft>
              <a:buFont typeface="Wingdings" panose="05000000000000000000" pitchFamily="2" charset="2"/>
              <a:buChar char="§"/>
            </a:pPr>
            <a:r>
              <a:rPr lang="en-US" sz="2000" dirty="0"/>
              <a:t>Requiring clients to “be ready” for housing </a:t>
            </a:r>
          </a:p>
        </p:txBody>
      </p:sp>
    </p:spTree>
    <p:extLst>
      <p:ext uri="{BB962C8B-B14F-4D97-AF65-F5344CB8AC3E}">
        <p14:creationId xmlns:p14="http://schemas.microsoft.com/office/powerpoint/2010/main" val="11319396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54B2C-A6C1-21A0-11AC-602FD0311734}"/>
              </a:ext>
            </a:extLst>
          </p:cNvPr>
          <p:cNvSpPr>
            <a:spLocks noGrp="1"/>
          </p:cNvSpPr>
          <p:nvPr>
            <p:ph type="title"/>
          </p:nvPr>
        </p:nvSpPr>
        <p:spPr/>
        <p:txBody>
          <a:bodyPr/>
          <a:lstStyle/>
          <a:p>
            <a:r>
              <a:rPr lang="en-US" dirty="0"/>
              <a:t>Project Rating and Ranking</a:t>
            </a:r>
          </a:p>
        </p:txBody>
      </p:sp>
      <p:sp>
        <p:nvSpPr>
          <p:cNvPr id="3" name="Content Placeholder 2">
            <a:extLst>
              <a:ext uri="{FF2B5EF4-FFF2-40B4-BE49-F238E27FC236}">
                <a16:creationId xmlns:a16="http://schemas.microsoft.com/office/drawing/2014/main" id="{FD01CB12-46E3-2CCE-BC2B-7B470CCBBCCD}"/>
              </a:ext>
            </a:extLst>
          </p:cNvPr>
          <p:cNvSpPr>
            <a:spLocks noGrp="1"/>
          </p:cNvSpPr>
          <p:nvPr>
            <p:ph idx="1"/>
          </p:nvPr>
        </p:nvSpPr>
        <p:spPr/>
        <p:txBody>
          <a:bodyPr>
            <a:normAutofit lnSpcReduction="10000"/>
          </a:bodyPr>
          <a:lstStyle/>
          <a:p>
            <a:r>
              <a:rPr lang="en-US" sz="1800" dirty="0">
                <a:effectLst/>
                <a:latin typeface="Calibri" panose="020F0502020204030204" pitchFamily="34" charset="0"/>
                <a:ea typeface="Calibri" panose="020F0502020204030204" pitchFamily="34" charset="0"/>
                <a:cs typeface="Calibri" panose="020F0502020204030204" pitchFamily="34" charset="0"/>
              </a:rPr>
              <a:t>All renewal and new applications will be reviewed by an unbiased review panel composed of representatives from neutral (non‐applicant)</a:t>
            </a:r>
            <a:r>
              <a:rPr lang="en-US" sz="1800" spc="-90" dirty="0">
                <a:effectLst/>
                <a:latin typeface="Calibri" panose="020F0502020204030204" pitchFamily="34" charset="0"/>
                <a:ea typeface="Calibri" panose="020F0502020204030204" pitchFamily="34" charset="0"/>
                <a:cs typeface="Calibri" panose="020F0502020204030204" pitchFamily="34" charset="0"/>
              </a:rPr>
              <a:t> </a:t>
            </a:r>
            <a:r>
              <a:rPr lang="en-US" sz="1800" dirty="0">
                <a:effectLst/>
                <a:latin typeface="Calibri" panose="020F0502020204030204" pitchFamily="34" charset="0"/>
                <a:ea typeface="Calibri" panose="020F0502020204030204" pitchFamily="34" charset="0"/>
                <a:cs typeface="Calibri" panose="020F0502020204030204" pitchFamily="34" charset="0"/>
              </a:rPr>
              <a:t>organizations, referred to as the Rating and Ranking Committee (RRC). The RRC will</a:t>
            </a:r>
            <a:r>
              <a:rPr lang="en-US" sz="1800" dirty="0">
                <a:effectLst/>
                <a:latin typeface="Calibri" panose="020F0502020204030204" pitchFamily="34" charset="0"/>
                <a:ea typeface="Calibri" panose="020F0502020204030204" pitchFamily="34" charset="0"/>
                <a:cs typeface="Times New Roman" panose="02020603050405020304" pitchFamily="18" charset="0"/>
              </a:rPr>
              <a:t> drive the rating and ranking process and will adopt a rating and ranking tool that meets all HUD and CoC requirements.</a:t>
            </a:r>
          </a:p>
          <a:p>
            <a:r>
              <a:rPr lang="en-US" sz="1800" dirty="0">
                <a:effectLst/>
                <a:latin typeface="Calibri" panose="020F0502020204030204" pitchFamily="34" charset="0"/>
                <a:ea typeface="Calibri" panose="020F0502020204030204" pitchFamily="34" charset="0"/>
                <a:cs typeface="Times New Roman" panose="02020603050405020304" pitchFamily="18" charset="0"/>
              </a:rPr>
              <a:t>The CoC local criteria ensure that applicants are responsive to local needs and requirements, while also meeting the standards laid out in the 2023 CoC NOFO. </a:t>
            </a:r>
            <a:r>
              <a:rPr lang="en-US" sz="1800" b="1" u="sng" dirty="0">
                <a:effectLst/>
                <a:latin typeface="Calibri" panose="020F0502020204030204" pitchFamily="34" charset="0"/>
                <a:ea typeface="Calibri" panose="020F0502020204030204" pitchFamily="34" charset="0"/>
                <a:cs typeface="Times New Roman" panose="02020603050405020304" pitchFamily="18" charset="0"/>
              </a:rPr>
              <a:t>The detailed Rating and Ranking tool will be made available to all project applicants and posted on the CoC’s website as soon as possible.</a:t>
            </a:r>
          </a:p>
          <a:p>
            <a:r>
              <a:rPr lang="en-US" sz="1800" dirty="0">
                <a:effectLst/>
                <a:latin typeface="Calibri" panose="020F0502020204030204" pitchFamily="34" charset="0"/>
                <a:ea typeface="Calibri" panose="020F0502020204030204" pitchFamily="34" charset="0"/>
                <a:cs typeface="Times New Roman" panose="02020603050405020304" pitchFamily="18" charset="0"/>
              </a:rPr>
              <a:t>The Rating and Ranking process will take place between August 31, 2023 and September 10, 2023. RRC members will be oriented to the NOFO, the CoC competition, the Rating and Ranking tool, and the CoC’s priorities. They will receive each application electronically and review each application independently. Projects will first be rated based on minimum threshold requirements, then ratings will be assigned based on the customized rating criteria previously established.</a:t>
            </a:r>
          </a:p>
          <a:p>
            <a:r>
              <a:rPr lang="en-US" sz="1800" dirty="0">
                <a:effectLst/>
                <a:latin typeface="Calibri" panose="020F0502020204030204" pitchFamily="34" charset="0"/>
                <a:ea typeface="Calibri" panose="020F0502020204030204" pitchFamily="34" charset="0"/>
                <a:cs typeface="Times New Roman" panose="02020603050405020304" pitchFamily="18" charset="0"/>
              </a:rPr>
              <a:t>On September 12, 2023, raters will convene to review rating scores and rank applications. Thereafter, the RRC will discuss and adjust the ranking for each project based on its established criteria and the CoC’s priorities. The RRC will finalize the Ranking to best meet the priorities of the CoC. </a:t>
            </a:r>
          </a:p>
          <a:p>
            <a:endParaRPr lang="en-US" dirty="0"/>
          </a:p>
        </p:txBody>
      </p:sp>
    </p:spTree>
    <p:extLst>
      <p:ext uri="{BB962C8B-B14F-4D97-AF65-F5344CB8AC3E}">
        <p14:creationId xmlns:p14="http://schemas.microsoft.com/office/powerpoint/2010/main" val="14584222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4BCB5-6F63-4E2B-AD81-06EE0BD5C6A9}"/>
              </a:ext>
            </a:extLst>
          </p:cNvPr>
          <p:cNvSpPr>
            <a:spLocks noGrp="1"/>
          </p:cNvSpPr>
          <p:nvPr>
            <p:ph type="title"/>
          </p:nvPr>
        </p:nvSpPr>
        <p:spPr/>
        <p:txBody>
          <a:bodyPr/>
          <a:lstStyle/>
          <a:p>
            <a:r>
              <a:rPr lang="en-US" dirty="0"/>
              <a:t>Competition Selection Process</a:t>
            </a:r>
          </a:p>
        </p:txBody>
      </p:sp>
      <p:sp>
        <p:nvSpPr>
          <p:cNvPr id="3" name="Content Placeholder 2">
            <a:extLst>
              <a:ext uri="{FF2B5EF4-FFF2-40B4-BE49-F238E27FC236}">
                <a16:creationId xmlns:a16="http://schemas.microsoft.com/office/drawing/2014/main" id="{BA5CF49A-2E50-4647-B120-CD5EE3E0EEBE}"/>
              </a:ext>
            </a:extLst>
          </p:cNvPr>
          <p:cNvSpPr>
            <a:spLocks noGrp="1"/>
          </p:cNvSpPr>
          <p:nvPr>
            <p:ph idx="1"/>
          </p:nvPr>
        </p:nvSpPr>
        <p:spPr/>
        <p:txBody>
          <a:bodyPr>
            <a:noAutofit/>
          </a:bodyPr>
          <a:lstStyle/>
          <a:p>
            <a:pPr marL="0" indent="0">
              <a:lnSpc>
                <a:spcPct val="100000"/>
              </a:lnSpc>
              <a:spcBef>
                <a:spcPts val="300"/>
              </a:spcBef>
              <a:spcAft>
                <a:spcPts val="1200"/>
              </a:spcAft>
              <a:buNone/>
            </a:pPr>
            <a:r>
              <a:rPr lang="en-US" sz="1800" dirty="0">
                <a:solidFill>
                  <a:schemeClr val="tx1"/>
                </a:solidFill>
              </a:rPr>
              <a:t>HUD requires CoCs to rank project applications in two tiers reflecting HUDS funding priorities, local need, and data-driven evaluation process evaluating individual project performance. Prior to the ranking process, the Rating and Ranking Committee conducts a performance evaluation of all projects.</a:t>
            </a:r>
          </a:p>
          <a:p>
            <a:pPr marL="0" indent="0">
              <a:lnSpc>
                <a:spcPct val="100000"/>
              </a:lnSpc>
              <a:spcBef>
                <a:spcPts val="300"/>
              </a:spcBef>
              <a:spcAft>
                <a:spcPts val="1200"/>
              </a:spcAft>
              <a:buNone/>
            </a:pPr>
            <a:r>
              <a:rPr lang="en-US" sz="1800" b="1" dirty="0">
                <a:solidFill>
                  <a:schemeClr val="tx1"/>
                </a:solidFill>
              </a:rPr>
              <a:t>Tier 1 Projects:</a:t>
            </a:r>
          </a:p>
          <a:p>
            <a:pPr marL="285750" indent="-285750">
              <a:lnSpc>
                <a:spcPct val="100000"/>
              </a:lnSpc>
              <a:spcBef>
                <a:spcPts val="300"/>
              </a:spcBef>
              <a:spcAft>
                <a:spcPts val="1200"/>
              </a:spcAft>
              <a:buFont typeface="Arial" panose="020B0604020202020204" pitchFamily="34" charset="0"/>
              <a:buChar char="•"/>
            </a:pPr>
            <a:r>
              <a:rPr lang="en-US" sz="1800" dirty="0">
                <a:solidFill>
                  <a:schemeClr val="tx1"/>
                </a:solidFill>
              </a:rPr>
              <a:t>Equal to 93% of the CoC’s Annual Renewal Demand (ARD)</a:t>
            </a:r>
          </a:p>
          <a:p>
            <a:pPr marL="0" indent="0">
              <a:lnSpc>
                <a:spcPct val="100000"/>
              </a:lnSpc>
              <a:spcBef>
                <a:spcPts val="300"/>
              </a:spcBef>
              <a:spcAft>
                <a:spcPts val="1200"/>
              </a:spcAft>
              <a:buNone/>
            </a:pPr>
            <a:r>
              <a:rPr lang="en-US" sz="1800" b="1" dirty="0">
                <a:solidFill>
                  <a:schemeClr val="tx1"/>
                </a:solidFill>
              </a:rPr>
              <a:t>Tier 2  Projects:</a:t>
            </a:r>
          </a:p>
          <a:p>
            <a:pPr marL="285750" indent="-285750">
              <a:lnSpc>
                <a:spcPct val="100000"/>
              </a:lnSpc>
              <a:spcBef>
                <a:spcPts val="300"/>
              </a:spcBef>
              <a:spcAft>
                <a:spcPts val="1200"/>
              </a:spcAft>
              <a:buFont typeface="Arial" panose="020B0604020202020204" pitchFamily="34" charset="0"/>
              <a:buChar char="•"/>
            </a:pPr>
            <a:r>
              <a:rPr lang="en-US" sz="1800" dirty="0">
                <a:solidFill>
                  <a:schemeClr val="tx1"/>
                </a:solidFill>
              </a:rPr>
              <a:t>The difference between Tier 1 and the maximum amount of renewal, reallocation, and CoC Bonus funds that a CoC can apply for but does not include CoC planning projects or projects selected with DV bonus funds.</a:t>
            </a:r>
          </a:p>
          <a:p>
            <a:pPr marL="285750" indent="-285750">
              <a:lnSpc>
                <a:spcPct val="100000"/>
              </a:lnSpc>
              <a:spcBef>
                <a:spcPts val="300"/>
              </a:spcBef>
              <a:spcAft>
                <a:spcPts val="1200"/>
              </a:spcAft>
              <a:buFont typeface="Arial" panose="020B0604020202020204" pitchFamily="34" charset="0"/>
              <a:buChar char="•"/>
            </a:pPr>
            <a:r>
              <a:rPr lang="en-US" sz="1800" dirty="0">
                <a:solidFill>
                  <a:schemeClr val="tx1"/>
                </a:solidFill>
              </a:rPr>
              <a:t>Projects in tier 2 are considered at a higher risk of not being funded.</a:t>
            </a:r>
          </a:p>
          <a:p>
            <a:endParaRPr lang="en-US" sz="1800" dirty="0"/>
          </a:p>
        </p:txBody>
      </p:sp>
    </p:spTree>
    <p:extLst>
      <p:ext uri="{BB962C8B-B14F-4D97-AF65-F5344CB8AC3E}">
        <p14:creationId xmlns:p14="http://schemas.microsoft.com/office/powerpoint/2010/main" val="21753149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7163F-AC78-4700-890F-0F05C921745F}"/>
              </a:ext>
            </a:extLst>
          </p:cNvPr>
          <p:cNvSpPr>
            <a:spLocks noGrp="1"/>
          </p:cNvSpPr>
          <p:nvPr>
            <p:ph type="title"/>
          </p:nvPr>
        </p:nvSpPr>
        <p:spPr/>
        <p:txBody>
          <a:bodyPr/>
          <a:lstStyle/>
          <a:p>
            <a:r>
              <a:rPr lang="en-US" dirty="0"/>
              <a:t>Submission Requirements</a:t>
            </a:r>
          </a:p>
        </p:txBody>
      </p:sp>
      <p:sp>
        <p:nvSpPr>
          <p:cNvPr id="3" name="Content Placeholder 2">
            <a:extLst>
              <a:ext uri="{FF2B5EF4-FFF2-40B4-BE49-F238E27FC236}">
                <a16:creationId xmlns:a16="http://schemas.microsoft.com/office/drawing/2014/main" id="{1564742F-18A8-4706-8757-AA075E6C3C0F}"/>
              </a:ext>
            </a:extLst>
          </p:cNvPr>
          <p:cNvSpPr>
            <a:spLocks noGrp="1"/>
          </p:cNvSpPr>
          <p:nvPr>
            <p:ph idx="1"/>
          </p:nvPr>
        </p:nvSpPr>
        <p:spPr>
          <a:xfrm>
            <a:off x="822960" y="1737360"/>
            <a:ext cx="10332720" cy="4834037"/>
          </a:xfrm>
        </p:spPr>
        <p:txBody>
          <a:bodyPr>
            <a:noAutofit/>
          </a:bodyPr>
          <a:lstStyle/>
          <a:p>
            <a:endParaRPr lang="en-US" sz="1600" b="1" dirty="0">
              <a:effectLst>
                <a:outerShdw blurRad="38100" dist="38100" dir="2700000" algn="tl">
                  <a:srgbClr val="000000">
                    <a:alpha val="43137"/>
                  </a:srgbClr>
                </a:outerShdw>
              </a:effectLst>
            </a:endParaRPr>
          </a:p>
          <a:p>
            <a:pPr>
              <a:buFont typeface="Wingdings" panose="05000000000000000000" pitchFamily="2" charset="2"/>
              <a:buChar char="v"/>
            </a:pPr>
            <a:r>
              <a:rPr lang="en-US" sz="1600" b="1" dirty="0">
                <a:effectLst>
                  <a:outerShdw blurRad="38100" dist="38100" dir="2700000" algn="tl">
                    <a:srgbClr val="000000">
                      <a:alpha val="43137"/>
                    </a:srgbClr>
                  </a:outerShdw>
                </a:effectLst>
              </a:rPr>
              <a:t> </a:t>
            </a:r>
            <a:r>
              <a:rPr lang="en-US" sz="1600" b="1" dirty="0"/>
              <a:t>Submit new and renewal project applications in e- snaps by August 29, 2023 at 5:00PM (Local Competition Deadline)</a:t>
            </a:r>
          </a:p>
          <a:p>
            <a:pPr>
              <a:buFont typeface="Wingdings" panose="05000000000000000000" pitchFamily="2" charset="2"/>
              <a:buChar char="v"/>
            </a:pPr>
            <a:r>
              <a:rPr lang="en-US" sz="1600" b="1" dirty="0">
                <a:effectLst>
                  <a:outerShdw blurRad="38100" dist="38100" dir="2700000" algn="tl">
                    <a:srgbClr val="000000">
                      <a:alpha val="43137"/>
                    </a:srgbClr>
                  </a:outerShdw>
                </a:effectLst>
              </a:rPr>
              <a:t> </a:t>
            </a:r>
            <a:r>
              <a:rPr lang="en-US" sz="1600" b="1" dirty="0"/>
              <a:t>All Supplemental Applications and attachments are to be submitted to the CoC by emailing them to </a:t>
            </a:r>
            <a:r>
              <a:rPr lang="en-US" sz="1600" b="1" dirty="0">
                <a:hlinkClick r:id="rId2"/>
              </a:rPr>
              <a:t>Cpeters@washoecounty.gov</a:t>
            </a:r>
            <a:r>
              <a:rPr lang="en-US" sz="1600" b="1" dirty="0"/>
              <a:t> by August 29, 2023 at 5:00PM (Local Competition Deadline)</a:t>
            </a:r>
          </a:p>
          <a:p>
            <a:endParaRPr lang="en-US" sz="1400" b="1" dirty="0"/>
          </a:p>
          <a:p>
            <a:r>
              <a:rPr lang="en-US" sz="1600" b="1" dirty="0"/>
              <a:t>New Application Attachments</a:t>
            </a:r>
            <a:r>
              <a:rPr lang="en-US" sz="1600" b="1" dirty="0">
                <a:effectLst/>
                <a:ea typeface="Times New Roman" panose="02020603050405020304" pitchFamily="18" charset="0"/>
              </a:rPr>
              <a:t>:</a:t>
            </a:r>
          </a:p>
          <a:p>
            <a:pPr marL="635508" lvl="1" indent="-342900" algn="just">
              <a:spcBef>
                <a:spcPts val="0"/>
              </a:spcBef>
              <a:spcAft>
                <a:spcPts val="0"/>
              </a:spcAft>
              <a:buFont typeface="Symbol" panose="05050102010706020507" pitchFamily="18" charset="2"/>
              <a:buChar char=""/>
            </a:pPr>
            <a:r>
              <a:rPr lang="en-US" sz="1400" dirty="0">
                <a:effectLst/>
                <a:ea typeface="Times New Roman" panose="02020603050405020304" pitchFamily="18" charset="0"/>
              </a:rPr>
              <a:t>New Project Supplemental Application (CoC Bonus and/or DV Bonus)</a:t>
            </a:r>
          </a:p>
          <a:p>
            <a:pPr marL="635508" lvl="1" indent="-342900" algn="just">
              <a:spcBef>
                <a:spcPts val="0"/>
              </a:spcBef>
              <a:spcAft>
                <a:spcPts val="0"/>
              </a:spcAft>
              <a:buFont typeface="Symbol" panose="05050102010706020507" pitchFamily="18" charset="2"/>
              <a:buChar char=""/>
            </a:pPr>
            <a:r>
              <a:rPr lang="en-US" sz="1400" dirty="0">
                <a:effectLst/>
                <a:ea typeface="Times New Roman" panose="02020603050405020304" pitchFamily="18" charset="0"/>
              </a:rPr>
              <a:t>Assurances – New Project Grant Applicants</a:t>
            </a:r>
          </a:p>
          <a:p>
            <a:pPr marL="635508" lvl="1" indent="-342900" algn="just">
              <a:spcBef>
                <a:spcPts val="0"/>
              </a:spcBef>
              <a:spcAft>
                <a:spcPts val="0"/>
              </a:spcAft>
              <a:buFont typeface="Symbol" panose="05050102010706020507" pitchFamily="18" charset="2"/>
              <a:buChar char=""/>
            </a:pPr>
            <a:r>
              <a:rPr lang="en-US" sz="1400" dirty="0">
                <a:effectLst/>
                <a:ea typeface="Times New Roman" panose="02020603050405020304" pitchFamily="18" charset="0"/>
              </a:rPr>
              <a:t>501c3 </a:t>
            </a:r>
            <a:r>
              <a:rPr lang="en-US" sz="1400" dirty="0">
                <a:ea typeface="Times New Roman" panose="02020603050405020304" pitchFamily="18" charset="0"/>
              </a:rPr>
              <a:t>determination letter (If your agency does not currently receive a HUD CoC grant)</a:t>
            </a:r>
          </a:p>
          <a:p>
            <a:pPr marL="635508" lvl="1" indent="-342900" algn="just">
              <a:spcBef>
                <a:spcPts val="0"/>
              </a:spcBef>
              <a:spcAft>
                <a:spcPts val="0"/>
              </a:spcAft>
              <a:buFont typeface="Symbol" panose="05050102010706020507" pitchFamily="18" charset="2"/>
              <a:buChar char=""/>
            </a:pPr>
            <a:r>
              <a:rPr lang="en-US" sz="1400" dirty="0">
                <a:effectLst/>
                <a:ea typeface="Times New Roman" panose="02020603050405020304" pitchFamily="18" charset="0"/>
              </a:rPr>
              <a:t>Most recent au</a:t>
            </a:r>
            <a:r>
              <a:rPr lang="en-US" sz="1400" dirty="0">
                <a:ea typeface="Times New Roman" panose="02020603050405020304" pitchFamily="18" charset="0"/>
              </a:rPr>
              <a:t>dit and management letter</a:t>
            </a:r>
            <a:endParaRPr lang="en-US" sz="1400" dirty="0">
              <a:effectLst/>
              <a:ea typeface="Times New Roman" panose="02020603050405020304" pitchFamily="18" charset="0"/>
            </a:endParaRPr>
          </a:p>
          <a:p>
            <a:pPr marL="635508" lvl="1" indent="-342900" algn="just">
              <a:spcBef>
                <a:spcPts val="0"/>
              </a:spcBef>
              <a:spcAft>
                <a:spcPts val="0"/>
              </a:spcAft>
              <a:buFont typeface="Symbol" panose="05050102010706020507" pitchFamily="18" charset="2"/>
              <a:buChar char=""/>
            </a:pPr>
            <a:endParaRPr lang="en-US" sz="1200" dirty="0">
              <a:solidFill>
                <a:srgbClr val="000000"/>
              </a:solidFill>
              <a:effectLst/>
              <a:ea typeface="Times New Roman" panose="02020603050405020304" pitchFamily="18" charset="0"/>
            </a:endParaRPr>
          </a:p>
          <a:p>
            <a:r>
              <a:rPr lang="en-US" sz="1400" b="1" dirty="0"/>
              <a:t> </a:t>
            </a:r>
            <a:r>
              <a:rPr lang="en-US" sz="1600" b="1" dirty="0"/>
              <a:t>Renewal Application Attachments:</a:t>
            </a:r>
          </a:p>
          <a:p>
            <a:pPr marL="635508" marR="1071245" lvl="1" indent="-342900" algn="just">
              <a:spcBef>
                <a:spcPts val="0"/>
              </a:spcBef>
              <a:spcAft>
                <a:spcPts val="0"/>
              </a:spcAft>
              <a:buFont typeface="Symbol" panose="05050102010706020507" pitchFamily="18" charset="2"/>
              <a:buChar char=""/>
            </a:pPr>
            <a:r>
              <a:rPr lang="en-US" sz="1400" dirty="0"/>
              <a:t>Renewal/ Expansion Project Supplemental Application</a:t>
            </a:r>
          </a:p>
          <a:p>
            <a:pPr marL="635508" marR="1071245" lvl="1" indent="-342900" algn="just">
              <a:spcBef>
                <a:spcPts val="0"/>
              </a:spcBef>
              <a:spcAft>
                <a:spcPts val="0"/>
              </a:spcAft>
              <a:buFont typeface="Symbol" panose="05050102010706020507" pitchFamily="18" charset="2"/>
              <a:buChar char=""/>
            </a:pPr>
            <a:r>
              <a:rPr lang="en-US" sz="1400" dirty="0"/>
              <a:t>Assurances – Renewal/ Expansion Grant Applicants</a:t>
            </a:r>
          </a:p>
          <a:p>
            <a:pPr marL="635508" marR="1071245" lvl="1" indent="-342900" algn="just">
              <a:spcBef>
                <a:spcPts val="0"/>
              </a:spcBef>
              <a:spcAft>
                <a:spcPts val="0"/>
              </a:spcAft>
              <a:buFont typeface="Symbol" panose="05050102010706020507" pitchFamily="18" charset="2"/>
              <a:buChar char=""/>
            </a:pPr>
            <a:r>
              <a:rPr lang="en-US" sz="1400" dirty="0"/>
              <a:t>Most recent audit and management letter</a:t>
            </a:r>
          </a:p>
          <a:p>
            <a:pPr marL="75565" marR="0" algn="just">
              <a:spcBef>
                <a:spcPts val="0"/>
              </a:spcBef>
              <a:spcAft>
                <a:spcPts val="0"/>
              </a:spcAft>
            </a:pPr>
            <a:r>
              <a:rPr lang="en-US" sz="1400" i="1" dirty="0">
                <a:effectLst/>
                <a:ea typeface="Times New Roman" panose="02020603050405020304" pitchFamily="18" charset="0"/>
              </a:rPr>
              <a:t> </a:t>
            </a:r>
            <a:endParaRPr lang="en-US" sz="1400" dirty="0">
              <a:effectLst/>
              <a:ea typeface="Times New Roman" panose="02020603050405020304" pitchFamily="18" charset="0"/>
            </a:endParaRPr>
          </a:p>
          <a:p>
            <a:endParaRPr lang="en-US" sz="1400" dirty="0"/>
          </a:p>
          <a:p>
            <a:endParaRPr lang="en-US" sz="1400" dirty="0"/>
          </a:p>
          <a:p>
            <a:endParaRPr lang="en-US" sz="1400" dirty="0"/>
          </a:p>
          <a:p>
            <a:endParaRPr lang="en-US" sz="1400" dirty="0"/>
          </a:p>
          <a:p>
            <a:endParaRPr lang="en-US" sz="1400" dirty="0"/>
          </a:p>
          <a:p>
            <a:endParaRPr lang="en-US" sz="1400" dirty="0"/>
          </a:p>
        </p:txBody>
      </p:sp>
    </p:spTree>
    <p:extLst>
      <p:ext uri="{BB962C8B-B14F-4D97-AF65-F5344CB8AC3E}">
        <p14:creationId xmlns:p14="http://schemas.microsoft.com/office/powerpoint/2010/main" val="17696309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13389B7E-0622-4DEE-BEAA-D0FB804EB0DA}"/>
              </a:ext>
            </a:extLst>
          </p:cNvPr>
          <p:cNvSpPr>
            <a:spLocks noGrp="1"/>
          </p:cNvSpPr>
          <p:nvPr>
            <p:ph type="title"/>
          </p:nvPr>
        </p:nvSpPr>
        <p:spPr>
          <a:xfrm>
            <a:off x="492370" y="605896"/>
            <a:ext cx="3084844" cy="5646208"/>
          </a:xfrm>
        </p:spPr>
        <p:txBody>
          <a:bodyPr anchor="ctr">
            <a:normAutofit/>
          </a:bodyPr>
          <a:lstStyle/>
          <a:p>
            <a:r>
              <a:rPr lang="en-US" sz="3600" dirty="0">
                <a:solidFill>
                  <a:srgbClr val="FFFFFF"/>
                </a:solidFill>
              </a:rPr>
              <a:t>Important Resources</a:t>
            </a: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694F8FA8-10BD-410F-850B-5D6B51EF0A8C}"/>
              </a:ext>
            </a:extLst>
          </p:cNvPr>
          <p:cNvSpPr>
            <a:spLocks noGrp="1"/>
          </p:cNvSpPr>
          <p:nvPr>
            <p:ph idx="1"/>
          </p:nvPr>
        </p:nvSpPr>
        <p:spPr>
          <a:xfrm>
            <a:off x="5046816" y="415158"/>
            <a:ext cx="6413663" cy="6027683"/>
          </a:xfrm>
        </p:spPr>
        <p:txBody>
          <a:bodyPr anchor="ctr">
            <a:normAutofit fontScale="85000" lnSpcReduction="10000"/>
          </a:bodyPr>
          <a:lstStyle/>
          <a:p>
            <a:pPr marL="201168" lvl="1" indent="0">
              <a:buNone/>
            </a:pPr>
            <a:endParaRPr lang="en-US" dirty="0"/>
          </a:p>
          <a:p>
            <a:pPr marL="201168" lvl="1" indent="0">
              <a:buNone/>
            </a:pPr>
            <a:r>
              <a:rPr lang="en-US" dirty="0"/>
              <a:t>NOFO Questions: </a:t>
            </a:r>
            <a:r>
              <a:rPr lang="en-US" dirty="0">
                <a:hlinkClick r:id="rId2"/>
              </a:rPr>
              <a:t>CoCNOFO@hud.gov</a:t>
            </a:r>
            <a:endParaRPr lang="en-US" dirty="0"/>
          </a:p>
          <a:p>
            <a:pPr marL="201168" lvl="1" indent="0">
              <a:buNone/>
            </a:pPr>
            <a:endParaRPr lang="en-US" dirty="0"/>
          </a:p>
          <a:p>
            <a:pPr marL="201168" lvl="1" indent="0">
              <a:buNone/>
            </a:pPr>
            <a:r>
              <a:rPr lang="en-US" dirty="0"/>
              <a:t>e-snaps Technical Assistance: </a:t>
            </a:r>
            <a:r>
              <a:rPr lang="en-US" dirty="0">
                <a:hlinkClick r:id="rId3"/>
              </a:rPr>
              <a:t>e-snaps@hud.gov</a:t>
            </a:r>
            <a:endParaRPr lang="en-US" dirty="0"/>
          </a:p>
          <a:p>
            <a:pPr marL="201168" lvl="1" indent="0">
              <a:buNone/>
            </a:pPr>
            <a:endParaRPr lang="en-US" dirty="0"/>
          </a:p>
          <a:p>
            <a:pPr marL="201168" lvl="1" indent="0">
              <a:buNone/>
            </a:pPr>
            <a:r>
              <a:rPr lang="en-US" dirty="0">
                <a:hlinkClick r:id="rId4"/>
              </a:rPr>
              <a:t>Continuum of Care (CoC) (washoecounty.gov)</a:t>
            </a:r>
            <a:endParaRPr lang="en-US" dirty="0"/>
          </a:p>
          <a:p>
            <a:pPr marL="201168" lvl="1" indent="0">
              <a:buNone/>
            </a:pPr>
            <a:endParaRPr lang="en-US" dirty="0">
              <a:hlinkClick r:id="rId5"/>
            </a:endParaRPr>
          </a:p>
          <a:p>
            <a:pPr marL="201168" lvl="1" indent="0">
              <a:buNone/>
            </a:pPr>
            <a:r>
              <a:rPr lang="en-US" dirty="0">
                <a:hlinkClick r:id="rId5"/>
              </a:rPr>
              <a:t>24 CFR Part 578 - CONTINUUM OF CARE PROGRAM</a:t>
            </a:r>
            <a:endParaRPr lang="en-US" dirty="0"/>
          </a:p>
          <a:p>
            <a:pPr marL="201168" lvl="1" indent="0">
              <a:buNone/>
            </a:pPr>
            <a:endParaRPr lang="en-US" dirty="0"/>
          </a:p>
          <a:p>
            <a:pPr marL="201168" lvl="1" indent="0">
              <a:buNone/>
            </a:pPr>
            <a:r>
              <a:rPr lang="en-US" dirty="0">
                <a:hlinkClick r:id="rId6"/>
              </a:rPr>
              <a:t>HUDexchange: CoC Program</a:t>
            </a:r>
            <a:endParaRPr lang="en-US" dirty="0"/>
          </a:p>
          <a:p>
            <a:pPr marL="201168" lvl="1" indent="0">
              <a:buNone/>
            </a:pPr>
            <a:endParaRPr lang="en-US" dirty="0"/>
          </a:p>
          <a:p>
            <a:pPr marL="201168" lvl="1" indent="0">
              <a:buNone/>
            </a:pPr>
            <a:r>
              <a:rPr lang="en-US" dirty="0">
                <a:hlinkClick r:id="rId7"/>
              </a:rPr>
              <a:t>e-snaps Portal</a:t>
            </a:r>
            <a:endParaRPr lang="en-US" dirty="0"/>
          </a:p>
          <a:p>
            <a:pPr marL="201168" lvl="1" indent="0">
              <a:buNone/>
            </a:pPr>
            <a:endParaRPr lang="en-US" dirty="0">
              <a:hlinkClick r:id="rId8"/>
            </a:endParaRPr>
          </a:p>
          <a:p>
            <a:pPr marL="201168" lvl="1" indent="0">
              <a:buNone/>
            </a:pPr>
            <a:r>
              <a:rPr lang="en-US" dirty="0">
                <a:hlinkClick r:id="rId8"/>
              </a:rPr>
              <a:t>FY 2023 CoC Program Competition: Funding Opportunity - HUD Exchange</a:t>
            </a:r>
            <a:endParaRPr lang="en-US" dirty="0"/>
          </a:p>
          <a:p>
            <a:pPr marL="201168" lvl="1" indent="0">
              <a:buNone/>
            </a:pPr>
            <a:endParaRPr lang="en-US" dirty="0"/>
          </a:p>
          <a:p>
            <a:pPr marL="201168" lvl="1" indent="0">
              <a:buNone/>
            </a:pPr>
            <a:r>
              <a:rPr lang="en-US" dirty="0">
                <a:hlinkClick r:id="rId9"/>
              </a:rPr>
              <a:t>2023 Renewal Project Detailed Instructions</a:t>
            </a:r>
            <a:endParaRPr lang="en-US" dirty="0"/>
          </a:p>
          <a:p>
            <a:pPr marL="201168" lvl="1" indent="0">
              <a:buNone/>
            </a:pPr>
            <a:endParaRPr lang="en-US" dirty="0"/>
          </a:p>
          <a:p>
            <a:pPr marL="201168" lvl="1" indent="0">
              <a:buNone/>
            </a:pPr>
            <a:r>
              <a:rPr lang="en-US" dirty="0">
                <a:hlinkClick r:id="rId10"/>
              </a:rPr>
              <a:t>2023 New Project Detailed Instructions</a:t>
            </a:r>
            <a:endParaRPr lang="en-US" dirty="0"/>
          </a:p>
          <a:p>
            <a:pPr marL="201168" lvl="1" indent="0">
              <a:buNone/>
            </a:pPr>
            <a:endParaRPr lang="en-US" dirty="0"/>
          </a:p>
          <a:p>
            <a:pPr marL="201168" lvl="1" indent="0">
              <a:buNone/>
            </a:pPr>
            <a:r>
              <a:rPr lang="en-US" dirty="0">
                <a:hlinkClick r:id="rId11"/>
              </a:rPr>
              <a:t>2022 New Projects e-snaps Navigational Guide (2023 Coming Soon)</a:t>
            </a:r>
            <a:endParaRPr lang="en-US" dirty="0"/>
          </a:p>
          <a:p>
            <a:pPr marL="201168" lvl="1" indent="0">
              <a:buNone/>
            </a:pPr>
            <a:endParaRPr lang="en-US" dirty="0"/>
          </a:p>
          <a:p>
            <a:pPr marL="201168" lvl="1" indent="0">
              <a:buNone/>
            </a:pPr>
            <a:r>
              <a:rPr lang="en-US" dirty="0">
                <a:hlinkClick r:id="rId12"/>
              </a:rPr>
              <a:t>2022 Renewal Projects e-snaps Navigational Guide (2023 Coming Soon)</a:t>
            </a:r>
            <a:endParaRPr lang="en-US" dirty="0"/>
          </a:p>
          <a:p>
            <a:endParaRPr lang="en-US" dirty="0"/>
          </a:p>
          <a:p>
            <a:endParaRPr lang="en-US" dirty="0"/>
          </a:p>
        </p:txBody>
      </p:sp>
    </p:spTree>
    <p:extLst>
      <p:ext uri="{BB962C8B-B14F-4D97-AF65-F5344CB8AC3E}">
        <p14:creationId xmlns:p14="http://schemas.microsoft.com/office/powerpoint/2010/main" val="33531485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Keys to a home">
            <a:extLst>
              <a:ext uri="{FF2B5EF4-FFF2-40B4-BE49-F238E27FC236}">
                <a16:creationId xmlns:a16="http://schemas.microsoft.com/office/drawing/2014/main" id="{D216AC34-0880-B14E-8119-DB0EBE680908}"/>
              </a:ext>
            </a:extLst>
          </p:cNvPr>
          <p:cNvPicPr>
            <a:picLocks noChangeAspect="1"/>
          </p:cNvPicPr>
          <p:nvPr/>
        </p:nvPicPr>
        <p:blipFill rotWithShape="1">
          <a:blip r:embed="rId3">
            <a:duotone>
              <a:prstClr val="black"/>
              <a:prstClr val="white"/>
            </a:duotone>
            <a:alphaModFix amt="40000"/>
            <a:extLst>
              <a:ext uri="{28A0092B-C50C-407E-A947-70E740481C1C}">
                <a14:useLocalDpi xmlns:a14="http://schemas.microsoft.com/office/drawing/2010/main" val="0"/>
              </a:ext>
            </a:extLst>
          </a:blip>
          <a:srcRect l="40737" r="13695" b="-2"/>
          <a:stretch/>
        </p:blipFill>
        <p:spPr>
          <a:xfrm>
            <a:off x="2" y="-22"/>
            <a:ext cx="4681641" cy="6858000"/>
          </a:xfrm>
          <a:custGeom>
            <a:avLst/>
            <a:gdLst/>
            <a:ahLst/>
            <a:cxnLst/>
            <a:rect l="l" t="t" r="r" b="b"/>
            <a:pathLst>
              <a:path w="4681641" h="6858000">
                <a:moveTo>
                  <a:pt x="0" y="0"/>
                </a:moveTo>
                <a:lnTo>
                  <a:pt x="1849486" y="0"/>
                </a:lnTo>
                <a:lnTo>
                  <a:pt x="3062013" y="0"/>
                </a:lnTo>
                <a:lnTo>
                  <a:pt x="3066019" y="3148"/>
                </a:lnTo>
                <a:cubicBezTo>
                  <a:pt x="4052720" y="817446"/>
                  <a:pt x="4681641" y="2049777"/>
                  <a:pt x="4681641" y="3429000"/>
                </a:cubicBezTo>
                <a:cubicBezTo>
                  <a:pt x="4681641" y="4808224"/>
                  <a:pt x="4052720" y="6040555"/>
                  <a:pt x="3066019" y="6854853"/>
                </a:cubicBezTo>
                <a:lnTo>
                  <a:pt x="3062014" y="6858000"/>
                </a:lnTo>
                <a:lnTo>
                  <a:pt x="1849486" y="6858000"/>
                </a:lnTo>
                <a:lnTo>
                  <a:pt x="0" y="6858000"/>
                </a:lnTo>
                <a:close/>
              </a:path>
            </a:pathLst>
          </a:custGeom>
        </p:spPr>
      </p:pic>
      <p:sp>
        <p:nvSpPr>
          <p:cNvPr id="19" name="Content Placeholder 2"/>
          <p:cNvSpPr>
            <a:spLocks noGrp="1"/>
          </p:cNvSpPr>
          <p:nvPr>
            <p:ph idx="1"/>
          </p:nvPr>
        </p:nvSpPr>
        <p:spPr>
          <a:xfrm>
            <a:off x="6462347" y="2852737"/>
            <a:ext cx="3484652" cy="1795570"/>
          </a:xfrm>
        </p:spPr>
        <p:txBody>
          <a:bodyPr vert="horz" lIns="91440" tIns="45720" rIns="91440" bIns="45720" rtlCol="0">
            <a:normAutofit/>
          </a:bodyPr>
          <a:lstStyle/>
          <a:p>
            <a:pPr marL="114300" indent="0">
              <a:buNone/>
            </a:pPr>
            <a:endParaRPr lang="en-US" sz="1800" b="1" dirty="0">
              <a:solidFill>
                <a:schemeClr val="tx1">
                  <a:lumMod val="85000"/>
                  <a:lumOff val="15000"/>
                </a:schemeClr>
              </a:solidFill>
            </a:endParaRPr>
          </a:p>
          <a:p>
            <a:pPr marL="114300" indent="0" algn="ctr">
              <a:buNone/>
            </a:pPr>
            <a:r>
              <a:rPr lang="en-US" sz="5400" b="1" dirty="0">
                <a:solidFill>
                  <a:schemeClr val="tx1">
                    <a:lumMod val="85000"/>
                    <a:lumOff val="15000"/>
                  </a:schemeClr>
                </a:solidFill>
              </a:rPr>
              <a:t>Questions?</a:t>
            </a:r>
          </a:p>
        </p:txBody>
      </p:sp>
      <p:pic>
        <p:nvPicPr>
          <p:cNvPr id="4" name="Picture 3" descr="Text&#10;&#10;Description automatically generated with medium confidence">
            <a:extLst>
              <a:ext uri="{FF2B5EF4-FFF2-40B4-BE49-F238E27FC236}">
                <a16:creationId xmlns:a16="http://schemas.microsoft.com/office/drawing/2014/main" id="{23E5E794-77DD-E1E5-EBA3-C27C80AF51F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40091" y="0"/>
            <a:ext cx="5386710" cy="1795570"/>
          </a:xfrm>
          <a:prstGeom prst="rect">
            <a:avLst/>
          </a:prstGeom>
        </p:spPr>
      </p:pic>
    </p:spTree>
    <p:extLst>
      <p:ext uri="{BB962C8B-B14F-4D97-AF65-F5344CB8AC3E}">
        <p14:creationId xmlns:p14="http://schemas.microsoft.com/office/powerpoint/2010/main" val="2134825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55274-D253-4646-B4EB-44E95A6F0BCE}"/>
              </a:ext>
            </a:extLst>
          </p:cNvPr>
          <p:cNvSpPr>
            <a:spLocks noGrp="1"/>
          </p:cNvSpPr>
          <p:nvPr>
            <p:ph type="title"/>
          </p:nvPr>
        </p:nvSpPr>
        <p:spPr/>
        <p:txBody>
          <a:bodyPr/>
          <a:lstStyle/>
          <a:p>
            <a:r>
              <a:rPr lang="en-US" dirty="0"/>
              <a:t>2023 HUD CoC Annual NOFO</a:t>
            </a:r>
          </a:p>
        </p:txBody>
      </p:sp>
      <p:sp>
        <p:nvSpPr>
          <p:cNvPr id="3" name="Content Placeholder 2">
            <a:extLst>
              <a:ext uri="{FF2B5EF4-FFF2-40B4-BE49-F238E27FC236}">
                <a16:creationId xmlns:a16="http://schemas.microsoft.com/office/drawing/2014/main" id="{EA97EBE5-10AA-4168-AC9D-BB11F9414AA8}"/>
              </a:ext>
            </a:extLst>
          </p:cNvPr>
          <p:cNvSpPr>
            <a:spLocks noGrp="1"/>
          </p:cNvSpPr>
          <p:nvPr>
            <p:ph idx="1"/>
          </p:nvPr>
        </p:nvSpPr>
        <p:spPr>
          <a:xfrm>
            <a:off x="944544" y="1845734"/>
            <a:ext cx="10211135" cy="4023360"/>
          </a:xfrm>
        </p:spPr>
        <p:txBody>
          <a:bodyPr/>
          <a:lstStyle/>
          <a:p>
            <a:r>
              <a:rPr lang="en-US" dirty="0"/>
              <a:t>The Department of Housing &amp; Urban Development released the FY 2023 Continuum of Care Program Notice of Funding Opportunity on July 5, 2023. </a:t>
            </a:r>
          </a:p>
          <a:p>
            <a:endParaRPr lang="en-US" dirty="0"/>
          </a:p>
          <a:p>
            <a:r>
              <a:rPr lang="en-US" dirty="0"/>
              <a:t>Funding available through this NOFO for the Northern Nevada CoC region is as follows:</a:t>
            </a:r>
          </a:p>
          <a:p>
            <a:endParaRPr lang="en-US" dirty="0"/>
          </a:p>
          <a:p>
            <a:endParaRPr lang="en-US" dirty="0"/>
          </a:p>
          <a:p>
            <a:endParaRPr lang="en-US" dirty="0"/>
          </a:p>
          <a:p>
            <a:endParaRPr lang="en-US" dirty="0"/>
          </a:p>
        </p:txBody>
      </p:sp>
      <p:graphicFrame>
        <p:nvGraphicFramePr>
          <p:cNvPr id="4" name="Table 3">
            <a:extLst>
              <a:ext uri="{FF2B5EF4-FFF2-40B4-BE49-F238E27FC236}">
                <a16:creationId xmlns:a16="http://schemas.microsoft.com/office/drawing/2014/main" id="{43C33A59-0A91-4227-8D30-99D99BDCEEA6}"/>
              </a:ext>
            </a:extLst>
          </p:cNvPr>
          <p:cNvGraphicFramePr>
            <a:graphicFrameLocks noGrp="1"/>
          </p:cNvGraphicFramePr>
          <p:nvPr>
            <p:extLst>
              <p:ext uri="{D42A27DB-BD31-4B8C-83A1-F6EECF244321}">
                <p14:modId xmlns:p14="http://schemas.microsoft.com/office/powerpoint/2010/main" val="2939103927"/>
              </p:ext>
            </p:extLst>
          </p:nvPr>
        </p:nvGraphicFramePr>
        <p:xfrm>
          <a:off x="944545" y="3774164"/>
          <a:ext cx="9783491" cy="1450757"/>
        </p:xfrm>
        <a:graphic>
          <a:graphicData uri="http://schemas.openxmlformats.org/drawingml/2006/table">
            <a:tbl>
              <a:tblPr firstRow="1" firstCol="1" bandRow="1">
                <a:tableStyleId>{5C22544A-7EE6-4342-B048-85BDC9FD1C3A}</a:tableStyleId>
              </a:tblPr>
              <a:tblGrid>
                <a:gridCol w="2071680">
                  <a:extLst>
                    <a:ext uri="{9D8B030D-6E8A-4147-A177-3AD203B41FA5}">
                      <a16:colId xmlns:a16="http://schemas.microsoft.com/office/drawing/2014/main" val="1024667997"/>
                    </a:ext>
                  </a:extLst>
                </a:gridCol>
                <a:gridCol w="1750705">
                  <a:extLst>
                    <a:ext uri="{9D8B030D-6E8A-4147-A177-3AD203B41FA5}">
                      <a16:colId xmlns:a16="http://schemas.microsoft.com/office/drawing/2014/main" val="1651976824"/>
                    </a:ext>
                  </a:extLst>
                </a:gridCol>
                <a:gridCol w="1453508">
                  <a:extLst>
                    <a:ext uri="{9D8B030D-6E8A-4147-A177-3AD203B41FA5}">
                      <a16:colId xmlns:a16="http://schemas.microsoft.com/office/drawing/2014/main" val="4239166694"/>
                    </a:ext>
                  </a:extLst>
                </a:gridCol>
                <a:gridCol w="1546578">
                  <a:extLst>
                    <a:ext uri="{9D8B030D-6E8A-4147-A177-3AD203B41FA5}">
                      <a16:colId xmlns:a16="http://schemas.microsoft.com/office/drawing/2014/main" val="3778110183"/>
                    </a:ext>
                  </a:extLst>
                </a:gridCol>
                <a:gridCol w="1394909">
                  <a:extLst>
                    <a:ext uri="{9D8B030D-6E8A-4147-A177-3AD203B41FA5}">
                      <a16:colId xmlns:a16="http://schemas.microsoft.com/office/drawing/2014/main" val="1902535401"/>
                    </a:ext>
                  </a:extLst>
                </a:gridCol>
                <a:gridCol w="1566111">
                  <a:extLst>
                    <a:ext uri="{9D8B030D-6E8A-4147-A177-3AD203B41FA5}">
                      <a16:colId xmlns:a16="http://schemas.microsoft.com/office/drawing/2014/main" val="2614608069"/>
                    </a:ext>
                  </a:extLst>
                </a:gridCol>
              </a:tblGrid>
              <a:tr h="653995">
                <a:tc>
                  <a:txBody>
                    <a:bodyPr/>
                    <a:lstStyle/>
                    <a:p>
                      <a:pPr marL="0" marR="0" algn="ctr">
                        <a:lnSpc>
                          <a:spcPct val="107000"/>
                        </a:lnSpc>
                        <a:spcBef>
                          <a:spcPts val="0"/>
                        </a:spcBef>
                        <a:spcAft>
                          <a:spcPts val="0"/>
                        </a:spcAft>
                      </a:pPr>
                      <a:r>
                        <a:rPr lang="en-US" sz="1800" dirty="0">
                          <a:effectLst/>
                        </a:rPr>
                        <a:t>Preliminary Pro Rata Need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a:effectLst/>
                        </a:rPr>
                        <a:t>Estimated ARD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Tier 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a:effectLst/>
                        </a:rPr>
                        <a:t>CoC Bonus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a:effectLst/>
                        </a:rPr>
                        <a:t>DV Bonus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a:effectLst/>
                        </a:rPr>
                        <a:t>CoC Planning</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16343358"/>
                  </a:ext>
                </a:extLst>
              </a:tr>
              <a:tr h="796762">
                <a:tc>
                  <a:txBody>
                    <a:bodyPr/>
                    <a:lstStyle/>
                    <a:p>
                      <a:pPr marL="0" marR="0" algn="ctr">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$2,523,642</a:t>
                      </a:r>
                    </a:p>
                  </a:txBody>
                  <a:tcPr marL="68580" marR="68580" marT="0" marB="0" anchor="ctr"/>
                </a:tc>
                <a:tc>
                  <a:txBody>
                    <a:bodyPr/>
                    <a:lstStyle/>
                    <a:p>
                      <a:pPr marL="0" marR="0" algn="ctr">
                        <a:lnSpc>
                          <a:spcPct val="107000"/>
                        </a:lnSpc>
                        <a:spcBef>
                          <a:spcPts val="0"/>
                        </a:spcBef>
                        <a:spcAft>
                          <a:spcPts val="0"/>
                        </a:spcAft>
                      </a:pPr>
                      <a:r>
                        <a:rPr lang="en-US" sz="1800" dirty="0">
                          <a:effectLst/>
                        </a:rPr>
                        <a:t>$2,765,763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800" dirty="0">
                          <a:effectLst/>
                        </a:rPr>
                        <a:t>$2,572,160</a:t>
                      </a:r>
                      <a:endParaRPr lang="en-US" dirty="0"/>
                    </a:p>
                  </a:txBody>
                  <a:tcPr marL="68580" marR="68580" marT="0" marB="0" anchor="ctr"/>
                </a:tc>
                <a:tc>
                  <a:txBody>
                    <a:bodyPr/>
                    <a:lstStyle/>
                    <a:p>
                      <a:pPr marL="0" marR="0" algn="ctr">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$193,603</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$252,364</a:t>
                      </a:r>
                    </a:p>
                  </a:txBody>
                  <a:tcPr marL="68580" marR="68580" marT="0" marB="0" anchor="ctr"/>
                </a:tc>
                <a:tc>
                  <a:txBody>
                    <a:bodyPr/>
                    <a:lstStyle/>
                    <a:p>
                      <a:pPr marL="0" marR="0" algn="ctr">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$138,288</a:t>
                      </a:r>
                    </a:p>
                  </a:txBody>
                  <a:tcPr marL="68580" marR="68580" marT="0" marB="0" anchor="ctr"/>
                </a:tc>
                <a:extLst>
                  <a:ext uri="{0D108BD9-81ED-4DB2-BD59-A6C34878D82A}">
                    <a16:rowId xmlns:a16="http://schemas.microsoft.com/office/drawing/2014/main" val="2270292540"/>
                  </a:ext>
                </a:extLst>
              </a:tr>
            </a:tbl>
          </a:graphicData>
        </a:graphic>
      </p:graphicFrame>
    </p:spTree>
    <p:extLst>
      <p:ext uri="{BB962C8B-B14F-4D97-AF65-F5344CB8AC3E}">
        <p14:creationId xmlns:p14="http://schemas.microsoft.com/office/powerpoint/2010/main" val="3254868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A4E8D-A06D-4CC3-A845-153025E802A2}"/>
              </a:ext>
            </a:extLst>
          </p:cNvPr>
          <p:cNvSpPr>
            <a:spLocks noGrp="1"/>
          </p:cNvSpPr>
          <p:nvPr>
            <p:ph type="title"/>
          </p:nvPr>
        </p:nvSpPr>
        <p:spPr/>
        <p:txBody>
          <a:bodyPr/>
          <a:lstStyle/>
          <a:p>
            <a:r>
              <a:rPr lang="en-US" dirty="0"/>
              <a:t>CoC Program Description</a:t>
            </a:r>
          </a:p>
        </p:txBody>
      </p:sp>
      <p:sp>
        <p:nvSpPr>
          <p:cNvPr id="3" name="Content Placeholder 2">
            <a:extLst>
              <a:ext uri="{FF2B5EF4-FFF2-40B4-BE49-F238E27FC236}">
                <a16:creationId xmlns:a16="http://schemas.microsoft.com/office/drawing/2014/main" id="{31F95DD5-4ACD-4224-8413-DE9B52A04436}"/>
              </a:ext>
            </a:extLst>
          </p:cNvPr>
          <p:cNvSpPr>
            <a:spLocks noGrp="1"/>
          </p:cNvSpPr>
          <p:nvPr>
            <p:ph idx="1"/>
          </p:nvPr>
        </p:nvSpPr>
        <p:spPr/>
        <p:txBody>
          <a:bodyPr/>
          <a:lstStyle/>
          <a:p>
            <a:r>
              <a:rPr lang="en-US" dirty="0"/>
              <a:t>The Continuum of Care Program is designed to promote a community-wide commitment to the goal of ending homelessness.</a:t>
            </a:r>
          </a:p>
          <a:p>
            <a:pPr lvl="1"/>
            <a:endParaRPr lang="en-US" dirty="0"/>
          </a:p>
          <a:p>
            <a:pPr lvl="1"/>
            <a:r>
              <a:rPr lang="en-US" dirty="0"/>
              <a:t>Provides funding to quickly rehouse homeless individuals, families, youth, persons fleeing from domestic violence, dating violence, sexual assault, and stalking while minimizing trauma and dislocation caused by homelessness;</a:t>
            </a:r>
          </a:p>
          <a:p>
            <a:pPr lvl="1"/>
            <a:endParaRPr lang="en-US" dirty="0"/>
          </a:p>
          <a:p>
            <a:pPr lvl="1"/>
            <a:r>
              <a:rPr lang="en-US" dirty="0"/>
              <a:t>To promote access to and effective utilization of mainstream programs by homeless individuals and families;</a:t>
            </a:r>
          </a:p>
          <a:p>
            <a:pPr lvl="1"/>
            <a:endParaRPr lang="en-US" dirty="0"/>
          </a:p>
          <a:p>
            <a:pPr lvl="1"/>
            <a:r>
              <a:rPr lang="en-US" dirty="0"/>
              <a:t>To optimize self-sufficiency among those experiencing homelessness.</a:t>
            </a:r>
          </a:p>
          <a:p>
            <a:endParaRPr lang="en-US" dirty="0"/>
          </a:p>
        </p:txBody>
      </p:sp>
    </p:spTree>
    <p:extLst>
      <p:ext uri="{BB962C8B-B14F-4D97-AF65-F5344CB8AC3E}">
        <p14:creationId xmlns:p14="http://schemas.microsoft.com/office/powerpoint/2010/main" val="451827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8EDFFBFA-3C12-7094-3D4F-6251BEE565DB}"/>
              </a:ext>
            </a:extLst>
          </p:cNvPr>
          <p:cNvGraphicFramePr/>
          <p:nvPr>
            <p:extLst>
              <p:ext uri="{D42A27DB-BD31-4B8C-83A1-F6EECF244321}">
                <p14:modId xmlns:p14="http://schemas.microsoft.com/office/powerpoint/2010/main" val="3371071066"/>
              </p:ext>
            </p:extLst>
          </p:nvPr>
        </p:nvGraphicFramePr>
        <p:xfrm>
          <a:off x="3140365" y="105519"/>
          <a:ext cx="9971788" cy="60459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82553060-193F-0703-F233-9E760BA684BB}"/>
              </a:ext>
            </a:extLst>
          </p:cNvPr>
          <p:cNvSpPr txBox="1"/>
          <p:nvPr/>
        </p:nvSpPr>
        <p:spPr>
          <a:xfrm>
            <a:off x="830662" y="2372863"/>
            <a:ext cx="3473483" cy="1569660"/>
          </a:xfrm>
          <a:prstGeom prst="rect">
            <a:avLst/>
          </a:prstGeom>
          <a:noFill/>
        </p:spPr>
        <p:txBody>
          <a:bodyPr wrap="square" rtlCol="0">
            <a:spAutoFit/>
          </a:bodyPr>
          <a:lstStyle/>
          <a:p>
            <a:r>
              <a:rPr lang="en-US" sz="4800" spc="-50" dirty="0">
                <a:solidFill>
                  <a:schemeClr val="tx1">
                    <a:lumMod val="75000"/>
                    <a:lumOff val="25000"/>
                  </a:schemeClr>
                </a:solidFill>
                <a:latin typeface="+mj-lt"/>
                <a:ea typeface="+mj-ea"/>
                <a:cs typeface="+mj-cs"/>
              </a:rPr>
              <a:t>HUD’s Policy Priorities</a:t>
            </a:r>
          </a:p>
        </p:txBody>
      </p:sp>
    </p:spTree>
    <p:extLst>
      <p:ext uri="{BB962C8B-B14F-4D97-AF65-F5344CB8AC3E}">
        <p14:creationId xmlns:p14="http://schemas.microsoft.com/office/powerpoint/2010/main" val="2482524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0EA8D622-CC92-AFEE-CE7A-A11AD4650CB3}"/>
              </a:ext>
            </a:extLst>
          </p:cNvPr>
          <p:cNvSpPr>
            <a:spLocks noGrp="1"/>
          </p:cNvSpPr>
          <p:nvPr>
            <p:ph type="title"/>
          </p:nvPr>
        </p:nvSpPr>
        <p:spPr>
          <a:xfrm>
            <a:off x="492370" y="605896"/>
            <a:ext cx="3084844" cy="5646208"/>
          </a:xfrm>
        </p:spPr>
        <p:txBody>
          <a:bodyPr anchor="ctr">
            <a:normAutofit/>
          </a:bodyPr>
          <a:lstStyle/>
          <a:p>
            <a:r>
              <a:rPr lang="en-US" sz="3600">
                <a:solidFill>
                  <a:srgbClr val="FFFFFF"/>
                </a:solidFill>
              </a:rPr>
              <a:t>Collaborative Applicant</a:t>
            </a: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81399FD2-FDE1-1CCC-1AE0-613B01B3CFCE}"/>
              </a:ext>
            </a:extLst>
          </p:cNvPr>
          <p:cNvSpPr>
            <a:spLocks noGrp="1"/>
          </p:cNvSpPr>
          <p:nvPr>
            <p:ph idx="1"/>
          </p:nvPr>
        </p:nvSpPr>
        <p:spPr>
          <a:xfrm>
            <a:off x="4742016" y="605896"/>
            <a:ext cx="6413663" cy="5646208"/>
          </a:xfrm>
        </p:spPr>
        <p:txBody>
          <a:bodyPr anchor="ctr">
            <a:normAutofit/>
          </a:bodyPr>
          <a:lstStyle/>
          <a:p>
            <a:r>
              <a:rPr lang="en-US" b="1" dirty="0"/>
              <a:t>Washoe County is the Collaborative Applicant for the Northern Nevada Continuum of Care</a:t>
            </a:r>
          </a:p>
          <a:p>
            <a:pPr>
              <a:buFont typeface="Arial" panose="020B0604020202020204" pitchFamily="34" charset="0"/>
              <a:buChar char="•"/>
            </a:pPr>
            <a:r>
              <a:rPr lang="en-US" dirty="0"/>
              <a:t>Designated by the CoC to prepare and submit the CoC Registration and CoC Consolidated Application;</a:t>
            </a:r>
          </a:p>
          <a:p>
            <a:pPr>
              <a:buFont typeface="Arial" panose="020B0604020202020204" pitchFamily="34" charset="0"/>
              <a:buChar char="•"/>
            </a:pPr>
            <a:r>
              <a:rPr lang="en-US" dirty="0"/>
              <a:t>Apply for the CoC planning funds on behalf of the CoC during the CoC Program Competition; and</a:t>
            </a:r>
          </a:p>
          <a:p>
            <a:pPr>
              <a:buFont typeface="Arial" panose="020B0604020202020204" pitchFamily="34" charset="0"/>
              <a:buChar char="•"/>
            </a:pPr>
            <a:r>
              <a:rPr lang="en-US" dirty="0"/>
              <a:t>Any additional responsibilities as assigned by the CoC Leadership Council.</a:t>
            </a:r>
          </a:p>
        </p:txBody>
      </p:sp>
    </p:spTree>
    <p:extLst>
      <p:ext uri="{BB962C8B-B14F-4D97-AF65-F5344CB8AC3E}">
        <p14:creationId xmlns:p14="http://schemas.microsoft.com/office/powerpoint/2010/main" val="34777811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50134-21D0-4513-890E-0EA8CFEA7A8B}"/>
              </a:ext>
            </a:extLst>
          </p:cNvPr>
          <p:cNvSpPr>
            <a:spLocks noGrp="1"/>
          </p:cNvSpPr>
          <p:nvPr>
            <p:ph type="title"/>
          </p:nvPr>
        </p:nvSpPr>
        <p:spPr/>
        <p:txBody>
          <a:bodyPr/>
          <a:lstStyle/>
          <a:p>
            <a:r>
              <a:rPr lang="en-US" dirty="0"/>
              <a:t>2023 Local Competition Timeline</a:t>
            </a:r>
          </a:p>
        </p:txBody>
      </p:sp>
      <p:graphicFrame>
        <p:nvGraphicFramePr>
          <p:cNvPr id="4" name="Content Placeholder 3">
            <a:extLst>
              <a:ext uri="{FF2B5EF4-FFF2-40B4-BE49-F238E27FC236}">
                <a16:creationId xmlns:a16="http://schemas.microsoft.com/office/drawing/2014/main" id="{B2FDA69C-791D-4AD7-BBE3-0A9502532128}"/>
              </a:ext>
            </a:extLst>
          </p:cNvPr>
          <p:cNvGraphicFramePr>
            <a:graphicFrameLocks noGrp="1"/>
          </p:cNvGraphicFramePr>
          <p:nvPr>
            <p:ph idx="1"/>
            <p:extLst>
              <p:ext uri="{D42A27DB-BD31-4B8C-83A1-F6EECF244321}">
                <p14:modId xmlns:p14="http://schemas.microsoft.com/office/powerpoint/2010/main" val="3932985269"/>
              </p:ext>
            </p:extLst>
          </p:nvPr>
        </p:nvGraphicFramePr>
        <p:xfrm>
          <a:off x="1096963" y="1903095"/>
          <a:ext cx="10058400" cy="3871961"/>
        </p:xfrm>
        <a:graphic>
          <a:graphicData uri="http://schemas.openxmlformats.org/drawingml/2006/table">
            <a:tbl>
              <a:tblPr firstRow="1" firstCol="1" bandRow="1">
                <a:tableStyleId>{5C22544A-7EE6-4342-B048-85BDC9FD1C3A}</a:tableStyleId>
              </a:tblPr>
              <a:tblGrid>
                <a:gridCol w="3866449">
                  <a:extLst>
                    <a:ext uri="{9D8B030D-6E8A-4147-A177-3AD203B41FA5}">
                      <a16:colId xmlns:a16="http://schemas.microsoft.com/office/drawing/2014/main" val="1273420488"/>
                    </a:ext>
                  </a:extLst>
                </a:gridCol>
                <a:gridCol w="6191951">
                  <a:extLst>
                    <a:ext uri="{9D8B030D-6E8A-4147-A177-3AD203B41FA5}">
                      <a16:colId xmlns:a16="http://schemas.microsoft.com/office/drawing/2014/main" val="3413432580"/>
                    </a:ext>
                  </a:extLst>
                </a:gridCol>
              </a:tblGrid>
              <a:tr h="219352">
                <a:tc>
                  <a:txBody>
                    <a:bodyPr/>
                    <a:lstStyle/>
                    <a:p>
                      <a:pPr marL="0" marR="0" algn="ctr" fontAlgn="base">
                        <a:lnSpc>
                          <a:spcPct val="107000"/>
                        </a:lnSpc>
                        <a:spcBef>
                          <a:spcPts val="1020"/>
                        </a:spcBef>
                        <a:spcAft>
                          <a:spcPts val="1020"/>
                        </a:spcAft>
                      </a:pPr>
                      <a:r>
                        <a:rPr lang="en-US" sz="1400" dirty="0">
                          <a:effectLst/>
                        </a:rPr>
                        <a:t>Date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fontAlgn="base">
                        <a:lnSpc>
                          <a:spcPct val="107000"/>
                        </a:lnSpc>
                        <a:spcBef>
                          <a:spcPts val="1020"/>
                        </a:spcBef>
                        <a:spcAft>
                          <a:spcPts val="1020"/>
                        </a:spcAft>
                      </a:pPr>
                      <a:r>
                        <a:rPr lang="en-US" sz="1400" dirty="0">
                          <a:effectLst/>
                        </a:rPr>
                        <a:t>Activity  Details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39993269"/>
                  </a:ext>
                </a:extLst>
              </a:tr>
              <a:tr h="521569">
                <a:tc>
                  <a:txBody>
                    <a:bodyPr/>
                    <a:lstStyle/>
                    <a:p>
                      <a:pPr marL="0" marR="0" algn="l" fontAlgn="base">
                        <a:lnSpc>
                          <a:spcPct val="107000"/>
                        </a:lnSpc>
                        <a:spcBef>
                          <a:spcPts val="1020"/>
                        </a:spcBef>
                        <a:spcAft>
                          <a:spcPts val="1020"/>
                        </a:spcAft>
                      </a:pPr>
                      <a:r>
                        <a:rPr lang="en-US" sz="1600" dirty="0">
                          <a:effectLst/>
                        </a:rPr>
                        <a:t>August 29, 2023 by 5:00 PM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fontAlgn="base">
                        <a:lnSpc>
                          <a:spcPct val="107000"/>
                        </a:lnSpc>
                        <a:spcBef>
                          <a:spcPts val="1020"/>
                        </a:spcBef>
                        <a:spcAft>
                          <a:spcPts val="1020"/>
                        </a:spcAft>
                      </a:pPr>
                      <a:r>
                        <a:rPr lang="en-US" sz="1600" dirty="0">
                          <a:effectLst/>
                        </a:rPr>
                        <a:t>e-snaps Project Applications &amp; Supplemental Applications due to the CoC</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53804548"/>
                  </a:ext>
                </a:extLst>
              </a:tr>
              <a:tr h="522382">
                <a:tc>
                  <a:txBody>
                    <a:bodyPr/>
                    <a:lstStyle/>
                    <a:p>
                      <a:pPr marL="0" marR="0" algn="l" fontAlgn="base">
                        <a:lnSpc>
                          <a:spcPct val="107000"/>
                        </a:lnSpc>
                        <a:spcBef>
                          <a:spcPts val="1020"/>
                        </a:spcBef>
                        <a:spcAft>
                          <a:spcPts val="1020"/>
                        </a:spcAft>
                      </a:pPr>
                      <a:r>
                        <a:rPr lang="en-US" sz="1600" dirty="0">
                          <a:effectLst/>
                        </a:rPr>
                        <a:t>August 31 – September 10, 2023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fontAlgn="base">
                        <a:lnSpc>
                          <a:spcPct val="107000"/>
                        </a:lnSpc>
                        <a:spcBef>
                          <a:spcPts val="1020"/>
                        </a:spcBef>
                        <a:spcAft>
                          <a:spcPts val="1020"/>
                        </a:spcAft>
                      </a:pPr>
                      <a:r>
                        <a:rPr lang="en-US" sz="1600" dirty="0">
                          <a:effectLst/>
                        </a:rPr>
                        <a:t>Rating and Ranking Review</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41418586"/>
                  </a:ext>
                </a:extLst>
              </a:tr>
              <a:tr h="521569">
                <a:tc>
                  <a:txBody>
                    <a:bodyPr/>
                    <a:lstStyle/>
                    <a:p>
                      <a:pPr marL="0" marR="0" algn="l" fontAlgn="base">
                        <a:lnSpc>
                          <a:spcPct val="107000"/>
                        </a:lnSpc>
                        <a:spcBef>
                          <a:spcPts val="1020"/>
                        </a:spcBef>
                        <a:spcAft>
                          <a:spcPts val="1020"/>
                        </a:spcAft>
                      </a:pPr>
                      <a:r>
                        <a:rPr lang="en-US" sz="1600" dirty="0">
                          <a:effectLst/>
                        </a:rPr>
                        <a:t>September 12, 2023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fontAlgn="base">
                        <a:lnSpc>
                          <a:spcPct val="107000"/>
                        </a:lnSpc>
                        <a:spcBef>
                          <a:spcPts val="1020"/>
                        </a:spcBef>
                        <a:spcAft>
                          <a:spcPts val="1020"/>
                        </a:spcAft>
                      </a:pPr>
                      <a:r>
                        <a:rPr lang="en-US" sz="1600" dirty="0">
                          <a:effectLst/>
                        </a:rPr>
                        <a:t>Rating and Ranking Review Committee Meeting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43785149"/>
                  </a:ext>
                </a:extLst>
              </a:tr>
              <a:tr h="521569">
                <a:tc>
                  <a:txBody>
                    <a:bodyPr/>
                    <a:lstStyle/>
                    <a:p>
                      <a:pPr marL="0" marR="0" algn="l" fontAlgn="base">
                        <a:lnSpc>
                          <a:spcPct val="107000"/>
                        </a:lnSpc>
                        <a:spcBef>
                          <a:spcPts val="1020"/>
                        </a:spcBef>
                        <a:spcAft>
                          <a:spcPts val="102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September 13, 2023</a:t>
                      </a:r>
                    </a:p>
                  </a:txBody>
                  <a:tcPr marL="68580" marR="68580" marT="0" marB="0" anchor="ctr"/>
                </a:tc>
                <a:tc>
                  <a:txBody>
                    <a:bodyPr/>
                    <a:lstStyle/>
                    <a:p>
                      <a:pPr marL="0" marR="0" algn="l" fontAlgn="base">
                        <a:lnSpc>
                          <a:spcPct val="107000"/>
                        </a:lnSpc>
                        <a:spcBef>
                          <a:spcPts val="1020"/>
                        </a:spcBef>
                        <a:spcAft>
                          <a:spcPts val="1020"/>
                        </a:spcAft>
                      </a:pPr>
                      <a:r>
                        <a:rPr lang="en-US" sz="1600" dirty="0">
                          <a:effectLst/>
                        </a:rPr>
                        <a:t>Applicant notification, outside of e-snaps, of project inclusion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59272447"/>
                  </a:ext>
                </a:extLst>
              </a:tr>
              <a:tr h="522382">
                <a:tc>
                  <a:txBody>
                    <a:bodyPr/>
                    <a:lstStyle/>
                    <a:p>
                      <a:pPr marL="0" marR="0" algn="l" fontAlgn="base">
                        <a:lnSpc>
                          <a:spcPct val="107000"/>
                        </a:lnSpc>
                        <a:spcBef>
                          <a:spcPts val="1020"/>
                        </a:spcBef>
                        <a:spcAft>
                          <a:spcPts val="102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September 21, 2023</a:t>
                      </a:r>
                    </a:p>
                  </a:txBody>
                  <a:tcPr marL="68580" marR="68580" marT="0" marB="0" anchor="ctr"/>
                </a:tc>
                <a:tc>
                  <a:txBody>
                    <a:bodyPr/>
                    <a:lstStyle/>
                    <a:p>
                      <a:pPr marL="0" marR="0" algn="l" fontAlgn="base">
                        <a:lnSpc>
                          <a:spcPct val="107000"/>
                        </a:lnSpc>
                        <a:spcBef>
                          <a:spcPts val="1020"/>
                        </a:spcBef>
                        <a:spcAft>
                          <a:spcPts val="1020"/>
                        </a:spcAft>
                      </a:pPr>
                      <a:r>
                        <a:rPr lang="en-US" sz="1600" dirty="0">
                          <a:effectLst/>
                        </a:rPr>
                        <a:t>Rating and Ranking debrief summary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55867369"/>
                  </a:ext>
                </a:extLst>
              </a:tr>
              <a:tr h="521569">
                <a:tc>
                  <a:txBody>
                    <a:bodyPr/>
                    <a:lstStyle/>
                    <a:p>
                      <a:pPr marL="0" marR="0" algn="l" fontAlgn="base">
                        <a:lnSpc>
                          <a:spcPct val="107000"/>
                        </a:lnSpc>
                        <a:spcBef>
                          <a:spcPts val="1020"/>
                        </a:spcBef>
                        <a:spcAft>
                          <a:spcPts val="102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September 25, 2023</a:t>
                      </a:r>
                    </a:p>
                  </a:txBody>
                  <a:tcPr marL="68580" marR="68580" marT="0" marB="0" anchor="ctr"/>
                </a:tc>
                <a:tc>
                  <a:txBody>
                    <a:bodyPr/>
                    <a:lstStyle/>
                    <a:p>
                      <a:pPr marL="0" marR="0" algn="l" fontAlgn="base">
                        <a:lnSpc>
                          <a:spcPct val="107000"/>
                        </a:lnSpc>
                        <a:spcBef>
                          <a:spcPts val="1020"/>
                        </a:spcBef>
                        <a:spcAft>
                          <a:spcPts val="1020"/>
                        </a:spcAft>
                      </a:pPr>
                      <a:r>
                        <a:rPr lang="en-US" sz="1600" dirty="0">
                          <a:effectLst/>
                        </a:rPr>
                        <a:t>Revised project applications due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39461815"/>
                  </a:ext>
                </a:extLst>
              </a:tr>
              <a:tr h="521569">
                <a:tc>
                  <a:txBody>
                    <a:bodyPr/>
                    <a:lstStyle/>
                    <a:p>
                      <a:pPr marL="0" marR="0" algn="l" fontAlgn="base">
                        <a:lnSpc>
                          <a:spcPct val="107000"/>
                        </a:lnSpc>
                        <a:spcBef>
                          <a:spcPts val="1020"/>
                        </a:spcBef>
                        <a:spcAft>
                          <a:spcPts val="1020"/>
                        </a:spcAft>
                      </a:pPr>
                      <a:r>
                        <a:rPr lang="en-US" sz="1600" dirty="0">
                          <a:effectLst/>
                        </a:rPr>
                        <a:t>September 26, 2023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fontAlgn="base">
                        <a:lnSpc>
                          <a:spcPct val="107000"/>
                        </a:lnSpc>
                        <a:spcBef>
                          <a:spcPts val="1020"/>
                        </a:spcBef>
                        <a:spcAft>
                          <a:spcPts val="1020"/>
                        </a:spcAft>
                      </a:pPr>
                      <a:r>
                        <a:rPr lang="en-US" sz="1600" dirty="0">
                          <a:effectLst/>
                        </a:rPr>
                        <a:t>Posting of the full CoC Consolidated Application &amp; Priority Listing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61587997"/>
                  </a:ext>
                </a:extLst>
              </a:tr>
            </a:tbl>
          </a:graphicData>
        </a:graphic>
      </p:graphicFrame>
    </p:spTree>
    <p:extLst>
      <p:ext uri="{BB962C8B-B14F-4D97-AF65-F5344CB8AC3E}">
        <p14:creationId xmlns:p14="http://schemas.microsoft.com/office/powerpoint/2010/main" val="2988286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34FB9-391A-4F37-851A-C5965FEDE371}"/>
              </a:ext>
            </a:extLst>
          </p:cNvPr>
          <p:cNvSpPr>
            <a:spLocks noGrp="1"/>
          </p:cNvSpPr>
          <p:nvPr>
            <p:ph type="title"/>
          </p:nvPr>
        </p:nvSpPr>
        <p:spPr/>
        <p:txBody>
          <a:bodyPr/>
          <a:lstStyle/>
          <a:p>
            <a:r>
              <a:rPr lang="en-US" dirty="0"/>
              <a:t>What is New in 2023</a:t>
            </a:r>
          </a:p>
        </p:txBody>
      </p:sp>
      <p:sp>
        <p:nvSpPr>
          <p:cNvPr id="3" name="Content Placeholder 2">
            <a:extLst>
              <a:ext uri="{FF2B5EF4-FFF2-40B4-BE49-F238E27FC236}">
                <a16:creationId xmlns:a16="http://schemas.microsoft.com/office/drawing/2014/main" id="{B08C7102-38F2-49E3-8F85-36430F940A85}"/>
              </a:ext>
            </a:extLst>
          </p:cNvPr>
          <p:cNvSpPr>
            <a:spLocks noGrp="1"/>
          </p:cNvSpPr>
          <p:nvPr>
            <p:ph idx="1"/>
          </p:nvPr>
        </p:nvSpPr>
        <p:spPr>
          <a:xfrm>
            <a:off x="1097280" y="1845733"/>
            <a:ext cx="10058400" cy="4465419"/>
          </a:xfrm>
        </p:spPr>
        <p:txBody>
          <a:bodyPr>
            <a:normAutofit fontScale="70000" lnSpcReduction="20000"/>
          </a:bodyPr>
          <a:lstStyle/>
          <a:p>
            <a:pPr>
              <a:buFont typeface="Arial" panose="020B0604020202020204" pitchFamily="34" charset="0"/>
              <a:buChar char="•"/>
            </a:pPr>
            <a:r>
              <a:rPr lang="en-US" b="1" dirty="0"/>
              <a:t> </a:t>
            </a:r>
            <a:r>
              <a:rPr lang="en-US" sz="2100" b="1" dirty="0"/>
              <a:t>CoC Planning Grant Increase</a:t>
            </a:r>
          </a:p>
          <a:p>
            <a:pPr marL="341313" indent="0">
              <a:buNone/>
            </a:pPr>
            <a:r>
              <a:rPr lang="en-US" dirty="0"/>
              <a:t>The maximum amount for CoC planning activities will be the greater of $50,000 or 5% of the applicable Final Pro Rata Need (FPRN). CoC designated Collaborative Applicants are the only entities that can apply for CoC Planning Grants.</a:t>
            </a:r>
          </a:p>
          <a:p>
            <a:pPr>
              <a:buFont typeface="Arial" panose="020B0604020202020204" pitchFamily="34" charset="0"/>
              <a:buChar char="•"/>
            </a:pPr>
            <a:r>
              <a:rPr lang="en-US" sz="2100" dirty="0"/>
              <a:t> </a:t>
            </a:r>
            <a:r>
              <a:rPr lang="en-US" sz="2100" b="1" dirty="0"/>
              <a:t>Amendments to the Category 4 Homeless Definition</a:t>
            </a:r>
          </a:p>
          <a:p>
            <a:pPr marL="341313" marR="0" indent="0">
              <a:lnSpc>
                <a:spcPct val="115000"/>
              </a:lnSpc>
              <a:spcBef>
                <a:spcPts val="0"/>
              </a:spcBef>
              <a:spcAft>
                <a:spcPts val="0"/>
              </a:spcAft>
            </a:pPr>
            <a:r>
              <a:rPr lang="en-US" dirty="0"/>
              <a:t>any individual or family who—</a:t>
            </a:r>
          </a:p>
          <a:p>
            <a:pPr marL="742950" marR="0" lvl="1" indent="-285750">
              <a:lnSpc>
                <a:spcPct val="115000"/>
              </a:lnSpc>
              <a:spcBef>
                <a:spcPts val="0"/>
              </a:spcBef>
              <a:spcAft>
                <a:spcPts val="0"/>
              </a:spcAft>
              <a:buFont typeface="+mj-lt"/>
              <a:buAutoNum type="arabicParenBoth"/>
            </a:pPr>
            <a:r>
              <a:rPr lang="en-US" sz="2000" dirty="0"/>
              <a:t>is </a:t>
            </a:r>
            <a:r>
              <a:rPr lang="en-US" sz="2000" u="sng" dirty="0"/>
              <a:t>experiencing trauma or a lack of safety related to</a:t>
            </a:r>
            <a:r>
              <a:rPr lang="en-US" sz="2000" dirty="0"/>
              <a:t>, fleeing or attempting to flee, domestic violence, dating violence, sexual assault, stalking, or other dangerous, traumatic, or life-threatening conditions related to the violence against the individual or a family member in the individual's or family's </a:t>
            </a:r>
            <a:r>
              <a:rPr lang="en-US" sz="2000" u="sng" dirty="0"/>
              <a:t>current housing situation</a:t>
            </a:r>
            <a:r>
              <a:rPr lang="en-US" sz="2000" dirty="0"/>
              <a:t>, including where the health and safety of children are jeopardized;</a:t>
            </a:r>
          </a:p>
          <a:p>
            <a:pPr marL="742950" marR="0" lvl="1" indent="-285750">
              <a:lnSpc>
                <a:spcPct val="115000"/>
              </a:lnSpc>
              <a:spcBef>
                <a:spcPts val="0"/>
              </a:spcBef>
              <a:spcAft>
                <a:spcPts val="0"/>
              </a:spcAft>
              <a:buFont typeface="+mj-lt"/>
              <a:buAutoNum type="arabicParenBoth"/>
            </a:pPr>
            <a:r>
              <a:rPr lang="en-US" sz="2000" dirty="0"/>
              <a:t>has no other </a:t>
            </a:r>
            <a:r>
              <a:rPr lang="en-US" sz="2000" u="sng" dirty="0"/>
              <a:t>safe</a:t>
            </a:r>
            <a:r>
              <a:rPr lang="en-US" sz="2000" dirty="0"/>
              <a:t> residence; and</a:t>
            </a:r>
          </a:p>
          <a:p>
            <a:pPr marL="742950" marR="0" lvl="1" indent="-285750">
              <a:lnSpc>
                <a:spcPct val="115000"/>
              </a:lnSpc>
              <a:spcBef>
                <a:spcPts val="0"/>
              </a:spcBef>
              <a:spcAft>
                <a:spcPts val="0"/>
              </a:spcAft>
              <a:buFont typeface="+mj-lt"/>
              <a:buAutoNum type="arabicParenBoth"/>
            </a:pPr>
            <a:r>
              <a:rPr lang="en-US" sz="2000" dirty="0"/>
              <a:t>lacks the resources to obtain other safe permanent housing. (removes support networks)</a:t>
            </a:r>
          </a:p>
          <a:p>
            <a:pPr marL="403225" indent="0">
              <a:buNone/>
            </a:pPr>
            <a:r>
              <a:rPr lang="en-US" dirty="0"/>
              <a:t>This statutory change took effect on October 1, 2022. Additional rulemaking will be needed by HUD to require CoC program grantees to make corresponding changes to their policies and procedures. CoC recipients may implement the new definition prior to HUD rulemaking, provided that CoCs update the relevant written standards and policies as needed to reflect the new statutory criteria. </a:t>
            </a:r>
          </a:p>
          <a:p>
            <a:pPr>
              <a:buFont typeface="Arial" panose="020B0604020202020204" pitchFamily="34" charset="0"/>
              <a:buChar char="•"/>
            </a:pPr>
            <a:r>
              <a:rPr lang="en-US" sz="2100" dirty="0"/>
              <a:t>  </a:t>
            </a:r>
            <a:r>
              <a:rPr lang="en-US" sz="2100" b="1" dirty="0"/>
              <a:t>Federal Relay Service’s Text Telephone (TTY) Services</a:t>
            </a:r>
          </a:p>
          <a:p>
            <a:pPr marL="0" indent="0">
              <a:buNone/>
            </a:pPr>
            <a:r>
              <a:rPr lang="en-US" dirty="0">
                <a:effectLst/>
                <a:latin typeface="Calibri" panose="020F0502020204030204" pitchFamily="34" charset="0"/>
                <a:ea typeface="Times New Roman" panose="02020603050405020304" pitchFamily="18" charset="0"/>
              </a:rPr>
              <a:t>The Federal Relay Service contract expired in February 2022 and is no longer available. To learn more about how to make an accessible telephone call, please visit </a:t>
            </a:r>
            <a:r>
              <a:rPr lang="en-US"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2"/>
              </a:rPr>
              <a:t>https://www.fcc.gov/consumers/guides/telecommunications-relay-service-trs</a:t>
            </a:r>
            <a:r>
              <a:rPr lang="en-US" dirty="0">
                <a:effectLst/>
                <a:latin typeface="Calibri" panose="020F0502020204030204" pitchFamily="34" charset="0"/>
                <a:ea typeface="Times New Roman" panose="02020603050405020304" pitchFamily="18" charset="0"/>
              </a:rPr>
              <a:t> for more information on relay services available</a:t>
            </a:r>
            <a:r>
              <a:rPr lang="en-US" sz="2200" dirty="0">
                <a:effectLst/>
                <a:latin typeface="Calibri" panose="020F0502020204030204" pitchFamily="34" charset="0"/>
                <a:ea typeface="Times New Roman" panose="02020603050405020304" pitchFamily="18" charset="0"/>
              </a:rPr>
              <a:t>.</a:t>
            </a:r>
            <a:endParaRPr lang="en-US" sz="2900" dirty="0"/>
          </a:p>
        </p:txBody>
      </p:sp>
    </p:spTree>
    <p:extLst>
      <p:ext uri="{BB962C8B-B14F-4D97-AF65-F5344CB8AC3E}">
        <p14:creationId xmlns:p14="http://schemas.microsoft.com/office/powerpoint/2010/main" val="3636937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34FB9-391A-4F37-851A-C5965FEDE371}"/>
              </a:ext>
            </a:extLst>
          </p:cNvPr>
          <p:cNvSpPr>
            <a:spLocks noGrp="1"/>
          </p:cNvSpPr>
          <p:nvPr>
            <p:ph type="title"/>
          </p:nvPr>
        </p:nvSpPr>
        <p:spPr/>
        <p:txBody>
          <a:bodyPr/>
          <a:lstStyle/>
          <a:p>
            <a:r>
              <a:rPr lang="en-US" dirty="0"/>
              <a:t>What is New in 2023</a:t>
            </a:r>
          </a:p>
        </p:txBody>
      </p:sp>
      <p:sp>
        <p:nvSpPr>
          <p:cNvPr id="3" name="Content Placeholder 2">
            <a:extLst>
              <a:ext uri="{FF2B5EF4-FFF2-40B4-BE49-F238E27FC236}">
                <a16:creationId xmlns:a16="http://schemas.microsoft.com/office/drawing/2014/main" id="{B08C7102-38F2-49E3-8F85-36430F940A85}"/>
              </a:ext>
            </a:extLst>
          </p:cNvPr>
          <p:cNvSpPr>
            <a:spLocks noGrp="1"/>
          </p:cNvSpPr>
          <p:nvPr>
            <p:ph idx="1"/>
          </p:nvPr>
        </p:nvSpPr>
        <p:spPr>
          <a:xfrm>
            <a:off x="1066800" y="1926415"/>
            <a:ext cx="10058400" cy="4465419"/>
          </a:xfrm>
        </p:spPr>
        <p:txBody>
          <a:bodyPr>
            <a:normAutofit/>
          </a:bodyPr>
          <a:lstStyle/>
          <a:p>
            <a:pPr>
              <a:buFont typeface="Arial" panose="020B0604020202020204" pitchFamily="34" charset="0"/>
              <a:buChar char="•"/>
            </a:pPr>
            <a:r>
              <a:rPr lang="en-US" b="1" dirty="0"/>
              <a:t> </a:t>
            </a:r>
            <a:r>
              <a:rPr lang="en-US" sz="2100" b="1" dirty="0"/>
              <a:t>New Eligible CoC Activities</a:t>
            </a:r>
          </a:p>
          <a:p>
            <a:pPr marL="744538" lvl="1" indent="-452438">
              <a:buFont typeface="+mj-lt"/>
              <a:buAutoNum type="alphaUcPeriod"/>
            </a:pPr>
            <a:r>
              <a:rPr lang="en-US" sz="1600" dirty="0">
                <a:effectLst/>
                <a:latin typeface="Calibri" panose="020F0502020204030204" pitchFamily="34" charset="0"/>
                <a:ea typeface="Times New Roman" panose="02020603050405020304" pitchFamily="18" charset="0"/>
              </a:rPr>
              <a:t>VAWA Activities - Section 605(a)(2) of VAWA 2022 amends section 423(a) of the McKinney-Vento Homeless Assistance Act to add the following eligible activity to the CoC program: “Facilitating and coordinating activities to ensure compliance with the emergency transfer plan requirement in 34 U.S.C. 12491(e) and monitoring compliance with the confidentiality protections in 34 U.S.C. 12491(c)(4).” </a:t>
            </a:r>
          </a:p>
          <a:p>
            <a:pPr marL="627063" lvl="1" indent="0">
              <a:buNone/>
            </a:pPr>
            <a:endParaRPr lang="en-US" sz="1600" dirty="0">
              <a:latin typeface="Calibri" panose="020F0502020204030204" pitchFamily="34" charset="0"/>
            </a:endParaRPr>
          </a:p>
          <a:p>
            <a:pPr marL="744538" lvl="1" indent="0">
              <a:buNone/>
            </a:pPr>
            <a:r>
              <a:rPr lang="en-US" sz="1600" dirty="0">
                <a:latin typeface="Calibri" panose="020F0502020204030204" pitchFamily="34" charset="0"/>
              </a:rPr>
              <a:t>These activities may be included in new project applications.  Applicants wishing to utilize the new budget line items for their renewal projects can:</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1030288" indent="-231775">
              <a:lnSpc>
                <a:spcPct val="115000"/>
              </a:lnSpc>
              <a:spcBef>
                <a:spcPts val="0"/>
              </a:spcBef>
              <a:spcAft>
                <a:spcPts val="0"/>
              </a:spcAft>
              <a:buFont typeface="+mj-lt"/>
              <a:buAutoNum type="romanLcPeriod"/>
            </a:pPr>
            <a:r>
              <a:rPr lang="en-US" sz="1600" dirty="0">
                <a:latin typeface="Calibri" panose="020F0502020204030204" pitchFamily="34" charset="0"/>
              </a:rPr>
              <a:t>Submit an expansion project to expand their existing renewal grant to add new funding to these budget line items.</a:t>
            </a:r>
          </a:p>
          <a:p>
            <a:pPr marL="1030288" marR="0" lvl="0" indent="-231775">
              <a:lnSpc>
                <a:spcPct val="115000"/>
              </a:lnSpc>
              <a:spcBef>
                <a:spcPts val="0"/>
              </a:spcBef>
              <a:spcAft>
                <a:spcPts val="0"/>
              </a:spcAft>
              <a:buFont typeface="+mj-lt"/>
              <a:buAutoNum type="romanLcPeriod"/>
            </a:pPr>
            <a:r>
              <a:rPr lang="en-US" sz="1600" dirty="0">
                <a:latin typeface="Calibri" panose="020F0502020204030204" pitchFamily="34" charset="0"/>
              </a:rPr>
              <a:t>Request a budget modification during the competition to shift up to 10% of funds from an eligible activity to one of the newly eligible budget line items.</a:t>
            </a:r>
          </a:p>
          <a:p>
            <a:pPr marL="292608" lvl="1" indent="0">
              <a:buNone/>
            </a:pPr>
            <a:endParaRPr lang="en-US" sz="1900" b="1" dirty="0"/>
          </a:p>
        </p:txBody>
      </p:sp>
    </p:spTree>
    <p:extLst>
      <p:ext uri="{BB962C8B-B14F-4D97-AF65-F5344CB8AC3E}">
        <p14:creationId xmlns:p14="http://schemas.microsoft.com/office/powerpoint/2010/main" val="3250817024"/>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164f8fa3-169f-4ddc-8e95-6f022bf55718">
      <Terms xmlns="http://schemas.microsoft.com/office/infopath/2007/PartnerControls"/>
    </lcf76f155ced4ddcb4097134ff3c332f>
    <TaxCatchAll xmlns="bb3ed3c4-2467-4d06-b9fe-844c8951760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0B36EDD3C9B054DA9AFD688A83333FF" ma:contentTypeVersion="14" ma:contentTypeDescription="Create a new document." ma:contentTypeScope="" ma:versionID="2ef8b6004892f483a1c076932e381613">
  <xsd:schema xmlns:xsd="http://www.w3.org/2001/XMLSchema" xmlns:xs="http://www.w3.org/2001/XMLSchema" xmlns:p="http://schemas.microsoft.com/office/2006/metadata/properties" xmlns:ns2="164f8fa3-169f-4ddc-8e95-6f022bf55718" xmlns:ns3="bb3ed3c4-2467-4d06-b9fe-844c89517605" targetNamespace="http://schemas.microsoft.com/office/2006/metadata/properties" ma:root="true" ma:fieldsID="32a17cfe79f207fd53abe207bc57570a" ns2:_="" ns3:_="">
    <xsd:import namespace="164f8fa3-169f-4ddc-8e95-6f022bf55718"/>
    <xsd:import namespace="bb3ed3c4-2467-4d06-b9fe-844c89517605"/>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MediaLengthInSeconds"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64f8fa3-169f-4ddc-8e95-6f022bf5571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1b48f011-0c99-48a8-b23c-e11e698ab552"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b3ed3c4-2467-4d06-b9fe-844c89517605"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fa4ff073-1bb7-4467-a334-b9717476b4ac}" ma:internalName="TaxCatchAll" ma:showField="CatchAllData" ma:web="bb3ed3c4-2467-4d06-b9fe-844c89517605">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865B3AE-94C4-46E4-A559-1B9C2C7657F2}">
  <ds:schemaRefs>
    <ds:schemaRef ds:uri="http://purl.org/dc/elements/1.1/"/>
    <ds:schemaRef ds:uri="http://purl.org/dc/dcmitype/"/>
    <ds:schemaRef ds:uri="87a37bdb-52c0-4108-b491-6621f6544c27"/>
    <ds:schemaRef ds:uri="76646492-6af3-4a63-984b-7b2dcc2907fa"/>
    <ds:schemaRef ds:uri="http://schemas.openxmlformats.org/package/2006/metadata/core-properties"/>
    <ds:schemaRef ds:uri="http://schemas.microsoft.com/office/2006/metadata/properties"/>
    <ds:schemaRef ds:uri="http://schemas.microsoft.com/office/2006/documentManagement/types"/>
    <ds:schemaRef ds:uri="http://schemas.microsoft.com/office/infopath/2007/PartnerControls"/>
    <ds:schemaRef ds:uri="http://www.w3.org/XML/1998/namespace"/>
    <ds:schemaRef ds:uri="http://purl.org/dc/terms/"/>
    <ds:schemaRef ds:uri="164f8fa3-169f-4ddc-8e95-6f022bf55718"/>
    <ds:schemaRef ds:uri="bb3ed3c4-2467-4d06-b9fe-844c89517605"/>
  </ds:schemaRefs>
</ds:datastoreItem>
</file>

<file path=customXml/itemProps2.xml><?xml version="1.0" encoding="utf-8"?>
<ds:datastoreItem xmlns:ds="http://schemas.openxmlformats.org/officeDocument/2006/customXml" ds:itemID="{CB1789BA-4B61-40AC-8557-CC8E1D5272A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64f8fa3-169f-4ddc-8e95-6f022bf55718"/>
    <ds:schemaRef ds:uri="bb3ed3c4-2467-4d06-b9fe-844c8951760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8CB9ADC-65E7-413A-851B-1F5030CC103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Retrospect</Template>
  <TotalTime>9833</TotalTime>
  <Words>3032</Words>
  <Application>Microsoft Office PowerPoint</Application>
  <PresentationFormat>Widescreen</PresentationFormat>
  <Paragraphs>230</Paragraphs>
  <Slides>26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Arial</vt:lpstr>
      <vt:lpstr>Calibri</vt:lpstr>
      <vt:lpstr>Calibri Light</vt:lpstr>
      <vt:lpstr>Courier New</vt:lpstr>
      <vt:lpstr>Open Sans</vt:lpstr>
      <vt:lpstr>Symbol</vt:lpstr>
      <vt:lpstr>Wingdings</vt:lpstr>
      <vt:lpstr>Retrospect</vt:lpstr>
      <vt:lpstr>Welcome</vt:lpstr>
      <vt:lpstr>2023 CoC Annual Competition</vt:lpstr>
      <vt:lpstr>2023 HUD CoC Annual NOFO</vt:lpstr>
      <vt:lpstr>CoC Program Description</vt:lpstr>
      <vt:lpstr>PowerPoint Presentation</vt:lpstr>
      <vt:lpstr>Collaborative Applicant</vt:lpstr>
      <vt:lpstr>2023 Local Competition Timeline</vt:lpstr>
      <vt:lpstr>What is New in 2023</vt:lpstr>
      <vt:lpstr>What is New in 2023</vt:lpstr>
      <vt:lpstr>What is New in 2023</vt:lpstr>
      <vt:lpstr>Renewal Project Types</vt:lpstr>
      <vt:lpstr>New Projects: CoC Bonus Project Types</vt:lpstr>
      <vt:lpstr>New Projects: DV Bonus Project Types</vt:lpstr>
      <vt:lpstr>Expansion Projects</vt:lpstr>
      <vt:lpstr>Consolidated Projects</vt:lpstr>
      <vt:lpstr>Transition Grants</vt:lpstr>
      <vt:lpstr>Eligible Costs</vt:lpstr>
      <vt:lpstr>Local Priorities</vt:lpstr>
      <vt:lpstr>CoC Threshold Criteria</vt:lpstr>
      <vt:lpstr>What is Housing First </vt:lpstr>
      <vt:lpstr>What is NOT Housing First</vt:lpstr>
      <vt:lpstr>Project Rating and Ranking</vt:lpstr>
      <vt:lpstr>Competition Selection Process</vt:lpstr>
      <vt:lpstr>Submission Requirements</vt:lpstr>
      <vt:lpstr>Important Resources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CoC General Membership Meeting</dc:title>
  <dc:creator>Frappaolo, Courtney</dc:creator>
  <cp:lastModifiedBy>Kyle Jenkins</cp:lastModifiedBy>
  <cp:revision>103</cp:revision>
  <dcterms:created xsi:type="dcterms:W3CDTF">2021-09-16T15:29:20Z</dcterms:created>
  <dcterms:modified xsi:type="dcterms:W3CDTF">2023-08-02T13:25:25Z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0x01010040B36EDD3C9B054DA9AFD688A83333FF</vt:lpwstr>
  </property>
  <property fmtid="{D5CDD505-2E9C-101B-9397-08002B2CF9AE}" pid="3" name="MediaServiceImageTags">
    <vt:lpwstr/>
  </property>
</Properties>
</file>