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73" r:id="rId6"/>
    <p:sldId id="289" r:id="rId7"/>
    <p:sldId id="288" r:id="rId8"/>
    <p:sldId id="316" r:id="rId9"/>
    <p:sldId id="318" r:id="rId10"/>
    <p:sldId id="315" r:id="rId11"/>
    <p:sldId id="319" r:id="rId12"/>
    <p:sldId id="276" r:id="rId13"/>
    <p:sldId id="307" r:id="rId14"/>
    <p:sldId id="297" r:id="rId15"/>
    <p:sldId id="294" r:id="rId16"/>
    <p:sldId id="284" r:id="rId17"/>
    <p:sldId id="300" r:id="rId18"/>
    <p:sldId id="302"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1362"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016" cy="464503"/>
          </a:xfrm>
          <a:prstGeom prst="rect">
            <a:avLst/>
          </a:prstGeom>
        </p:spPr>
        <p:txBody>
          <a:bodyPr vert="horz" lIns="90571" tIns="45286" rIns="90571" bIns="45286" rtlCol="0"/>
          <a:lstStyle>
            <a:lvl1pPr algn="l">
              <a:defRPr sz="1200"/>
            </a:lvl1pPr>
          </a:lstStyle>
          <a:p>
            <a:endParaRPr lang="en-US" dirty="0"/>
          </a:p>
        </p:txBody>
      </p:sp>
      <p:sp>
        <p:nvSpPr>
          <p:cNvPr id="3" name="Date Placeholder 2"/>
          <p:cNvSpPr>
            <a:spLocks noGrp="1"/>
          </p:cNvSpPr>
          <p:nvPr>
            <p:ph type="dt" idx="1"/>
          </p:nvPr>
        </p:nvSpPr>
        <p:spPr>
          <a:xfrm>
            <a:off x="3898242" y="0"/>
            <a:ext cx="2982016" cy="464503"/>
          </a:xfrm>
          <a:prstGeom prst="rect">
            <a:avLst/>
          </a:prstGeom>
        </p:spPr>
        <p:txBody>
          <a:bodyPr vert="horz" lIns="90571" tIns="45286" rIns="90571" bIns="45286" rtlCol="0"/>
          <a:lstStyle>
            <a:lvl1pPr algn="r">
              <a:defRPr sz="1200"/>
            </a:lvl1pPr>
          </a:lstStyle>
          <a:p>
            <a:fld id="{B8AE55A0-88DB-44F8-9E71-882C6BFF5295}" type="datetimeFigureOut">
              <a:rPr lang="en-US" smtClean="0"/>
              <a:t>4/5/2021</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0571" tIns="45286" rIns="90571" bIns="45286" rtlCol="0" anchor="ctr"/>
          <a:lstStyle/>
          <a:p>
            <a:endParaRPr lang="en-US" dirty="0"/>
          </a:p>
        </p:txBody>
      </p:sp>
      <p:sp>
        <p:nvSpPr>
          <p:cNvPr id="5" name="Notes Placeholder 4"/>
          <p:cNvSpPr>
            <a:spLocks noGrp="1"/>
          </p:cNvSpPr>
          <p:nvPr>
            <p:ph type="body" sz="quarter" idx="3"/>
          </p:nvPr>
        </p:nvSpPr>
        <p:spPr>
          <a:xfrm>
            <a:off x="687559" y="4415156"/>
            <a:ext cx="5506695" cy="4183697"/>
          </a:xfrm>
          <a:prstGeom prst="rect">
            <a:avLst/>
          </a:prstGeom>
        </p:spPr>
        <p:txBody>
          <a:bodyPr vert="horz" lIns="90571" tIns="45286" rIns="90571" bIns="45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2982016" cy="464503"/>
          </a:xfrm>
          <a:prstGeom prst="rect">
            <a:avLst/>
          </a:prstGeom>
        </p:spPr>
        <p:txBody>
          <a:bodyPr vert="horz" lIns="90571" tIns="45286" rIns="90571" bIns="452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242" y="8830312"/>
            <a:ext cx="2982016" cy="464503"/>
          </a:xfrm>
          <a:prstGeom prst="rect">
            <a:avLst/>
          </a:prstGeom>
        </p:spPr>
        <p:txBody>
          <a:bodyPr vert="horz" lIns="90571" tIns="45286" rIns="90571" bIns="45286"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67400"/>
            <a:ext cx="8305800" cy="1066800"/>
          </a:xfrm>
        </p:spPr>
        <p:txBody>
          <a:bodyPr>
            <a:normAutofit/>
          </a:bodyPr>
          <a:lstStyle/>
          <a:p>
            <a:r>
              <a:rPr lang="en-US" sz="2800" b="1" i="1" dirty="0">
                <a:solidFill>
                  <a:schemeClr val="bg1"/>
                </a:solidFill>
              </a:rPr>
              <a:t>Washoe County Planning Commission</a:t>
            </a:r>
          </a:p>
          <a:p>
            <a:pPr>
              <a:spcBef>
                <a:spcPts val="0"/>
              </a:spcBef>
            </a:pPr>
            <a:r>
              <a:rPr lang="en-US" sz="2400" b="1" i="1" dirty="0">
                <a:solidFill>
                  <a:schemeClr val="bg1"/>
                </a:solidFill>
              </a:rPr>
              <a:t>April 6, 2021</a:t>
            </a:r>
          </a:p>
        </p:txBody>
      </p:sp>
      <p:sp>
        <p:nvSpPr>
          <p:cNvPr id="4" name="Title 3"/>
          <p:cNvSpPr>
            <a:spLocks noGrp="1"/>
          </p:cNvSpPr>
          <p:nvPr>
            <p:ph type="ctrTitle"/>
          </p:nvPr>
        </p:nvSpPr>
        <p:spPr>
          <a:xfrm>
            <a:off x="948070" y="228600"/>
            <a:ext cx="8229600" cy="811530"/>
          </a:xfrm>
        </p:spPr>
        <p:txBody>
          <a:bodyPr/>
          <a:lstStyle/>
          <a:p>
            <a:r>
              <a:rPr lang="en-US" sz="2800" dirty="0"/>
              <a:t>WTM21-005 (Lupin Street)</a:t>
            </a:r>
          </a:p>
        </p:txBody>
      </p:sp>
      <p:pic>
        <p:nvPicPr>
          <p:cNvPr id="6" name="Picture 5">
            <a:extLst>
              <a:ext uri="{FF2B5EF4-FFF2-40B4-BE49-F238E27FC236}">
                <a16:creationId xmlns:a16="http://schemas.microsoft.com/office/drawing/2014/main" id="{056302D8-786D-4DDE-AAF3-56CD8C2B55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199" b="13413"/>
          <a:stretch/>
        </p:blipFill>
        <p:spPr>
          <a:xfrm>
            <a:off x="0" y="1015365"/>
            <a:ext cx="9144000" cy="4827270"/>
          </a:xfrm>
          <a:prstGeom prst="rect">
            <a:avLst/>
          </a:prstGeom>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Sun Valley CAB</a:t>
            </a:r>
          </a:p>
        </p:txBody>
      </p:sp>
      <p:sp>
        <p:nvSpPr>
          <p:cNvPr id="4" name="Content Placeholder 3"/>
          <p:cNvSpPr>
            <a:spLocks noGrp="1"/>
          </p:cNvSpPr>
          <p:nvPr>
            <p:ph idx="1"/>
          </p:nvPr>
        </p:nvSpPr>
        <p:spPr>
          <a:xfrm>
            <a:off x="457200" y="1219200"/>
            <a:ext cx="8458200" cy="4572000"/>
          </a:xfrm>
        </p:spPr>
        <p:txBody>
          <a:bodyPr>
            <a:normAutofit/>
          </a:bodyPr>
          <a:lstStyle/>
          <a:p>
            <a:r>
              <a:rPr lang="en-US" sz="3500" dirty="0"/>
              <a:t>The CAB did not meet during the month of February and the applicant was not able to present to the CAB</a:t>
            </a:r>
          </a:p>
          <a:p>
            <a:r>
              <a:rPr lang="en-US" sz="3500" dirty="0"/>
              <a:t>However, CAB members were notified of the application and no comments were received </a:t>
            </a:r>
          </a:p>
        </p:txBody>
      </p:sp>
    </p:spTree>
    <p:extLst>
      <p:ext uri="{BB962C8B-B14F-4D97-AF65-F5344CB8AC3E}">
        <p14:creationId xmlns:p14="http://schemas.microsoft.com/office/powerpoint/2010/main" val="50385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Public Notice</a:t>
            </a:r>
          </a:p>
        </p:txBody>
      </p:sp>
      <p:sp>
        <p:nvSpPr>
          <p:cNvPr id="4" name="Content Placeholder 3"/>
          <p:cNvSpPr>
            <a:spLocks noGrp="1"/>
          </p:cNvSpPr>
          <p:nvPr>
            <p:ph idx="1"/>
          </p:nvPr>
        </p:nvSpPr>
        <p:spPr>
          <a:xfrm>
            <a:off x="228600" y="1409700"/>
            <a:ext cx="3581400" cy="4038600"/>
          </a:xfrm>
        </p:spPr>
        <p:txBody>
          <a:bodyPr>
            <a:normAutofit/>
          </a:bodyPr>
          <a:lstStyle/>
          <a:p>
            <a:pPr marL="0" indent="0">
              <a:buNone/>
            </a:pPr>
            <a:r>
              <a:rPr lang="en-US" sz="3500" dirty="0"/>
              <a:t>Notices were sent 500 feet from the site to 62 affected property owners</a:t>
            </a:r>
          </a:p>
        </p:txBody>
      </p:sp>
      <p:pic>
        <p:nvPicPr>
          <p:cNvPr id="5" name="Picture 4">
            <a:extLst>
              <a:ext uri="{FF2B5EF4-FFF2-40B4-BE49-F238E27FC236}">
                <a16:creationId xmlns:a16="http://schemas.microsoft.com/office/drawing/2014/main" id="{6292EB6A-4F30-4D6D-A1B8-F0282DD9320D}"/>
              </a:ext>
            </a:extLst>
          </p:cNvPr>
          <p:cNvPicPr>
            <a:picLocks noChangeAspect="1"/>
          </p:cNvPicPr>
          <p:nvPr/>
        </p:nvPicPr>
        <p:blipFill rotWithShape="1">
          <a:blip r:embed="rId2"/>
          <a:srcRect l="21406"/>
          <a:stretch/>
        </p:blipFill>
        <p:spPr>
          <a:xfrm>
            <a:off x="4191000" y="962954"/>
            <a:ext cx="4724400" cy="4932091"/>
          </a:xfrm>
          <a:prstGeom prst="rect">
            <a:avLst/>
          </a:prstGeom>
        </p:spPr>
      </p:pic>
    </p:spTree>
    <p:extLst>
      <p:ext uri="{BB962C8B-B14F-4D97-AF65-F5344CB8AC3E}">
        <p14:creationId xmlns:p14="http://schemas.microsoft.com/office/powerpoint/2010/main" val="216730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Reviewing Agencies</a:t>
            </a:r>
          </a:p>
        </p:txBody>
      </p:sp>
      <p:sp>
        <p:nvSpPr>
          <p:cNvPr id="4" name="Content Placeholder 3"/>
          <p:cNvSpPr>
            <a:spLocks noGrp="1"/>
          </p:cNvSpPr>
          <p:nvPr>
            <p:ph idx="1"/>
          </p:nvPr>
        </p:nvSpPr>
        <p:spPr>
          <a:xfrm>
            <a:off x="304800" y="952500"/>
            <a:ext cx="8686800" cy="4914900"/>
          </a:xfrm>
        </p:spPr>
        <p:txBody>
          <a:bodyPr>
            <a:noAutofit/>
          </a:bodyPr>
          <a:lstStyle/>
          <a:p>
            <a:pPr marL="0" indent="0">
              <a:buNone/>
            </a:pPr>
            <a:r>
              <a:rPr lang="en-US" sz="2200" dirty="0"/>
              <a:t>Comments were received from:</a:t>
            </a:r>
          </a:p>
          <a:p>
            <a:pPr marL="801688" indent="-339725"/>
            <a:r>
              <a:rPr lang="en-US" sz="2000" dirty="0"/>
              <a:t>Washoe County Community Services</a:t>
            </a:r>
          </a:p>
          <a:p>
            <a:pPr lvl="2"/>
            <a:r>
              <a:rPr lang="en-US" sz="2000" dirty="0"/>
              <a:t>Engineering and Capital Projects</a:t>
            </a:r>
          </a:p>
          <a:p>
            <a:pPr lvl="2"/>
            <a:r>
              <a:rPr lang="en-US" sz="2000" dirty="0"/>
              <a:t>Water Management</a:t>
            </a:r>
          </a:p>
          <a:p>
            <a:pPr lvl="2"/>
            <a:r>
              <a:rPr lang="en-US" sz="2000" dirty="0"/>
              <a:t>Parks</a:t>
            </a:r>
          </a:p>
          <a:p>
            <a:pPr marL="854075" lvl="2" indent="-342900"/>
            <a:r>
              <a:rPr lang="en-US" sz="2000" dirty="0"/>
              <a:t>Washoe County Health District</a:t>
            </a:r>
          </a:p>
          <a:p>
            <a:pPr marL="854075" lvl="2" indent="-342900"/>
            <a:r>
              <a:rPr lang="en-US" sz="2000" dirty="0"/>
              <a:t>Truckee Meadows Fire Protection District</a:t>
            </a:r>
          </a:p>
          <a:p>
            <a:pPr marL="854075" lvl="2" indent="-342900"/>
            <a:r>
              <a:rPr lang="en-US" sz="2000" dirty="0"/>
              <a:t>Washoe County Sheriff</a:t>
            </a:r>
          </a:p>
          <a:p>
            <a:pPr marL="854075" lvl="2" indent="-342900"/>
            <a:r>
              <a:rPr lang="en-US" sz="2000" dirty="0"/>
              <a:t>Regional Transportation Commission (RTC)</a:t>
            </a:r>
          </a:p>
          <a:p>
            <a:pPr marL="854075" lvl="2" indent="-342900"/>
            <a:r>
              <a:rPr lang="en-US" sz="2000" dirty="0"/>
              <a:t>Sun Valley General Improvement District (SVGID)</a:t>
            </a:r>
          </a:p>
          <a:p>
            <a:pPr marL="854075" lvl="2" indent="-342900"/>
            <a:r>
              <a:rPr lang="en-US" sz="2000" dirty="0"/>
              <a:t>Washoe-Storey Conservation District</a:t>
            </a:r>
          </a:p>
          <a:p>
            <a:pPr marL="0" indent="0" hangingPunct="0">
              <a:buNone/>
            </a:pPr>
            <a:r>
              <a:rPr lang="en-US" sz="2200" dirty="0"/>
              <a:t>No recommendations for denial were received.</a:t>
            </a:r>
          </a:p>
        </p:txBody>
      </p:sp>
    </p:spTree>
    <p:extLst>
      <p:ext uri="{BB962C8B-B14F-4D97-AF65-F5344CB8AC3E}">
        <p14:creationId xmlns:p14="http://schemas.microsoft.com/office/powerpoint/2010/main" val="20838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
            <a:ext cx="8458200" cy="838200"/>
          </a:xfrm>
        </p:spPr>
        <p:txBody>
          <a:bodyPr/>
          <a:lstStyle/>
          <a:p>
            <a:r>
              <a:rPr lang="en-US" sz="3800" dirty="0"/>
              <a:t>Tentative Subdivision Map Findings</a:t>
            </a:r>
          </a:p>
        </p:txBody>
      </p:sp>
      <p:sp>
        <p:nvSpPr>
          <p:cNvPr id="4" name="Content Placeholder 3"/>
          <p:cNvSpPr>
            <a:spLocks noGrp="1"/>
          </p:cNvSpPr>
          <p:nvPr>
            <p:ph idx="1"/>
          </p:nvPr>
        </p:nvSpPr>
        <p:spPr>
          <a:xfrm>
            <a:off x="457200" y="1219200"/>
            <a:ext cx="8229600" cy="4648200"/>
          </a:xfrm>
        </p:spPr>
        <p:txBody>
          <a:bodyPr>
            <a:normAutofit fontScale="92500" lnSpcReduction="20000"/>
          </a:bodyPr>
          <a:lstStyle/>
          <a:p>
            <a:pPr marL="514350" indent="-514350">
              <a:buFont typeface="+mj-lt"/>
              <a:buAutoNum type="arabicPeriod"/>
            </a:pPr>
            <a:r>
              <a:rPr lang="en-US" dirty="0"/>
              <a:t>Plan Consistency;</a:t>
            </a:r>
          </a:p>
          <a:p>
            <a:pPr marL="514350" indent="-514350">
              <a:buFont typeface="+mj-lt"/>
              <a:buAutoNum type="arabicPeriod"/>
            </a:pPr>
            <a:r>
              <a:rPr lang="en-US" dirty="0"/>
              <a:t>Design or Improvement; </a:t>
            </a:r>
          </a:p>
          <a:p>
            <a:pPr marL="514350" indent="-514350">
              <a:buFont typeface="+mj-lt"/>
              <a:buAutoNum type="arabicPeriod"/>
            </a:pPr>
            <a:r>
              <a:rPr lang="en-US" dirty="0"/>
              <a:t>Type of Development;	</a:t>
            </a:r>
          </a:p>
          <a:p>
            <a:pPr marL="514350" indent="-514350">
              <a:buFont typeface="+mj-lt"/>
              <a:buAutoNum type="arabicPeriod"/>
            </a:pPr>
            <a:r>
              <a:rPr lang="en-US" dirty="0"/>
              <a:t>Availability of Services; </a:t>
            </a:r>
          </a:p>
          <a:p>
            <a:pPr marL="514350" indent="-514350">
              <a:buFont typeface="+mj-lt"/>
              <a:buAutoNum type="arabicPeriod"/>
            </a:pPr>
            <a:r>
              <a:rPr lang="en-US" dirty="0"/>
              <a:t>Fish or Wildlife; </a:t>
            </a:r>
          </a:p>
          <a:p>
            <a:pPr marL="514350" indent="-514350">
              <a:buFont typeface="+mj-lt"/>
              <a:buAutoNum type="arabicPeriod"/>
            </a:pPr>
            <a:r>
              <a:rPr lang="en-US" dirty="0"/>
              <a:t>Public Health; </a:t>
            </a:r>
          </a:p>
          <a:p>
            <a:pPr marL="514350" indent="-514350">
              <a:buFont typeface="+mj-lt"/>
              <a:buAutoNum type="arabicPeriod"/>
            </a:pPr>
            <a:r>
              <a:rPr lang="en-US" dirty="0"/>
              <a:t>Easements;</a:t>
            </a:r>
          </a:p>
          <a:p>
            <a:pPr marL="514350" indent="-514350">
              <a:buFont typeface="+mj-lt"/>
              <a:buAutoNum type="arabicPeriod"/>
            </a:pPr>
            <a:r>
              <a:rPr lang="en-US" dirty="0"/>
              <a:t>Access;</a:t>
            </a:r>
          </a:p>
          <a:p>
            <a:pPr marL="514350" indent="-514350">
              <a:buFont typeface="+mj-lt"/>
              <a:buAutoNum type="arabicPeriod"/>
            </a:pPr>
            <a:r>
              <a:rPr lang="en-US" dirty="0"/>
              <a:t>Dedications; and</a:t>
            </a:r>
          </a:p>
          <a:p>
            <a:pPr marL="514350" indent="-514350">
              <a:buFont typeface="+mj-lt"/>
              <a:buAutoNum type="arabicPeriod"/>
            </a:pPr>
            <a:r>
              <a:rPr lang="en-US" dirty="0"/>
              <a:t>Energy.</a:t>
            </a:r>
          </a:p>
        </p:txBody>
      </p:sp>
    </p:spTree>
    <p:extLst>
      <p:ext uri="{BB962C8B-B14F-4D97-AF65-F5344CB8AC3E}">
        <p14:creationId xmlns:p14="http://schemas.microsoft.com/office/powerpoint/2010/main" val="78491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76200"/>
            <a:ext cx="7848600" cy="838200"/>
          </a:xfrm>
        </p:spPr>
        <p:txBody>
          <a:bodyPr/>
          <a:lstStyle/>
          <a:p>
            <a:r>
              <a:rPr lang="en-US" dirty="0"/>
              <a:t>Possible Motion </a:t>
            </a:r>
          </a:p>
        </p:txBody>
      </p:sp>
      <p:sp>
        <p:nvSpPr>
          <p:cNvPr id="4" name="Content Placeholder 3"/>
          <p:cNvSpPr>
            <a:spLocks noGrp="1"/>
          </p:cNvSpPr>
          <p:nvPr>
            <p:ph idx="1"/>
          </p:nvPr>
        </p:nvSpPr>
        <p:spPr>
          <a:xfrm>
            <a:off x="228600" y="1295400"/>
            <a:ext cx="8686800" cy="4572000"/>
          </a:xfrm>
        </p:spPr>
        <p:txBody>
          <a:bodyPr>
            <a:normAutofit/>
          </a:bodyPr>
          <a:lstStyle/>
          <a:p>
            <a:pPr marL="0" indent="0" algn="just" hangingPunct="0">
              <a:buNone/>
            </a:pPr>
            <a:r>
              <a:rPr lang="en-US" dirty="0"/>
              <a:t>I move that, after giving reasoned consideration to the information contained in the staff report and information received during the public hearing, the Washoe County Planning Commission approve Tentative Subdivision Map Case Number WTM21-005 for Star West Homes, having made all ten findings in accordance with Washoe County Code Section 110.608.25</a:t>
            </a:r>
          </a:p>
        </p:txBody>
      </p:sp>
    </p:spTree>
    <p:extLst>
      <p:ext uri="{BB962C8B-B14F-4D97-AF65-F5344CB8AC3E}">
        <p14:creationId xmlns:p14="http://schemas.microsoft.com/office/powerpoint/2010/main" val="76803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67400"/>
            <a:ext cx="8305800" cy="1066800"/>
          </a:xfrm>
        </p:spPr>
        <p:txBody>
          <a:bodyPr>
            <a:normAutofit/>
          </a:bodyPr>
          <a:lstStyle/>
          <a:p>
            <a:endParaRPr lang="en-US" sz="2800" b="1" i="1" dirty="0">
              <a:solidFill>
                <a:schemeClr val="bg1"/>
              </a:solidFill>
            </a:endParaRPr>
          </a:p>
        </p:txBody>
      </p:sp>
      <p:sp>
        <p:nvSpPr>
          <p:cNvPr id="4" name="Title 3"/>
          <p:cNvSpPr>
            <a:spLocks noGrp="1"/>
          </p:cNvSpPr>
          <p:nvPr>
            <p:ph type="ctrTitle"/>
          </p:nvPr>
        </p:nvSpPr>
        <p:spPr>
          <a:xfrm>
            <a:off x="914400" y="76200"/>
            <a:ext cx="7315200" cy="811530"/>
          </a:xfrm>
        </p:spPr>
        <p:txBody>
          <a:bodyPr/>
          <a:lstStyle/>
          <a:p>
            <a:r>
              <a:rPr lang="en-US" dirty="0"/>
              <a:t>Request</a:t>
            </a:r>
          </a:p>
        </p:txBody>
      </p:sp>
      <p:sp>
        <p:nvSpPr>
          <p:cNvPr id="2" name="TextBox 1"/>
          <p:cNvSpPr txBox="1"/>
          <p:nvPr/>
        </p:nvSpPr>
        <p:spPr>
          <a:xfrm>
            <a:off x="228600" y="1295400"/>
            <a:ext cx="8610600" cy="1569660"/>
          </a:xfrm>
          <a:prstGeom prst="rect">
            <a:avLst/>
          </a:prstGeom>
          <a:noFill/>
        </p:spPr>
        <p:txBody>
          <a:bodyPr wrap="square" rtlCol="0">
            <a:spAutoFit/>
          </a:bodyPr>
          <a:lstStyle/>
          <a:p>
            <a:r>
              <a:rPr lang="en-US" sz="3200" b="1" dirty="0"/>
              <a:t>The applicant is requesting a tentative subdivision map to develop three parcels totaling 3.83 acres into 11 single family lots. </a:t>
            </a:r>
          </a:p>
        </p:txBody>
      </p:sp>
    </p:spTree>
    <p:extLst>
      <p:ext uri="{BB962C8B-B14F-4D97-AF65-F5344CB8AC3E}">
        <p14:creationId xmlns:p14="http://schemas.microsoft.com/office/powerpoint/2010/main" val="412690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68542"/>
            <a:ext cx="6096000" cy="70111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Vicinity Map</a:t>
            </a:r>
            <a:endParaRPr lang="en-US" dirty="0">
              <a:solidFill>
                <a:srgbClr val="0054A4"/>
              </a:solidFill>
            </a:endParaRPr>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a:extLst>
              <a:ext uri="{FF2B5EF4-FFF2-40B4-BE49-F238E27FC236}">
                <a16:creationId xmlns:a16="http://schemas.microsoft.com/office/drawing/2014/main" id="{3088B4C0-0BDE-4F61-8BB0-6200324A0B0A}"/>
              </a:ext>
            </a:extLst>
          </p:cNvPr>
          <p:cNvPicPr>
            <a:picLocks noChangeAspect="1"/>
          </p:cNvPicPr>
          <p:nvPr/>
        </p:nvPicPr>
        <p:blipFill rotWithShape="1">
          <a:blip r:embed="rId2"/>
          <a:srcRect t="2606"/>
          <a:stretch/>
        </p:blipFill>
        <p:spPr>
          <a:xfrm>
            <a:off x="-205675" y="914401"/>
            <a:ext cx="9349675" cy="5410199"/>
          </a:xfrm>
          <a:prstGeom prst="rect">
            <a:avLst/>
          </a:prstGeom>
        </p:spPr>
      </p:pic>
    </p:spTree>
    <p:extLst>
      <p:ext uri="{BB962C8B-B14F-4D97-AF65-F5344CB8AC3E}">
        <p14:creationId xmlns:p14="http://schemas.microsoft.com/office/powerpoint/2010/main" val="344636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00567-3C5C-49B4-9923-123B36A76D19}"/>
              </a:ext>
            </a:extLst>
          </p:cNvPr>
          <p:cNvSpPr>
            <a:spLocks noGrp="1"/>
          </p:cNvSpPr>
          <p:nvPr>
            <p:ph type="title"/>
          </p:nvPr>
        </p:nvSpPr>
        <p:spPr>
          <a:xfrm>
            <a:off x="1219200" y="76200"/>
            <a:ext cx="7848600" cy="792162"/>
          </a:xfrm>
        </p:spPr>
        <p:txBody>
          <a:bodyPr/>
          <a:lstStyle/>
          <a:p>
            <a:r>
              <a:rPr lang="en-US" dirty="0"/>
              <a:t>Site Layout Map</a:t>
            </a:r>
          </a:p>
        </p:txBody>
      </p:sp>
      <p:pic>
        <p:nvPicPr>
          <p:cNvPr id="6" name="Content Placeholder 5">
            <a:extLst>
              <a:ext uri="{FF2B5EF4-FFF2-40B4-BE49-F238E27FC236}">
                <a16:creationId xmlns:a16="http://schemas.microsoft.com/office/drawing/2014/main" id="{189FD28B-5260-470B-9628-737E1F4BB38A}"/>
              </a:ext>
            </a:extLst>
          </p:cNvPr>
          <p:cNvPicPr>
            <a:picLocks noGrp="1" noChangeAspect="1"/>
          </p:cNvPicPr>
          <p:nvPr>
            <p:ph idx="1"/>
          </p:nvPr>
        </p:nvPicPr>
        <p:blipFill>
          <a:blip r:embed="rId2"/>
          <a:stretch>
            <a:fillRect/>
          </a:stretch>
        </p:blipFill>
        <p:spPr>
          <a:xfrm>
            <a:off x="-117216" y="856957"/>
            <a:ext cx="9378431" cy="5109456"/>
          </a:xfrm>
          <a:prstGeom prst="rect">
            <a:avLst/>
          </a:prstGeom>
        </p:spPr>
      </p:pic>
    </p:spTree>
    <p:extLst>
      <p:ext uri="{BB962C8B-B14F-4D97-AF65-F5344CB8AC3E}">
        <p14:creationId xmlns:p14="http://schemas.microsoft.com/office/powerpoint/2010/main" val="281242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4F01F-F1AB-47CB-B8E6-5433F678239C}"/>
              </a:ext>
            </a:extLst>
          </p:cNvPr>
          <p:cNvSpPr>
            <a:spLocks noGrp="1"/>
          </p:cNvSpPr>
          <p:nvPr>
            <p:ph idx="1"/>
          </p:nvPr>
        </p:nvSpPr>
        <p:spPr>
          <a:xfrm>
            <a:off x="152400" y="1066800"/>
            <a:ext cx="8915400" cy="4876800"/>
          </a:xfrm>
        </p:spPr>
        <p:txBody>
          <a:bodyPr>
            <a:normAutofit/>
          </a:bodyPr>
          <a:lstStyle/>
          <a:p>
            <a:r>
              <a:rPr lang="en-US" dirty="0"/>
              <a:t>The applicant is proposing to divide three adjacent parcels owned by the same owner into 11-lots ranging in size from 12,004 sf to 15,337 sf lots</a:t>
            </a:r>
          </a:p>
          <a:p>
            <a:r>
              <a:rPr lang="en-US" dirty="0"/>
              <a:t>The overall density will be 2.84 dwellings per acre</a:t>
            </a:r>
          </a:p>
          <a:p>
            <a:r>
              <a:rPr lang="en-US" dirty="0"/>
              <a:t>The lots will access off Lupin Drive to a new street Caleb Drive</a:t>
            </a:r>
          </a:p>
          <a:p>
            <a:r>
              <a:rPr lang="en-US" dirty="0"/>
              <a:t>The development will meet Washoe County standard setbacks and building standards</a:t>
            </a:r>
          </a:p>
        </p:txBody>
      </p:sp>
      <p:sp>
        <p:nvSpPr>
          <p:cNvPr id="3" name="Title 2">
            <a:extLst>
              <a:ext uri="{FF2B5EF4-FFF2-40B4-BE49-F238E27FC236}">
                <a16:creationId xmlns:a16="http://schemas.microsoft.com/office/drawing/2014/main" id="{1CA64701-AFA0-4935-8361-76BCACE2E3F7}"/>
              </a:ext>
            </a:extLst>
          </p:cNvPr>
          <p:cNvSpPr>
            <a:spLocks noGrp="1"/>
          </p:cNvSpPr>
          <p:nvPr>
            <p:ph type="title"/>
          </p:nvPr>
        </p:nvSpPr>
        <p:spPr>
          <a:xfrm>
            <a:off x="1219200" y="76200"/>
            <a:ext cx="7162800" cy="838200"/>
          </a:xfrm>
        </p:spPr>
        <p:txBody>
          <a:bodyPr/>
          <a:lstStyle/>
          <a:p>
            <a:r>
              <a:rPr lang="en-US" dirty="0"/>
              <a:t>Site Analysis</a:t>
            </a:r>
          </a:p>
        </p:txBody>
      </p:sp>
    </p:spTree>
    <p:extLst>
      <p:ext uri="{BB962C8B-B14F-4D97-AF65-F5344CB8AC3E}">
        <p14:creationId xmlns:p14="http://schemas.microsoft.com/office/powerpoint/2010/main" val="47918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55A66-753E-4877-8E9B-DB2E8782D90A}"/>
              </a:ext>
            </a:extLst>
          </p:cNvPr>
          <p:cNvSpPr>
            <a:spLocks noGrp="1"/>
          </p:cNvSpPr>
          <p:nvPr>
            <p:ph idx="1"/>
          </p:nvPr>
        </p:nvSpPr>
        <p:spPr>
          <a:xfrm>
            <a:off x="152400" y="1219200"/>
            <a:ext cx="8763000" cy="4572000"/>
          </a:xfrm>
        </p:spPr>
        <p:txBody>
          <a:bodyPr>
            <a:normAutofit/>
          </a:bodyPr>
          <a:lstStyle/>
          <a:p>
            <a:pPr hangingPunct="0"/>
            <a:r>
              <a:rPr lang="en-US" dirty="0"/>
              <a:t>The site is vacant and relatively flat</a:t>
            </a:r>
          </a:p>
          <a:p>
            <a:pPr hangingPunct="0"/>
            <a:r>
              <a:rPr lang="en-US" dirty="0"/>
              <a:t>Approximately 4,900 cubic yards will be excavated</a:t>
            </a:r>
          </a:p>
          <a:p>
            <a:pPr hangingPunct="0"/>
            <a:r>
              <a:rPr lang="en-US" dirty="0"/>
              <a:t>All material will be balanced on site and no material will be imported. </a:t>
            </a:r>
          </a:p>
        </p:txBody>
      </p:sp>
      <p:sp>
        <p:nvSpPr>
          <p:cNvPr id="3" name="Title 2">
            <a:extLst>
              <a:ext uri="{FF2B5EF4-FFF2-40B4-BE49-F238E27FC236}">
                <a16:creationId xmlns:a16="http://schemas.microsoft.com/office/drawing/2014/main" id="{32F206BD-E1D8-4662-AAC4-BC1CC5EAC9F4}"/>
              </a:ext>
            </a:extLst>
          </p:cNvPr>
          <p:cNvSpPr>
            <a:spLocks noGrp="1"/>
          </p:cNvSpPr>
          <p:nvPr>
            <p:ph type="title"/>
          </p:nvPr>
        </p:nvSpPr>
        <p:spPr>
          <a:xfrm>
            <a:off x="1219200" y="76200"/>
            <a:ext cx="7848600" cy="914400"/>
          </a:xfrm>
        </p:spPr>
        <p:txBody>
          <a:bodyPr/>
          <a:lstStyle/>
          <a:p>
            <a:r>
              <a:rPr lang="en-US"/>
              <a:t>Site Analysis</a:t>
            </a:r>
            <a:endParaRPr lang="en-US" dirty="0"/>
          </a:p>
        </p:txBody>
      </p:sp>
    </p:spTree>
    <p:extLst>
      <p:ext uri="{BB962C8B-B14F-4D97-AF65-F5344CB8AC3E}">
        <p14:creationId xmlns:p14="http://schemas.microsoft.com/office/powerpoint/2010/main" val="12661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 ground, sandy&#10;&#10;Description automatically generated">
            <a:extLst>
              <a:ext uri="{FF2B5EF4-FFF2-40B4-BE49-F238E27FC236}">
                <a16:creationId xmlns:a16="http://schemas.microsoft.com/office/drawing/2014/main" id="{C89C3ECC-DD0C-41E5-8673-1FD665ECCB4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79" t="4602" r="-3279" b="618"/>
          <a:stretch/>
        </p:blipFill>
        <p:spPr>
          <a:xfrm>
            <a:off x="0" y="0"/>
            <a:ext cx="9601200" cy="6824964"/>
          </a:xfrm>
        </p:spPr>
      </p:pic>
      <p:sp>
        <p:nvSpPr>
          <p:cNvPr id="3" name="Title 2">
            <a:extLst>
              <a:ext uri="{FF2B5EF4-FFF2-40B4-BE49-F238E27FC236}">
                <a16:creationId xmlns:a16="http://schemas.microsoft.com/office/drawing/2014/main" id="{AE835F17-29F2-4DFA-8E24-B015A1DB7C9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66745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10600" cy="4267200"/>
          </a:xfrm>
        </p:spPr>
        <p:txBody>
          <a:bodyPr>
            <a:normAutofit lnSpcReduction="10000"/>
          </a:bodyPr>
          <a:lstStyle/>
          <a:p>
            <a:r>
              <a:rPr lang="en-US" dirty="0"/>
              <a:t>The site is located in an area with existing infrastructure and municipal services are either in place or can be easily established</a:t>
            </a:r>
          </a:p>
          <a:p>
            <a:r>
              <a:rPr lang="en-US" dirty="0"/>
              <a:t>The parcels are within the Sun Valley General Improvement District (SVGID) service area and the development will need to meet all regulations and policies</a:t>
            </a:r>
          </a:p>
          <a:p>
            <a:r>
              <a:rPr lang="en-US" dirty="0"/>
              <a:t>Water and sewer service will be provided by the SVGID</a:t>
            </a:r>
          </a:p>
          <a:p>
            <a:endParaRPr lang="en-US" dirty="0"/>
          </a:p>
        </p:txBody>
      </p:sp>
      <p:sp>
        <p:nvSpPr>
          <p:cNvPr id="3" name="Title 2"/>
          <p:cNvSpPr>
            <a:spLocks noGrp="1"/>
          </p:cNvSpPr>
          <p:nvPr>
            <p:ph type="title"/>
          </p:nvPr>
        </p:nvSpPr>
        <p:spPr>
          <a:xfrm>
            <a:off x="1219200" y="76200"/>
            <a:ext cx="7848600" cy="792162"/>
          </a:xfrm>
        </p:spPr>
        <p:txBody>
          <a:bodyPr/>
          <a:lstStyle/>
          <a:p>
            <a:r>
              <a:rPr lang="en-US" dirty="0"/>
              <a:t>Water &amp; Sewer</a:t>
            </a:r>
          </a:p>
        </p:txBody>
      </p:sp>
    </p:spTree>
    <p:extLst>
      <p:ext uri="{BB962C8B-B14F-4D97-AF65-F5344CB8AC3E}">
        <p14:creationId xmlns:p14="http://schemas.microsoft.com/office/powerpoint/2010/main" val="194969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4724400"/>
          </a:xfrm>
        </p:spPr>
        <p:txBody>
          <a:bodyPr>
            <a:normAutofit/>
          </a:bodyPr>
          <a:lstStyle/>
          <a:p>
            <a:r>
              <a:rPr lang="en-US" sz="3500" dirty="0"/>
              <a:t>The proposed access is off Lupin Drive  </a:t>
            </a:r>
          </a:p>
          <a:p>
            <a:r>
              <a:rPr lang="en-US" sz="3500" dirty="0"/>
              <a:t>The small size of the development did not require a traffic study</a:t>
            </a:r>
          </a:p>
          <a:p>
            <a:r>
              <a:rPr lang="en-US" sz="3500" dirty="0"/>
              <a:t>Based on the number of homes approximately 110 average daily trip should be anticipated</a:t>
            </a:r>
            <a:endParaRPr lang="en-US" dirty="0"/>
          </a:p>
        </p:txBody>
      </p:sp>
      <p:sp>
        <p:nvSpPr>
          <p:cNvPr id="3" name="Title 2"/>
          <p:cNvSpPr>
            <a:spLocks noGrp="1"/>
          </p:cNvSpPr>
          <p:nvPr>
            <p:ph type="title"/>
          </p:nvPr>
        </p:nvSpPr>
        <p:spPr>
          <a:xfrm>
            <a:off x="1219200" y="76200"/>
            <a:ext cx="7924800" cy="792162"/>
          </a:xfrm>
        </p:spPr>
        <p:txBody>
          <a:bodyPr/>
          <a:lstStyle/>
          <a:p>
            <a:r>
              <a:rPr lang="en-US" dirty="0"/>
              <a:t>Roadways &amp; Traffic</a:t>
            </a:r>
          </a:p>
        </p:txBody>
      </p:sp>
    </p:spTree>
    <p:extLst>
      <p:ext uri="{BB962C8B-B14F-4D97-AF65-F5344CB8AC3E}">
        <p14:creationId xmlns:p14="http://schemas.microsoft.com/office/powerpoint/2010/main" val="2156332964"/>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2200D7ED-6620-45A0-9F13-862FEFE886A3}">
  <ds:schemaRefs>
    <ds:schemaRef ds:uri="http://purl.org/dc/elements/1.1/"/>
    <ds:schemaRef ds:uri="http://schemas.microsoft.com/office/2006/metadata/properties"/>
    <ds:schemaRef ds:uri="http://schemas.microsoft.com/sharepoint/v3"/>
    <ds:schemaRef ds:uri="http://purl.org/dc/terms/"/>
    <ds:schemaRef ds:uri="CEA9126C-A9B1-4F4A-855C-DD0F845697D2"/>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a94d8b85-37e1-4d17-8d55-8b7d207932bb"/>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C64AFA-9D40-4A59-8DD4-92F4856366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3394</TotalTime>
  <Words>427</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PowerPoint_Template_2015</vt:lpstr>
      <vt:lpstr>WTM21-005 (Lupin Street)</vt:lpstr>
      <vt:lpstr>Request</vt:lpstr>
      <vt:lpstr>Vicinity Map</vt:lpstr>
      <vt:lpstr>Site Layout Map</vt:lpstr>
      <vt:lpstr>Site Analysis</vt:lpstr>
      <vt:lpstr>Site Analysis</vt:lpstr>
      <vt:lpstr>PowerPoint Presentation</vt:lpstr>
      <vt:lpstr>Water &amp; Sewer</vt:lpstr>
      <vt:lpstr>Roadways &amp; Traffic</vt:lpstr>
      <vt:lpstr>Sun Valley CAB</vt:lpstr>
      <vt:lpstr>Public Notice</vt:lpstr>
      <vt:lpstr>Reviewing Agencies</vt:lpstr>
      <vt:lpstr>Tentative Subdivision Map Findings</vt:lpstr>
      <vt:lpstr>Possible Motion </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Olander, Julee</cp:lastModifiedBy>
  <cp:revision>169</cp:revision>
  <cp:lastPrinted>2020-11-12T21:28:03Z</cp:lastPrinted>
  <dcterms:created xsi:type="dcterms:W3CDTF">2015-09-25T21:46:02Z</dcterms:created>
  <dcterms:modified xsi:type="dcterms:W3CDTF">2021-04-05T23:11:29Z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