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21"/>
  </p:notesMasterIdLst>
  <p:sldIdLst>
    <p:sldId id="273" r:id="rId6"/>
    <p:sldId id="283" r:id="rId7"/>
    <p:sldId id="304" r:id="rId8"/>
    <p:sldId id="306" r:id="rId9"/>
    <p:sldId id="310" r:id="rId10"/>
    <p:sldId id="311" r:id="rId11"/>
    <p:sldId id="312" r:id="rId12"/>
    <p:sldId id="313" r:id="rId13"/>
    <p:sldId id="314" r:id="rId14"/>
    <p:sldId id="315" r:id="rId15"/>
    <p:sldId id="307" r:id="rId16"/>
    <p:sldId id="308" r:id="rId17"/>
    <p:sldId id="317" r:id="rId18"/>
    <p:sldId id="318" r:id="rId19"/>
    <p:sldId id="316" r:id="rId20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4A4"/>
    <a:srgbClr val="00FFFF"/>
    <a:srgbClr val="66FFFF"/>
    <a:srgbClr val="000000"/>
    <a:srgbClr val="FFD457"/>
    <a:srgbClr val="006325"/>
    <a:srgbClr val="BCBEC0"/>
    <a:srgbClr val="E6E7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14" d="100"/>
          <a:sy n="114" d="100"/>
        </p:scale>
        <p:origin x="152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735" cy="464503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1081" y="0"/>
            <a:ext cx="3037735" cy="464503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B8AE55A0-88DB-44F8-9E71-882C6BFF5295}" type="datetimeFigureOut">
              <a:rPr lang="en-US" smtClean="0"/>
              <a:t>2/4/2021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0406" y="4415156"/>
            <a:ext cx="5609588" cy="4183697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30312"/>
            <a:ext cx="3037735" cy="464503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1081" y="8830312"/>
            <a:ext cx="3037735" cy="464503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68F7C3CB-48A2-4C6E-9D8D-9C534A317D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480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8275320" y="6172200"/>
            <a:ext cx="38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/>
          <a:lstStyle>
            <a:lvl1pPr>
              <a:buFont typeface="Wingdings" pitchFamily="2" charset="2"/>
              <a:buChar char="§"/>
              <a:defRPr b="1"/>
            </a:lvl1pPr>
            <a:lvl2pPr>
              <a:defRPr sz="3200"/>
            </a:lvl2pPr>
            <a:lvl3pPr>
              <a:buFont typeface="Wingdings" pitchFamily="2" charset="2"/>
              <a:buChar char="§"/>
              <a:defRPr sz="2800"/>
            </a:lvl3pPr>
            <a:lvl4pPr>
              <a:defRPr sz="240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1219200" y="76200"/>
            <a:ext cx="8229600" cy="792162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algn="l"/>
            <a:r>
              <a:rPr lang="en-US" dirty="0">
                <a:solidFill>
                  <a:srgbClr val="0054A4"/>
                </a:solidFill>
              </a:rPr>
              <a:t>Template for pages 1-9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8284464" y="6172200"/>
            <a:ext cx="48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/>
          <a:lstStyle>
            <a:lvl1pPr>
              <a:buFont typeface="Wingdings" pitchFamily="2" charset="2"/>
              <a:buChar char="§"/>
              <a:defRPr b="1"/>
            </a:lvl1pPr>
            <a:lvl2pPr>
              <a:defRPr sz="3200"/>
            </a:lvl2pPr>
            <a:lvl3pPr>
              <a:buFont typeface="Wingdings" pitchFamily="2" charset="2"/>
              <a:buChar char="§"/>
              <a:defRPr sz="2800"/>
            </a:lvl3pPr>
            <a:lvl4pPr>
              <a:defRPr sz="240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1219200" y="76200"/>
            <a:ext cx="8229600" cy="792162"/>
          </a:xfrm>
          <a:prstGeom prst="rect">
            <a:avLst/>
          </a:prstGeom>
        </p:spPr>
        <p:txBody>
          <a:bodyPr/>
          <a:lstStyle>
            <a:lvl1pPr>
              <a:defRPr b="1" baseline="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dirty="0">
                <a:solidFill>
                  <a:srgbClr val="0054A4"/>
                </a:solidFill>
              </a:rPr>
              <a:t>Template for pages 10 and up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8211312" y="6172200"/>
            <a:ext cx="48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2" name="Picture 1" descr="wc_strat_powerpoint-r1-01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6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5141670"/>
            <a:ext cx="8229600" cy="838200"/>
          </a:xfrm>
        </p:spPr>
        <p:txBody>
          <a:bodyPr>
            <a:normAutofit lnSpcReduction="10000"/>
          </a:bodyPr>
          <a:lstStyle/>
          <a:p>
            <a:r>
              <a:rPr lang="en-US" sz="2800" b="1" dirty="0">
                <a:solidFill>
                  <a:schemeClr val="tx1"/>
                </a:solidFill>
              </a:rPr>
              <a:t>Washoe County Board of Adjustment</a:t>
            </a:r>
          </a:p>
          <a:p>
            <a:pPr>
              <a:spcBef>
                <a:spcPts val="0"/>
              </a:spcBef>
            </a:pPr>
            <a:r>
              <a:rPr lang="en-US" sz="2400" b="1" dirty="0">
                <a:solidFill>
                  <a:schemeClr val="tx1"/>
                </a:solidFill>
              </a:rPr>
              <a:t>February 4, 2021</a:t>
            </a: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762000" y="136008"/>
            <a:ext cx="8610600" cy="838200"/>
          </a:xfrm>
        </p:spPr>
        <p:txBody>
          <a:bodyPr/>
          <a:lstStyle/>
          <a:p>
            <a:r>
              <a:rPr lang="en-US" sz="4000" dirty="0"/>
              <a:t>SB13-008 Revocation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5D0B621-FA88-4861-A634-F883635E928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985094"/>
            <a:ext cx="7772400" cy="41565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66005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315200" cy="762000"/>
          </a:xfrm>
        </p:spPr>
        <p:txBody>
          <a:bodyPr/>
          <a:lstStyle/>
          <a:p>
            <a:r>
              <a:rPr lang="en-US" dirty="0"/>
              <a:t>Request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1066800"/>
            <a:ext cx="8763000" cy="4724400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Revoke SB13-008 (De La Luz Horse Racing Events)</a:t>
            </a:r>
          </a:p>
          <a:p>
            <a:r>
              <a:rPr lang="en-US" dirty="0"/>
              <a:t>Revocation is in accordance with 110.810.70(b)(2)(3)</a:t>
            </a:r>
          </a:p>
          <a:p>
            <a:r>
              <a:rPr lang="en-US" u="sng" dirty="0"/>
              <a:t>Grounds for Revocation. </a:t>
            </a:r>
            <a:r>
              <a:rPr lang="en-US" dirty="0"/>
              <a:t>A special use permit may be revoked pursuant to the provisions of this section upon a finding of any one (1) or more of the following grounds: </a:t>
            </a:r>
          </a:p>
          <a:p>
            <a:pPr lvl="1"/>
            <a:r>
              <a:rPr lang="en-US" dirty="0"/>
              <a:t>(2) That one </a:t>
            </a:r>
            <a:r>
              <a:rPr lang="en-US" dirty="0">
                <a:highlight>
                  <a:srgbClr val="FFFF00"/>
                </a:highlight>
              </a:rPr>
              <a:t>(1) or more of the conditions </a:t>
            </a:r>
            <a:r>
              <a:rPr lang="en-US" dirty="0"/>
              <a:t>upon which such development approval was granted have been violated; or </a:t>
            </a:r>
          </a:p>
          <a:p>
            <a:pPr lvl="1"/>
            <a:r>
              <a:rPr lang="en-US" dirty="0"/>
              <a:t>(3) That the use or facility for which the development approval was granted is so conducted or maintained as </a:t>
            </a:r>
            <a:r>
              <a:rPr lang="en-US" dirty="0">
                <a:highlight>
                  <a:srgbClr val="FFFF00"/>
                </a:highlight>
              </a:rPr>
              <a:t>to be detrimental to the public health or safety</a:t>
            </a:r>
            <a:r>
              <a:rPr lang="en-US" dirty="0"/>
              <a:t>, or as to be a public nuisance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529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191000" y="1219200"/>
            <a:ext cx="4800600" cy="4495800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SB13-008 granted in 2013</a:t>
            </a:r>
          </a:p>
          <a:p>
            <a:r>
              <a:rPr lang="en-US" dirty="0"/>
              <a:t>Allows for 20 – 1 day horse racing events</a:t>
            </a:r>
            <a:endParaRPr lang="en-US" b="0" dirty="0"/>
          </a:p>
          <a:p>
            <a:r>
              <a:rPr lang="en-US" dirty="0"/>
              <a:t>Annual submittal no later than April 1st of an events calendar with dates and times (15-day notice)</a:t>
            </a:r>
          </a:p>
          <a:p>
            <a:r>
              <a:rPr lang="en-US" dirty="0"/>
              <a:t>Allows for a maximum number of 400 people</a:t>
            </a:r>
          </a:p>
          <a:p>
            <a:r>
              <a:rPr lang="en-US" dirty="0"/>
              <a:t>Allowed to run from May through September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SB13-008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790733-058C-4C01-9FA4-99481A867B9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154769"/>
            <a:ext cx="3796748" cy="4167462"/>
          </a:xfrm>
          <a:prstGeom prst="rect">
            <a:avLst/>
          </a:prstGeom>
          <a:noFill/>
          <a:ln w="15875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3311437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495800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Condition 1(a):  The applicant shall demonstrate substantial conformance to the plans approved as part of this special use permit.</a:t>
            </a:r>
          </a:p>
          <a:p>
            <a:pPr lvl="0"/>
            <a:r>
              <a:rPr lang="en-US" dirty="0"/>
              <a:t>Investigations by various agencies discovered that the event organizer was not following plans submitted to reviewing agencies </a:t>
            </a:r>
          </a:p>
          <a:p>
            <a:pPr lvl="0"/>
            <a:endParaRPr lang="en-US" dirty="0"/>
          </a:p>
          <a:p>
            <a:pPr lvl="0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Condition Violations	</a:t>
            </a:r>
          </a:p>
        </p:txBody>
      </p:sp>
    </p:spTree>
    <p:extLst>
      <p:ext uri="{BB962C8B-B14F-4D97-AF65-F5344CB8AC3E}">
        <p14:creationId xmlns:p14="http://schemas.microsoft.com/office/powerpoint/2010/main" val="18849586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495800"/>
          </a:xfrm>
        </p:spPr>
        <p:txBody>
          <a:bodyPr>
            <a:normAutofit fontScale="92500"/>
          </a:bodyPr>
          <a:lstStyle/>
          <a:p>
            <a:pPr lvl="0"/>
            <a:r>
              <a:rPr lang="en-US" sz="2800" dirty="0"/>
              <a:t>Condition 1(c):  The applicant shall comply with all conditions of approval to the satisfaction of </a:t>
            </a:r>
            <a:r>
              <a:rPr lang="en-US" sz="2800" u="sng" dirty="0"/>
              <a:t>each reviewing agency</a:t>
            </a:r>
            <a:r>
              <a:rPr lang="en-US" sz="2800" dirty="0"/>
              <a:t> before a business license is issued for horse racing events.</a:t>
            </a:r>
          </a:p>
          <a:p>
            <a:pPr lvl="0"/>
            <a:r>
              <a:rPr lang="en-US" sz="2800" dirty="0"/>
              <a:t>The applicant consistently failed to:</a:t>
            </a:r>
          </a:p>
          <a:p>
            <a:pPr lvl="1"/>
            <a:r>
              <a:rPr lang="en-US" sz="2800" dirty="0"/>
              <a:t>Meet agency deadlines for submission of contracts, </a:t>
            </a:r>
          </a:p>
          <a:p>
            <a:pPr lvl="1"/>
            <a:r>
              <a:rPr lang="en-US" sz="2800" dirty="0"/>
              <a:t>Communicate with reviewing agencies about upcoming events; and, </a:t>
            </a:r>
          </a:p>
          <a:p>
            <a:pPr lvl="1"/>
            <a:r>
              <a:rPr lang="en-US" sz="2800" dirty="0"/>
              <a:t>Even when events were approved by an agency, failed to follow the approved agency conditions.</a:t>
            </a:r>
          </a:p>
          <a:p>
            <a:pPr lvl="0"/>
            <a:endParaRPr lang="en-US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Condition Violations	</a:t>
            </a:r>
          </a:p>
        </p:txBody>
      </p:sp>
    </p:spTree>
    <p:extLst>
      <p:ext uri="{BB962C8B-B14F-4D97-AF65-F5344CB8AC3E}">
        <p14:creationId xmlns:p14="http://schemas.microsoft.com/office/powerpoint/2010/main" val="9596337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495800"/>
          </a:xfrm>
        </p:spPr>
        <p:txBody>
          <a:bodyPr>
            <a:normAutofit lnSpcReduction="10000"/>
          </a:bodyPr>
          <a:lstStyle/>
          <a:p>
            <a:pPr lvl="0"/>
            <a:r>
              <a:rPr lang="en-US" sz="3000" dirty="0"/>
              <a:t>Condition 1(</a:t>
            </a:r>
            <a:r>
              <a:rPr lang="en-US" sz="3000" dirty="0" err="1"/>
              <a:t>i</a:t>
            </a:r>
            <a:r>
              <a:rPr lang="en-US" sz="3000" dirty="0"/>
              <a:t>):  For the years following 2013, the applicant shall: </a:t>
            </a:r>
          </a:p>
          <a:p>
            <a:pPr lvl="1"/>
            <a:r>
              <a:rPr lang="en-US" sz="2800" dirty="0"/>
              <a:t>Submit an events calendar on an annual basis no later than April 1</a:t>
            </a:r>
            <a:r>
              <a:rPr lang="en-US" sz="2800" baseline="30000" dirty="0"/>
              <a:t>st</a:t>
            </a:r>
            <a:r>
              <a:rPr lang="en-US" sz="2800" dirty="0"/>
              <a:t> of each year showing the exact dates and times of the current year’s Horse Racing events for the months of May, June, July, August and September.  </a:t>
            </a:r>
          </a:p>
          <a:p>
            <a:pPr lvl="1"/>
            <a:r>
              <a:rPr lang="en-US" sz="2800" dirty="0"/>
              <a:t>Any changes to the event calendar shall be submitted 15 days prior to the date that was changed.</a:t>
            </a:r>
          </a:p>
          <a:p>
            <a:pPr lvl="0"/>
            <a:endParaRPr lang="en-US" dirty="0"/>
          </a:p>
          <a:p>
            <a:pPr lvl="0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Condition Violations	</a:t>
            </a:r>
          </a:p>
        </p:txBody>
      </p:sp>
    </p:spTree>
    <p:extLst>
      <p:ext uri="{BB962C8B-B14F-4D97-AF65-F5344CB8AC3E}">
        <p14:creationId xmlns:p14="http://schemas.microsoft.com/office/powerpoint/2010/main" val="2994815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495800"/>
          </a:xfrm>
        </p:spPr>
        <p:txBody>
          <a:bodyPr>
            <a:normAutofit lnSpcReduction="10000"/>
          </a:bodyPr>
          <a:lstStyle/>
          <a:p>
            <a:pPr lvl="0"/>
            <a:r>
              <a:rPr lang="en-US" sz="3000" dirty="0"/>
              <a:t>Condition 1(</a:t>
            </a:r>
            <a:r>
              <a:rPr lang="en-US" sz="3000" dirty="0" err="1"/>
              <a:t>i</a:t>
            </a:r>
            <a:r>
              <a:rPr lang="en-US" sz="3000" dirty="0"/>
              <a:t>) continued:</a:t>
            </a:r>
          </a:p>
          <a:p>
            <a:pPr lvl="1"/>
            <a:r>
              <a:rPr lang="en-US" sz="2800" dirty="0"/>
              <a:t>The applicant has consistently failed to meet these deadlines</a:t>
            </a:r>
          </a:p>
          <a:p>
            <a:pPr lvl="1"/>
            <a:r>
              <a:rPr lang="en-US" sz="2800" dirty="0"/>
              <a:t>Even when an events calendar was eventually submitted, the applicant would change dates less than 15 days prior to the event date</a:t>
            </a:r>
          </a:p>
          <a:p>
            <a:pPr lvl="1"/>
            <a:r>
              <a:rPr lang="en-US" sz="2800" dirty="0"/>
              <a:t>Staff also has evidence that illegal (unauthorized) events have been held in 2020 even though no event calendar was submitted and no events were reviewed nor approved.</a:t>
            </a:r>
          </a:p>
          <a:p>
            <a:pPr lvl="0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Condition Violations	</a:t>
            </a:r>
          </a:p>
        </p:txBody>
      </p:sp>
    </p:spTree>
    <p:extLst>
      <p:ext uri="{BB962C8B-B14F-4D97-AF65-F5344CB8AC3E}">
        <p14:creationId xmlns:p14="http://schemas.microsoft.com/office/powerpoint/2010/main" val="20310082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495800"/>
          </a:xfrm>
        </p:spPr>
        <p:txBody>
          <a:bodyPr>
            <a:normAutofit/>
          </a:bodyPr>
          <a:lstStyle/>
          <a:p>
            <a:pPr lvl="0"/>
            <a:r>
              <a:rPr lang="en-US" sz="3000" dirty="0"/>
              <a:t>Condition 1(x):  This special use permit shall remain in effect as long as the business is in operation and maintains a valid business license.</a:t>
            </a:r>
          </a:p>
          <a:p>
            <a:pPr lvl="0"/>
            <a:r>
              <a:rPr lang="en-US" sz="3000" dirty="0"/>
              <a:t>The applicant has not maintained a valid business license.  </a:t>
            </a:r>
          </a:p>
          <a:p>
            <a:pPr lvl="0"/>
            <a:r>
              <a:rPr lang="en-US" sz="3000" dirty="0"/>
              <a:t>The applicant allowed their business license to expire on August 21, 2020.</a:t>
            </a:r>
          </a:p>
          <a:p>
            <a:pPr lvl="0"/>
            <a:r>
              <a:rPr lang="en-US" sz="3000" dirty="0"/>
              <a:t>Online or over the phone renewal was available.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Condition Violations	</a:t>
            </a:r>
          </a:p>
        </p:txBody>
      </p:sp>
    </p:spTree>
    <p:extLst>
      <p:ext uri="{BB962C8B-B14F-4D97-AF65-F5344CB8AC3E}">
        <p14:creationId xmlns:p14="http://schemas.microsoft.com/office/powerpoint/2010/main" val="29530815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495800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The revocation is being requested at this time due to the cumulative violations, disregard of conditions, and requests from other reviewing agencies to revoke the SUP; and, </a:t>
            </a:r>
          </a:p>
          <a:p>
            <a:pPr lvl="0"/>
            <a:r>
              <a:rPr lang="en-US" dirty="0"/>
              <a:t>Due to the violation of the Governor’s Emergency Directive regarding large gatherings and events during the COVID-19 pandemic and during high case rates in WC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Condition Violations	</a:t>
            </a:r>
          </a:p>
        </p:txBody>
      </p:sp>
    </p:spTree>
    <p:extLst>
      <p:ext uri="{BB962C8B-B14F-4D97-AF65-F5344CB8AC3E}">
        <p14:creationId xmlns:p14="http://schemas.microsoft.com/office/powerpoint/2010/main" val="21300726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9200"/>
            <a:ext cx="8305800" cy="4495800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US" dirty="0"/>
              <a:t>Additionally, staff has found that the approach of using an SUP to authorize multiple recurring special events over a span of years (no sunset) is not working well (staff changes, consistency in review, staff time tracking and documenting compliance, lack of documentation by reviewing agencies, etc.)</a:t>
            </a:r>
          </a:p>
          <a:p>
            <a:pPr lvl="0"/>
            <a:r>
              <a:rPr lang="en-US" dirty="0"/>
              <a:t>If the SUP is revoked, the owners may still apply for similar one-time special events, but approval of such events is not guaranteed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Condition Violations	</a:t>
            </a:r>
          </a:p>
        </p:txBody>
      </p:sp>
    </p:spTree>
    <p:extLst>
      <p:ext uri="{BB962C8B-B14F-4D97-AF65-F5344CB8AC3E}">
        <p14:creationId xmlns:p14="http://schemas.microsoft.com/office/powerpoint/2010/main" val="40076181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D4B39A8-C988-4F46-A85E-AC67C5FF52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876800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July 2020 – Washoe County Planning:  Staff was alerted that the applicant held an illegal event on July 4, 2020; and an event in June of 2020 (during COVID restrictions).</a:t>
            </a:r>
          </a:p>
          <a:p>
            <a:r>
              <a:rPr lang="en-US" dirty="0"/>
              <a:t>Two additional events took place on August 14, 2020 from 5:00 p.m. to 9:00 p.m. and on August 22, 2020 starting at 9:00 </a:t>
            </a:r>
            <a:r>
              <a:rPr lang="en-US" dirty="0" err="1"/>
              <a:t>a.m</a:t>
            </a:r>
            <a:endParaRPr lang="en-US" dirty="0"/>
          </a:p>
          <a:p>
            <a:r>
              <a:rPr lang="en-US" dirty="0"/>
              <a:t>The applicant never reached out to staff throughout 2020.  </a:t>
            </a:r>
          </a:p>
          <a:p>
            <a:r>
              <a:rPr lang="en-US" dirty="0"/>
              <a:t>The applicant is required to do pre, during, and post compliance operations in order to meet their approved special use permit conditions of approval. </a:t>
            </a:r>
          </a:p>
          <a:p>
            <a:r>
              <a:rPr lang="en-US" dirty="0"/>
              <a:t>Open communication between WC planning staff is required for continued maintenance and enforcement of the approved SUP’s conditions of approval. 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7E377CA-091C-49A0-88E1-7A22EC2B7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76200"/>
            <a:ext cx="7162800" cy="792162"/>
          </a:xfrm>
        </p:spPr>
        <p:txBody>
          <a:bodyPr/>
          <a:lstStyle/>
          <a:p>
            <a:r>
              <a:rPr lang="en-US" dirty="0"/>
              <a:t>Compliance History</a:t>
            </a:r>
          </a:p>
        </p:txBody>
      </p:sp>
    </p:spTree>
    <p:extLst>
      <p:ext uri="{BB962C8B-B14F-4D97-AF65-F5344CB8AC3E}">
        <p14:creationId xmlns:p14="http://schemas.microsoft.com/office/powerpoint/2010/main" val="1172774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D4B39A8-C988-4F46-A85E-AC67C5FF52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24400"/>
          </a:xfrm>
        </p:spPr>
        <p:txBody>
          <a:bodyPr>
            <a:normAutofit fontScale="92500"/>
          </a:bodyPr>
          <a:lstStyle/>
          <a:p>
            <a:r>
              <a:rPr lang="en-US" dirty="0"/>
              <a:t>On July 13, 2020 Code Enforcement issued yet another Stop Activity Order for the property.  </a:t>
            </a:r>
          </a:p>
          <a:p>
            <a:r>
              <a:rPr lang="en-US" dirty="0"/>
              <a:t>The property owners did not contact the assigned code enforcement officer about the Stop Activity Order.  </a:t>
            </a:r>
          </a:p>
          <a:p>
            <a:r>
              <a:rPr lang="en-US" dirty="0"/>
              <a:t>The applicant did not contact staff when staff informed the applicant of the revocation.</a:t>
            </a:r>
          </a:p>
          <a:p>
            <a:r>
              <a:rPr lang="en-US" dirty="0"/>
              <a:t>Staff has offered meetings/dialogue that have not been accepted</a:t>
            </a:r>
          </a:p>
        </p:txBody>
      </p:sp>
      <p:sp>
        <p:nvSpPr>
          <p:cNvPr id="6" name="Title 2">
            <a:extLst>
              <a:ext uri="{FF2B5EF4-FFF2-40B4-BE49-F238E27FC236}">
                <a16:creationId xmlns:a16="http://schemas.microsoft.com/office/drawing/2014/main" id="{3D38EC58-853B-4EDD-A5CC-BD315CE4F370}"/>
              </a:ext>
            </a:extLst>
          </p:cNvPr>
          <p:cNvSpPr txBox="1">
            <a:spLocks/>
          </p:cNvSpPr>
          <p:nvPr/>
        </p:nvSpPr>
        <p:spPr>
          <a:xfrm>
            <a:off x="1219200" y="76200"/>
            <a:ext cx="7162800" cy="79216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bg1">
                    <a:lumMod val="9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Compliance History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0606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D4B39A8-C988-4F46-A85E-AC67C5FF52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724400"/>
          </a:xfrm>
        </p:spPr>
        <p:txBody>
          <a:bodyPr>
            <a:normAutofit lnSpcReduction="10000"/>
          </a:bodyPr>
          <a:lstStyle/>
          <a:p>
            <a:r>
              <a:rPr lang="en-US" sz="3000" dirty="0"/>
              <a:t>The Warm Springs Rural CAB reviewed the request at its January 13, 2021 meeting</a:t>
            </a:r>
          </a:p>
          <a:p>
            <a:r>
              <a:rPr lang="en-US" sz="3000" dirty="0"/>
              <a:t>The property owners were notified of the CAB meeting (multiple times) but did not attend  </a:t>
            </a:r>
          </a:p>
          <a:p>
            <a:r>
              <a:rPr lang="en-US" sz="3000" dirty="0"/>
              <a:t>Minutes of the CAB meeting have been provided to the BOA</a:t>
            </a:r>
          </a:p>
          <a:p>
            <a:r>
              <a:rPr lang="en-US" sz="3000" dirty="0"/>
              <a:t>Most of the discussion centered around negative impacts stemming from the on-going events </a:t>
            </a:r>
          </a:p>
          <a:p>
            <a:r>
              <a:rPr lang="en-US" sz="3000" dirty="0"/>
              <a:t>The CAB voted unanimously to recommend the BOA revoke the SUP </a:t>
            </a:r>
          </a:p>
        </p:txBody>
      </p:sp>
      <p:sp>
        <p:nvSpPr>
          <p:cNvPr id="6" name="Title 2">
            <a:extLst>
              <a:ext uri="{FF2B5EF4-FFF2-40B4-BE49-F238E27FC236}">
                <a16:creationId xmlns:a16="http://schemas.microsoft.com/office/drawing/2014/main" id="{3D38EC58-853B-4EDD-A5CC-BD315CE4F370}"/>
              </a:ext>
            </a:extLst>
          </p:cNvPr>
          <p:cNvSpPr txBox="1">
            <a:spLocks/>
          </p:cNvSpPr>
          <p:nvPr/>
        </p:nvSpPr>
        <p:spPr>
          <a:xfrm>
            <a:off x="1219200" y="76200"/>
            <a:ext cx="7162800" cy="79216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bg1">
                    <a:lumMod val="9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CAB Review/Action</a:t>
            </a:r>
          </a:p>
        </p:txBody>
      </p:sp>
    </p:spTree>
    <p:extLst>
      <p:ext uri="{BB962C8B-B14F-4D97-AF65-F5344CB8AC3E}">
        <p14:creationId xmlns:p14="http://schemas.microsoft.com/office/powerpoint/2010/main" val="18045666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D4B39A8-C988-4F46-A85E-AC67C5FF52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24400"/>
          </a:xfrm>
        </p:spPr>
        <p:txBody>
          <a:bodyPr>
            <a:normAutofit/>
          </a:bodyPr>
          <a:lstStyle/>
          <a:p>
            <a:r>
              <a:rPr lang="en-US" sz="3000" dirty="0"/>
              <a:t>Per NRS 241.034, the property owners were noticed of the BOA hearing by certified mail and within the required timeframe (2x actually)</a:t>
            </a:r>
          </a:p>
          <a:p>
            <a:r>
              <a:rPr lang="en-US" sz="3000" dirty="0"/>
              <a:t>Staff contacted the property owners to remind them of the BOA meeting</a:t>
            </a:r>
          </a:p>
          <a:p>
            <a:r>
              <a:rPr lang="en-US" sz="3000" dirty="0"/>
              <a:t>Standard mailed notice (per the Development Code SUP requirements) was also provided </a:t>
            </a:r>
          </a:p>
        </p:txBody>
      </p:sp>
      <p:sp>
        <p:nvSpPr>
          <p:cNvPr id="6" name="Title 2">
            <a:extLst>
              <a:ext uri="{FF2B5EF4-FFF2-40B4-BE49-F238E27FC236}">
                <a16:creationId xmlns:a16="http://schemas.microsoft.com/office/drawing/2014/main" id="{3D38EC58-853B-4EDD-A5CC-BD315CE4F370}"/>
              </a:ext>
            </a:extLst>
          </p:cNvPr>
          <p:cNvSpPr txBox="1">
            <a:spLocks/>
          </p:cNvSpPr>
          <p:nvPr/>
        </p:nvSpPr>
        <p:spPr>
          <a:xfrm>
            <a:off x="1219200" y="76200"/>
            <a:ext cx="6400800" cy="79216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bg1">
                    <a:lumMod val="9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Notice</a:t>
            </a:r>
          </a:p>
        </p:txBody>
      </p:sp>
    </p:spTree>
    <p:extLst>
      <p:ext uri="{BB962C8B-B14F-4D97-AF65-F5344CB8AC3E}">
        <p14:creationId xmlns:p14="http://schemas.microsoft.com/office/powerpoint/2010/main" val="12946971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D4B39A8-C988-4F46-A85E-AC67C5FF52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648200"/>
          </a:xfrm>
        </p:spPr>
        <p:txBody>
          <a:bodyPr>
            <a:normAutofit/>
          </a:bodyPr>
          <a:lstStyle/>
          <a:p>
            <a:r>
              <a:rPr lang="en-US" dirty="0"/>
              <a:t>If BOA recommends approving revocation, then…</a:t>
            </a:r>
          </a:p>
          <a:p>
            <a:r>
              <a:rPr lang="en-US" dirty="0"/>
              <a:t>BCC will hold a public hearing and either approve or deny the revocation request (per 110.810.70.d)</a:t>
            </a:r>
          </a:p>
          <a:p>
            <a:r>
              <a:rPr lang="en-US" dirty="0"/>
              <a:t>BCC action is final unless the matter is appealed to judicial review, then decision of the court is final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7E377CA-091C-49A0-88E1-7A22EC2B7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76200"/>
            <a:ext cx="7086600" cy="792162"/>
          </a:xfrm>
        </p:spPr>
        <p:txBody>
          <a:bodyPr/>
          <a:lstStyle/>
          <a:p>
            <a:r>
              <a:rPr lang="en-US" dirty="0"/>
              <a:t>NEXT STEPS</a:t>
            </a:r>
          </a:p>
        </p:txBody>
      </p:sp>
    </p:spTree>
    <p:extLst>
      <p:ext uri="{BB962C8B-B14F-4D97-AF65-F5344CB8AC3E}">
        <p14:creationId xmlns:p14="http://schemas.microsoft.com/office/powerpoint/2010/main" val="2242973362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oint_Template_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Image" ma:contentTypeID="0x0101009148F5A04DDD49CBA7127AADA5FB792B00AADE34325A8B49CDA8BB4DB53328F21400246D64375472D84BA13220883A134206" ma:contentTypeVersion="1" ma:contentTypeDescription="Upload an image." ma:contentTypeScope="" ma:versionID="2e55dbcb3e0b3cd6523d10bed63eb2c6">
  <xsd:schema xmlns:xsd="http://www.w3.org/2001/XMLSchema" xmlns:xs="http://www.w3.org/2001/XMLSchema" xmlns:p="http://schemas.microsoft.com/office/2006/metadata/properties" xmlns:ns1="http://schemas.microsoft.com/sharepoint/v3" xmlns:ns2="CEA9126C-A9B1-4F4A-855C-DD0F845697D2" xmlns:ns3="http://schemas.microsoft.com/sharepoint/v3/fields" xmlns:ns4="a94d8b85-37e1-4d17-8d55-8b7d207932bb" targetNamespace="http://schemas.microsoft.com/office/2006/metadata/properties" ma:root="true" ma:fieldsID="ee4acf4b2b82c25fb306546ca24d2aa9" ns1:_="" ns2:_="" ns3:_="" ns4:_="">
    <xsd:import namespace="http://schemas.microsoft.com/sharepoint/v3"/>
    <xsd:import namespace="CEA9126C-A9B1-4F4A-855C-DD0F845697D2"/>
    <xsd:import namespace="http://schemas.microsoft.com/sharepoint/v3/fields"/>
    <xsd:import namespace="a94d8b85-37e1-4d17-8d55-8b7d207932bb"/>
    <xsd:element name="properties">
      <xsd:complexType>
        <xsd:sequence>
          <xsd:element name="documentManagement">
            <xsd:complexType>
              <xsd:all>
                <xsd:element ref="ns1:FileRef" minOccurs="0"/>
                <xsd:element ref="ns1:File_x0020_Type" minOccurs="0"/>
                <xsd:element ref="ns1:HTML_x0020_File_x0020_Type" minOccurs="0"/>
                <xsd:element ref="ns1:FSObjType" minOccurs="0"/>
                <xsd:element ref="ns2:ThumbnailExists" minOccurs="0"/>
                <xsd:element ref="ns2:PreviewExists" minOccurs="0"/>
                <xsd:element ref="ns2:ImageWidth" minOccurs="0"/>
                <xsd:element ref="ns2:ImageHeight" minOccurs="0"/>
                <xsd:element ref="ns2:ImageCreateDate" minOccurs="0"/>
                <xsd:element ref="ns3:wic_System_Copyright" minOccurs="0"/>
                <xsd:element ref="ns4:_dlc_DocId" minOccurs="0"/>
                <xsd:element ref="ns4:_dlc_DocIdUrl" minOccurs="0"/>
                <xsd:element ref="ns4:_dlc_DocIdPersistId" minOccurs="0"/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FileRef" ma:index="8" nillable="true" ma:displayName="URL Path" ma:hidden="true" ma:list="Docs" ma:internalName="FileRef" ma:readOnly="true" ma:showField="FullUrl">
      <xsd:simpleType>
        <xsd:restriction base="dms:Lookup"/>
      </xsd:simpleType>
    </xsd:element>
    <xsd:element name="File_x0020_Type" ma:index="9" nillable="true" ma:displayName="File Type" ma:hidden="true" ma:internalName="File_x0020_Type" ma:readOnly="true">
      <xsd:simpleType>
        <xsd:restriction base="dms:Text"/>
      </xsd:simpleType>
    </xsd:element>
    <xsd:element name="HTML_x0020_File_x0020_Type" ma:index="10" nillable="true" ma:displayName="HTML File Type" ma:hidden="true" ma:internalName="HTML_x0020_File_x0020_Type" ma:readOnly="true">
      <xsd:simpleType>
        <xsd:restriction base="dms:Text"/>
      </xsd:simpleType>
    </xsd:element>
    <xsd:element name="FSObjType" ma:index="11" nillable="true" ma:displayName="Item Type" ma:hidden="true" ma:list="Docs" ma:internalName="FSObjType" ma:readOnly="true" ma:showField="FSType">
      <xsd:simpleType>
        <xsd:restriction base="dms:Lookup"/>
      </xsd:simpleType>
    </xsd:element>
    <xsd:element name="PublishingStartDate" ma:index="30" nillable="true" ma:displayName="Scheduling Start Date" ma:description="" ma:hidden="true" ma:internalName="PublishingStartDate">
      <xsd:simpleType>
        <xsd:restriction base="dms:Unknown"/>
      </xsd:simpleType>
    </xsd:element>
    <xsd:element name="PublishingExpirationDate" ma:index="31" nillable="true" ma:displayName="Scheduling End Date" ma:description="" ma:hidden="tru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A9126C-A9B1-4F4A-855C-DD0F845697D2" elementFormDefault="qualified">
    <xsd:import namespace="http://schemas.microsoft.com/office/2006/documentManagement/types"/>
    <xsd:import namespace="http://schemas.microsoft.com/office/infopath/2007/PartnerControls"/>
    <xsd:element name="ThumbnailExists" ma:index="18" nillable="true" ma:displayName="Thumbnail Exists" ma:default="FALSE" ma:hidden="true" ma:internalName="ThumbnailExists" ma:readOnly="true">
      <xsd:simpleType>
        <xsd:restriction base="dms:Boolean"/>
      </xsd:simpleType>
    </xsd:element>
    <xsd:element name="PreviewExists" ma:index="19" nillable="true" ma:displayName="Preview Exists" ma:default="FALSE" ma:hidden="true" ma:internalName="PreviewExists" ma:readOnly="true">
      <xsd:simpleType>
        <xsd:restriction base="dms:Boolean"/>
      </xsd:simpleType>
    </xsd:element>
    <xsd:element name="ImageWidth" ma:index="20" nillable="true" ma:displayName="Width" ma:internalName="ImageWidth" ma:readOnly="true">
      <xsd:simpleType>
        <xsd:restriction base="dms:Unknown"/>
      </xsd:simpleType>
    </xsd:element>
    <xsd:element name="ImageHeight" ma:index="22" nillable="true" ma:displayName="Height" ma:internalName="ImageHeight" ma:readOnly="true">
      <xsd:simpleType>
        <xsd:restriction base="dms:Unknown"/>
      </xsd:simpleType>
    </xsd:element>
    <xsd:element name="ImageCreateDate" ma:index="25" nillable="true" ma:displayName="Date Picture Taken" ma:format="DateTime" ma:hidden="true" ma:internalName="ImageCreate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wic_System_Copyright" ma:index="26" nillable="true" ma:displayName="Copyright" ma:internalName="wic_System_Copyright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4d8b85-37e1-4d17-8d55-8b7d207932bb" elementFormDefault="qualified">
    <xsd:import namespace="http://schemas.microsoft.com/office/2006/documentManagement/types"/>
    <xsd:import namespace="http://schemas.microsoft.com/office/infopath/2007/PartnerControls"/>
    <xsd:element name="_dlc_DocId" ma:index="27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9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24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 ma:index="23" ma:displayName="Comments"/>
        <xsd:element name="keywords" minOccurs="0" maxOccurs="1" type="xsd:string" ma:index="14" ma:displayName="Keywords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CreateDate xmlns="CEA9126C-A9B1-4F4A-855C-DD0F845697D2" xsi:nil="true"/>
    <PublishingExpirationDate xmlns="http://schemas.microsoft.com/sharepoint/v3" xsi:nil="true"/>
    <PublishingStartDate xmlns="http://schemas.microsoft.com/sharepoint/v3" xsi:nil="true"/>
    <wic_System_Copyright xmlns="http://schemas.microsoft.com/sharepoint/v3/fields" xsi:nil="true"/>
    <_dlc_DocId xmlns="a94d8b85-37e1-4d17-8d55-8b7d207932bb">NMS6VZY55J2Y-1680097669-6</_dlc_DocId>
    <_dlc_DocIdUrl xmlns="a94d8b85-37e1-4d17-8d55-8b7d207932bb">
      <Url>http://intranet.washoecounty.us/logostemplates/_layouts/15/DocIdRedir.aspx?ID=NMS6VZY55J2Y-1680097669-6</Url>
      <Description>NMS6VZY55J2Y-1680097669-6</Description>
    </_dlc_DocIdUrl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DC64AFA-9D40-4A59-8DD4-92F485636619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02D88A89-A1D7-4D40-B75F-CA47FF340A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CEA9126C-A9B1-4F4A-855C-DD0F845697D2"/>
    <ds:schemaRef ds:uri="http://schemas.microsoft.com/sharepoint/v3/fields"/>
    <ds:schemaRef ds:uri="a94d8b85-37e1-4d17-8d55-8b7d207932b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200D7ED-6620-45A0-9F13-862FEFE886A3}">
  <ds:schemaRefs>
    <ds:schemaRef ds:uri="http://schemas.microsoft.com/office/2006/documentManagement/types"/>
    <ds:schemaRef ds:uri="http://purl.org/dc/terms/"/>
    <ds:schemaRef ds:uri="http://www.w3.org/XML/1998/namespace"/>
    <ds:schemaRef ds:uri="http://schemas.openxmlformats.org/package/2006/metadata/core-properties"/>
    <ds:schemaRef ds:uri="http://schemas.microsoft.com/sharepoint/v3/fields"/>
    <ds:schemaRef ds:uri="a94d8b85-37e1-4d17-8d55-8b7d207932bb"/>
    <ds:schemaRef ds:uri="http://schemas.microsoft.com/office/infopath/2007/PartnerControls"/>
    <ds:schemaRef ds:uri="http://purl.org/dc/elements/1.1/"/>
    <ds:schemaRef ds:uri="http://schemas.microsoft.com/sharepoint/v3"/>
    <ds:schemaRef ds:uri="CEA9126C-A9B1-4F4A-855C-DD0F845697D2"/>
    <ds:schemaRef ds:uri="http://schemas.microsoft.com/office/2006/metadata/properties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A7BC16CB-1CBD-402F-9378-5075DDBF955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PowerPoint_Template_2015</Template>
  <TotalTime>2918</TotalTime>
  <Words>1021</Words>
  <Application>Microsoft Office PowerPoint</Application>
  <PresentationFormat>On-screen Show (4:3)</PresentationFormat>
  <Paragraphs>69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Wingdings</vt:lpstr>
      <vt:lpstr>PowerPoint_Template_2015</vt:lpstr>
      <vt:lpstr>SB13-008 Revocation</vt:lpstr>
      <vt:lpstr>Request</vt:lpstr>
      <vt:lpstr>SB13-008</vt:lpstr>
      <vt:lpstr>Condition Violations </vt:lpstr>
      <vt:lpstr>Condition Violations </vt:lpstr>
      <vt:lpstr>Condition Violations </vt:lpstr>
      <vt:lpstr>Condition Violations </vt:lpstr>
      <vt:lpstr>Condition Violations </vt:lpstr>
      <vt:lpstr>Condition Violations </vt:lpstr>
      <vt:lpstr>Condition Violations </vt:lpstr>
      <vt:lpstr>Compliance History</vt:lpstr>
      <vt:lpstr>PowerPoint Presentation</vt:lpstr>
      <vt:lpstr>PowerPoint Presentation</vt:lpstr>
      <vt:lpstr>PowerPoint Presentation</vt:lpstr>
      <vt:lpstr>NEXT STEPS</vt:lpstr>
    </vt:vector>
  </TitlesOfParts>
  <Company>Washoe County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</dc:title>
  <dc:creator>mkramer</dc:creator>
  <cp:keywords>Powerpoint, Power Point, ppt</cp:keywords>
  <cp:lastModifiedBy>Fagan, Donna</cp:lastModifiedBy>
  <cp:revision>135</cp:revision>
  <cp:lastPrinted>2018-09-05T18:37:41Z</cp:lastPrinted>
  <dcterms:created xsi:type="dcterms:W3CDTF">2015-09-25T21:46:02Z</dcterms:created>
  <dcterms:modified xsi:type="dcterms:W3CDTF">2021-02-04T20:07:41Z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0x0101009148F5A04DDD49CBA7127AADA5FB792B00AADE34325A8B49CDA8BB4DB53328F21400246D64375472D84BA13220883A134206</vt:lpwstr>
  </property>
  <property fmtid="{D5CDD505-2E9C-101B-9397-08002B2CF9AE}" pid="3" name="_dlc_DocIdItemGuid">
    <vt:lpwstr>baf4cdfa-0915-4212-a058-608c58f70eeb</vt:lpwstr>
  </property>
</Properties>
</file>