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337" r:id="rId2"/>
    <p:sldId id="321" r:id="rId3"/>
    <p:sldId id="342" r:id="rId4"/>
    <p:sldId id="352" r:id="rId5"/>
    <p:sldId id="333" r:id="rId6"/>
    <p:sldId id="353" r:id="rId7"/>
    <p:sldId id="354" r:id="rId8"/>
    <p:sldId id="356" r:id="rId9"/>
    <p:sldId id="355" r:id="rId10"/>
  </p:sldIdLst>
  <p:sldSz cx="12192000" cy="6858000"/>
  <p:notesSz cx="7315200" cy="96012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FFFF99"/>
    <a:srgbClr val="F1A5A5"/>
    <a:srgbClr val="D9D9D9"/>
    <a:srgbClr val="FFC000"/>
    <a:srgbClr val="99CB38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73" autoAdjust="0"/>
    <p:restoredTop sz="94854" autoAdjust="0"/>
  </p:normalViewPr>
  <p:slideViewPr>
    <p:cSldViewPr snapToGrid="0">
      <p:cViewPr varScale="1">
        <p:scale>
          <a:sx n="58" d="100"/>
          <a:sy n="58" d="100"/>
        </p:scale>
        <p:origin x="730" y="3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5" d="100"/>
          <a:sy n="75" d="100"/>
        </p:scale>
        <p:origin x="2918" y="53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169752" cy="480280"/>
          </a:xfrm>
          <a:prstGeom prst="rect">
            <a:avLst/>
          </a:prstGeom>
        </p:spPr>
        <p:txBody>
          <a:bodyPr vert="horz" lIns="95564" tIns="47782" rIns="95564" bIns="47782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4191" y="1"/>
            <a:ext cx="3169752" cy="480280"/>
          </a:xfrm>
          <a:prstGeom prst="rect">
            <a:avLst/>
          </a:prstGeom>
        </p:spPr>
        <p:txBody>
          <a:bodyPr vert="horz" lIns="95564" tIns="47782" rIns="95564" bIns="47782" rtlCol="0"/>
          <a:lstStyle>
            <a:lvl1pPr algn="r">
              <a:defRPr sz="1300"/>
            </a:lvl1pPr>
          </a:lstStyle>
          <a:p>
            <a:fld id="{29FAF5CD-FD79-4C28-A9DB-42E2F6104824}" type="datetimeFigureOut">
              <a:rPr lang="en-US" smtClean="0"/>
              <a:t>12/2/2020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20921"/>
            <a:ext cx="3169752" cy="480279"/>
          </a:xfrm>
          <a:prstGeom prst="rect">
            <a:avLst/>
          </a:prstGeom>
        </p:spPr>
        <p:txBody>
          <a:bodyPr vert="horz" lIns="95564" tIns="47782" rIns="95564" bIns="47782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4191" y="9120921"/>
            <a:ext cx="3169752" cy="480279"/>
          </a:xfrm>
          <a:prstGeom prst="rect">
            <a:avLst/>
          </a:prstGeom>
        </p:spPr>
        <p:txBody>
          <a:bodyPr vert="horz" lIns="95564" tIns="47782" rIns="95564" bIns="47782" rtlCol="0" anchor="b"/>
          <a:lstStyle>
            <a:lvl1pPr algn="r">
              <a:defRPr sz="1300"/>
            </a:lvl1pPr>
          </a:lstStyle>
          <a:p>
            <a:fld id="{141EE5D2-DA52-4362-A731-95386456C6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36992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4"/>
            <a:ext cx="3169920" cy="481727"/>
          </a:xfrm>
          <a:prstGeom prst="rect">
            <a:avLst/>
          </a:prstGeom>
        </p:spPr>
        <p:txBody>
          <a:bodyPr vert="horz" lIns="96640" tIns="48320" rIns="96640" bIns="48320" rtlCol="0"/>
          <a:lstStyle>
            <a:lvl1pPr algn="l">
              <a:defRPr sz="11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90" y="4"/>
            <a:ext cx="3169920" cy="481727"/>
          </a:xfrm>
          <a:prstGeom prst="rect">
            <a:avLst/>
          </a:prstGeom>
        </p:spPr>
        <p:txBody>
          <a:bodyPr vert="horz" lIns="96640" tIns="48320" rIns="96640" bIns="48320" rtlCol="0"/>
          <a:lstStyle>
            <a:lvl1pPr algn="r">
              <a:defRPr sz="1100"/>
            </a:lvl1pPr>
          </a:lstStyle>
          <a:p>
            <a:fld id="{DC4949A4-321F-4A57-82F4-859B48E1BC1B}" type="datetimeFigureOut">
              <a:rPr lang="en-US" smtClean="0"/>
              <a:t>12/2/2020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1200150"/>
            <a:ext cx="5759450" cy="3240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40" tIns="48320" rIns="96640" bIns="483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1" y="4620577"/>
            <a:ext cx="5852160" cy="3780472"/>
          </a:xfrm>
          <a:prstGeom prst="rect">
            <a:avLst/>
          </a:prstGeom>
        </p:spPr>
        <p:txBody>
          <a:bodyPr vert="horz" lIns="96640" tIns="48320" rIns="96640" bIns="483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119478"/>
            <a:ext cx="3169920" cy="481725"/>
          </a:xfrm>
          <a:prstGeom prst="rect">
            <a:avLst/>
          </a:prstGeom>
        </p:spPr>
        <p:txBody>
          <a:bodyPr vert="horz" lIns="96640" tIns="48320" rIns="96640" bIns="48320" rtlCol="0" anchor="b"/>
          <a:lstStyle>
            <a:lvl1pPr algn="l">
              <a:defRPr sz="11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90" y="9119478"/>
            <a:ext cx="3169920" cy="481725"/>
          </a:xfrm>
          <a:prstGeom prst="rect">
            <a:avLst/>
          </a:prstGeom>
        </p:spPr>
        <p:txBody>
          <a:bodyPr vert="horz" lIns="96640" tIns="48320" rIns="96640" bIns="48320" rtlCol="0" anchor="b"/>
          <a:lstStyle>
            <a:lvl1pPr algn="r">
              <a:defRPr sz="1100"/>
            </a:lvl1pPr>
          </a:lstStyle>
          <a:p>
            <a:fld id="{5CCA8025-5A6C-4E07-A02B-E73A1782736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92849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A8025-5A6C-4E07-A02B-E73A17827363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62929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A8025-5A6C-4E07-A02B-E73A17827363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88539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A8025-5A6C-4E07-A02B-E73A17827363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92496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A8025-5A6C-4E07-A02B-E73A17827363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15715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9182" indent="-179182">
              <a:buFontTx/>
              <a:buChar char="-"/>
            </a:pPr>
            <a:endParaRPr lang="en-US" sz="2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A8025-5A6C-4E07-A02B-E73A17827363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82482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9182" indent="-179182">
              <a:buFontTx/>
              <a:buChar char="-"/>
            </a:pPr>
            <a:endParaRPr lang="en-US" sz="2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A8025-5A6C-4E07-A02B-E73A17827363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52123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9182" indent="-179182">
              <a:buFontTx/>
              <a:buChar char="-"/>
            </a:pPr>
            <a:endParaRPr lang="en-US" sz="2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A8025-5A6C-4E07-A02B-E73A17827363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49813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9182" indent="-179182">
              <a:buFontTx/>
              <a:buChar char="-"/>
            </a:pPr>
            <a:endParaRPr lang="en-US" sz="2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A8025-5A6C-4E07-A02B-E73A17827363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16570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9182" indent="-179182">
              <a:buFontTx/>
              <a:buChar char="-"/>
            </a:pPr>
            <a:endParaRPr lang="en-US" sz="2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A8025-5A6C-4E07-A02B-E73A17827363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1669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69CB8-F204-4D06-B913-C5A26A89888A}" type="datetimeFigureOut">
              <a:rPr lang="en-US" dirty="0"/>
              <a:t>12/2/2020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BB376-B19C-488D-ABEB-03C7E6E9E3E0}" type="datetimeFigureOut">
              <a:rPr lang="en-US" dirty="0"/>
              <a:t>12/2/2020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637A9-119A-49DA-BD12-AAC58B377D80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F077B-A50F-4D64-8574-E2D6A98A5553}" type="datetimeFigureOut">
              <a:rPr lang="en-US" dirty="0"/>
              <a:t>12/2/2020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E2A62-1983-43A1-A163-D8AA46534C80}" type="datetimeFigureOut">
              <a:rPr lang="en-US" dirty="0"/>
              <a:t>12/2/2020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F3E3B-34E3-4345-B2A1-994B83598A9C}" type="datetimeFigureOut">
              <a:rPr lang="en-US" dirty="0"/>
              <a:t>12/2/2020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16C96-82A1-4D77-8ADA-627AC6FE3D65}" type="datetimeFigureOut">
              <a:rPr lang="en-US" dirty="0"/>
              <a:t>12/2/2020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02C1E-28F2-47E9-802D-339E64E2F920}" type="datetimeFigureOut">
              <a:rPr lang="en-US" dirty="0"/>
              <a:t>12/2/2020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24271A48-F18A-45B3-BC05-1E27DA3F88AF}" type="datetimeFigureOut">
              <a:rPr lang="en-US" dirty="0"/>
              <a:t>12/2/2020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747F8-9654-4282-85D2-65F41AAE7A75}" type="datetimeFigureOut">
              <a:rPr lang="en-US" dirty="0"/>
              <a:t>12/2/2020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6E300-0A13-4A81-945A-7333C271A069}" type="datetimeFigureOut">
              <a:rPr lang="en-US" dirty="0"/>
              <a:t>12/2/2020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71962-1EA4-46E7-BCB0-F36CE46D1A59}" type="datetimeFigureOut">
              <a:rPr lang="en-US" dirty="0"/>
              <a:t>12/2/2020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DC5B261-8843-42D1-AAFC-05E20E2D9B97}" type="datetimeFigureOut">
              <a:rPr lang="en-US" dirty="0"/>
              <a:t>12/2/2020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0326" y="758952"/>
            <a:ext cx="9941330" cy="3566160"/>
          </a:xfrm>
        </p:spPr>
        <p:txBody>
          <a:bodyPr>
            <a:normAutofit/>
          </a:bodyPr>
          <a:lstStyle/>
          <a:p>
            <a:r>
              <a:rPr lang="en-US" sz="6000" b="1" cap="all" dirty="0">
                <a:solidFill>
                  <a:schemeClr val="tx1"/>
                </a:solidFill>
                <a:latin typeface="Futura PT Cond Bold" panose="020B0806020204020203" pitchFamily="34" charset="0"/>
              </a:rPr>
              <a:t>Truckee Meadows Fire </a:t>
            </a:r>
            <a:br>
              <a:rPr lang="en-US" sz="6000" b="1" cap="all" dirty="0">
                <a:solidFill>
                  <a:schemeClr val="tx1"/>
                </a:solidFill>
                <a:latin typeface="Futura PT Cond Bold" panose="020B0806020204020203" pitchFamily="34" charset="0"/>
              </a:rPr>
            </a:br>
            <a:r>
              <a:rPr lang="en-US" sz="6000" b="1" cap="all" dirty="0">
                <a:solidFill>
                  <a:schemeClr val="tx1"/>
                </a:solidFill>
                <a:latin typeface="Futura PT Cond Bold" panose="020B0806020204020203" pitchFamily="34" charset="0"/>
              </a:rPr>
              <a:t>Station #37</a:t>
            </a:r>
            <a:br>
              <a:rPr lang="en-US" sz="6000" b="1" cap="all" dirty="0">
                <a:solidFill>
                  <a:schemeClr val="tx1"/>
                </a:solidFill>
                <a:latin typeface="Futura PT Cond Bold" panose="020B0806020204020203" pitchFamily="34" charset="0"/>
              </a:rPr>
            </a:br>
            <a:r>
              <a:rPr lang="en-US" sz="6000" b="1" cap="all" dirty="0">
                <a:solidFill>
                  <a:schemeClr val="tx1"/>
                </a:solidFill>
                <a:latin typeface="Futura PT Cond Bold" panose="020B0806020204020203" pitchFamily="34" charset="0"/>
              </a:rPr>
              <a:t>Special Use Permit</a:t>
            </a:r>
            <a:endParaRPr lang="en-US" sz="6000" dirty="0">
              <a:latin typeface="Futura PT Cond Bold" panose="020B0806020204020203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0326" y="4368259"/>
            <a:ext cx="9941329" cy="114300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Futura PT Cond Bold" panose="020B0806020204020203"/>
              </a:rPr>
              <a:t>Board of Adjustment |December 3, 2020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8774" y="5656006"/>
            <a:ext cx="2639575" cy="521529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F3B9767E-7E65-4B4E-822B-0ADCDCCEE1EB}"/>
              </a:ext>
            </a:extLst>
          </p:cNvPr>
          <p:cNvCxnSpPr>
            <a:cxnSpLocks/>
          </p:cNvCxnSpPr>
          <p:nvPr/>
        </p:nvCxnSpPr>
        <p:spPr>
          <a:xfrm>
            <a:off x="5873229" y="4368259"/>
            <a:ext cx="0" cy="390117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10657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63582" y="6193191"/>
            <a:ext cx="3200400" cy="664809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latin typeface="Garamond" panose="02020404030301010803" pitchFamily="18" charset="0"/>
              </a:rPr>
              <a:t>Project Location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217714" y="6192876"/>
            <a:ext cx="3492137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217714" y="1536174"/>
            <a:ext cx="365934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000" dirty="0">
              <a:solidFill>
                <a:schemeClr val="bg1"/>
              </a:solidFill>
              <a:latin typeface="Adobe Heiti Std R" panose="020B0400000000000000" pitchFamily="34" charset="-128"/>
              <a:ea typeface="Adobe Heiti Std R" panose="020B0400000000000000" pitchFamily="34" charset="-128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  <a:cs typeface="Arial" panose="020B0604020202020204" pitchFamily="34" charset="0"/>
              </a:rPr>
              <a:t>0.79± acre site located at corner of Pelham Dr &amp; Hidden Valley Dr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bg1"/>
              </a:solidFill>
              <a:latin typeface="Adobe Heiti Std R" panose="020B0400000000000000" pitchFamily="34" charset="-128"/>
              <a:ea typeface="Adobe Heiti Std R" panose="020B0400000000000000" pitchFamily="34" charset="-128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  <a:cs typeface="Arial" panose="020B0604020202020204" pitchFamily="34" charset="0"/>
              </a:rPr>
              <a:t>Surrounded by single family and Boynton Slough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866B5F7-7325-4170-8D67-C57B9D6893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8541" y="0"/>
            <a:ext cx="57011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8122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7578" y="6110610"/>
            <a:ext cx="3772408" cy="664809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latin typeface="Garamond" panose="02020404030301010803" pitchFamily="18" charset="0"/>
              </a:rPr>
              <a:t>Zoning/Master Plan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217713" y="6110610"/>
            <a:ext cx="3492137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48588" y="947371"/>
            <a:ext cx="3881774" cy="42015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</a:rPr>
              <a:t>Master Plan – Suburban Residential </a:t>
            </a:r>
          </a:p>
          <a:p>
            <a:pPr marL="342900" indent="-342900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bg1"/>
              </a:solidFill>
              <a:latin typeface="Adobe Heiti Std R" panose="020B0400000000000000" pitchFamily="34" charset="-128"/>
              <a:ea typeface="Adobe Heiti Std R" panose="020B0400000000000000" pitchFamily="34" charset="-128"/>
            </a:endParaRPr>
          </a:p>
          <a:p>
            <a:pPr marL="342900" indent="-342900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</a:rPr>
              <a:t>Zoning – Medium Density Residential (MDS)</a:t>
            </a:r>
          </a:p>
          <a:p>
            <a:pPr marL="800100" lvl="1" indent="-342900">
              <a:lnSpc>
                <a:spcPct val="150000"/>
              </a:lnSpc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bg1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</a:rPr>
              <a:t>SUP required for Safety Services on property zoned MDS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E275730-12C1-4397-868D-10933E22C8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9489" y="1"/>
            <a:ext cx="4422211" cy="361026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7B6CC88-A58E-4C1B-9D98-2D102CCE12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58365" y="3165154"/>
            <a:ext cx="4080951" cy="3610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9761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63582" y="6193191"/>
            <a:ext cx="3200400" cy="664809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latin typeface="Garamond" panose="02020404030301010803" pitchFamily="18" charset="0"/>
              </a:rPr>
              <a:t>Current Site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217713" y="6193191"/>
            <a:ext cx="3492137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98BCAF8B-22DA-4C8C-B7F5-EB1F57E1A3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7000" y="69818"/>
            <a:ext cx="6134099" cy="6704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9879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34689" y="6193191"/>
            <a:ext cx="3658186" cy="664809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latin typeface="Garamond" panose="02020404030301010803" pitchFamily="18" charset="0"/>
              </a:rPr>
              <a:t>Current Site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88" y="292804"/>
            <a:ext cx="392398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</a:rPr>
              <a:t>Two buildings</a:t>
            </a:r>
          </a:p>
          <a:p>
            <a:pPr marL="576263" indent="-342900"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bg1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</a:rPr>
              <a:t>administration office</a:t>
            </a:r>
          </a:p>
          <a:p>
            <a:pPr marL="576263" indent="-342900"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bg1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</a:rPr>
              <a:t>garage building</a:t>
            </a:r>
          </a:p>
          <a:p>
            <a:pPr marL="285750" indent="-28575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</a:rPr>
              <a:t>SUP for Modular approved in 2012; extended twice and expires in 2021</a:t>
            </a:r>
          </a:p>
          <a:p>
            <a:pPr marL="285750" indent="-28575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</a:rPr>
              <a:t>Current truck bays are limited in size and therefore too small to accommodate larger type 1 trucks</a:t>
            </a:r>
          </a:p>
          <a:p>
            <a:pPr marL="285750" indent="-28575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</a:rPr>
              <a:t>Site selected based on response times and types of calls for area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217713" y="6195741"/>
            <a:ext cx="3492137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4258491" y="4537166"/>
            <a:ext cx="1837509" cy="3657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5EAF7CA-4EB3-4742-8C62-3CBC28194EAC}"/>
              </a:ext>
            </a:extLst>
          </p:cNvPr>
          <p:cNvPicPr/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158344" y="764177"/>
            <a:ext cx="7898968" cy="468956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5215422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17714" y="6193191"/>
            <a:ext cx="3658186" cy="664809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latin typeface="Garamond" panose="02020404030301010803" pitchFamily="18" charset="0"/>
              </a:rPr>
              <a:t>Proposed Project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1195" y="157952"/>
            <a:ext cx="3891221" cy="5986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en-US" sz="1900" b="1" dirty="0">
                <a:solidFill>
                  <a:schemeClr val="bg1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</a:rPr>
              <a:t>Site Design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1900" dirty="0">
                <a:solidFill>
                  <a:schemeClr val="bg1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</a:rPr>
              <a:t>Apparatus bay and admin offices under one roof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1900" dirty="0">
                <a:solidFill>
                  <a:schemeClr val="bg1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</a:rPr>
              <a:t>New bay is same location as current bay so truck movements will be same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1900" dirty="0">
                <a:solidFill>
                  <a:schemeClr val="bg1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</a:rPr>
              <a:t>Fire truck access will continue to be from Hidden Valley Dr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1900" dirty="0">
                <a:solidFill>
                  <a:schemeClr val="bg1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</a:rPr>
              <a:t>Project includes improvements to landscaping &amp; parking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1900" dirty="0">
                <a:solidFill>
                  <a:schemeClr val="bg1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</a:rPr>
              <a:t>Formalized parking area for guests at fire station and Boynton Slough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1900" dirty="0">
                <a:solidFill>
                  <a:schemeClr val="bg1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</a:rPr>
              <a:t>41% of site will be landscaped with drought tolerant plants including 11 new trees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300738" y="6291162"/>
            <a:ext cx="3492137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4258491" y="4537166"/>
            <a:ext cx="1837509" cy="3657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168C979-C240-457A-A5CA-54D6D6E6FCA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101"/>
          <a:stretch/>
        </p:blipFill>
        <p:spPr>
          <a:xfrm>
            <a:off x="4075440" y="128487"/>
            <a:ext cx="5362274" cy="61626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3FE0639-ED63-49C6-A496-C6EBBD75A1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41291" y="3583448"/>
            <a:ext cx="3658187" cy="3291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79280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69150" y="6172183"/>
            <a:ext cx="3668486" cy="664809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latin typeface="Garamond" panose="02020404030301010803" pitchFamily="18" charset="0"/>
              </a:rPr>
              <a:t>Proposed Project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5278" y="286051"/>
            <a:ext cx="3983325" cy="4970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en-US" sz="1900" b="1" dirty="0">
                <a:solidFill>
                  <a:schemeClr val="bg1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</a:rPr>
              <a:t>Architecture </a:t>
            </a:r>
          </a:p>
          <a:p>
            <a:pPr marL="342900" indent="-342900">
              <a:spcBef>
                <a:spcPts val="12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>
                <a:solidFill>
                  <a:schemeClr val="bg1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</a:rPr>
              <a:t>4,200 sqft building for apparatus bay &amp; admin offices </a:t>
            </a:r>
          </a:p>
          <a:p>
            <a:pPr marL="342900" indent="-342900">
              <a:spcBef>
                <a:spcPts val="12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>
                <a:solidFill>
                  <a:schemeClr val="bg1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</a:rPr>
              <a:t>Seamless connection to existing residence to east</a:t>
            </a:r>
          </a:p>
          <a:p>
            <a:pPr marL="342900" indent="-342900">
              <a:spcBef>
                <a:spcPts val="12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>
                <a:solidFill>
                  <a:schemeClr val="bg1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</a:rPr>
              <a:t>Single story building designed to compliment architectural character of neighborhood</a:t>
            </a:r>
          </a:p>
          <a:p>
            <a:pPr marL="342900" indent="-342900">
              <a:spcBef>
                <a:spcPts val="12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>
                <a:solidFill>
                  <a:schemeClr val="bg1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</a:rPr>
              <a:t>Earth tone siding with brick accents</a:t>
            </a:r>
          </a:p>
          <a:p>
            <a:pPr marL="342900" indent="-342900">
              <a:spcBef>
                <a:spcPts val="12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>
                <a:solidFill>
                  <a:schemeClr val="bg1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</a:rPr>
              <a:t>No penetrations proposed adjacent to neighbor on southeast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257324" y="6259269"/>
            <a:ext cx="3492137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4258491" y="4537166"/>
            <a:ext cx="1837509" cy="3657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6566B21-7DED-4D3B-9AA7-EDE1F95FB07B}"/>
              </a:ext>
            </a:extLst>
          </p:cNvPr>
          <p:cNvGrpSpPr/>
          <p:nvPr/>
        </p:nvGrpSpPr>
        <p:grpSpPr>
          <a:xfrm>
            <a:off x="4111899" y="165100"/>
            <a:ext cx="8058252" cy="6400801"/>
            <a:chOff x="4111899" y="165100"/>
            <a:chExt cx="8058252" cy="6400801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126A531D-0DDA-4026-AE12-8F26E371BA9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14613" b="24041"/>
            <a:stretch/>
          </p:blipFill>
          <p:spPr>
            <a:xfrm>
              <a:off x="4111899" y="3746500"/>
              <a:ext cx="8058252" cy="2819401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59065B9B-0F19-4D0D-A748-D983071388A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1209" t="16642" r="2528" b="10324"/>
            <a:stretch/>
          </p:blipFill>
          <p:spPr>
            <a:xfrm>
              <a:off x="4171286" y="165100"/>
              <a:ext cx="7910878" cy="33834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900003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69150" y="6172183"/>
            <a:ext cx="3668486" cy="664809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latin typeface="Garamond" panose="02020404030301010803" pitchFamily="18" charset="0"/>
              </a:rPr>
              <a:t>Proposed Project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1849" y="598730"/>
            <a:ext cx="3983325" cy="37087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spcAft>
                <a:spcPts val="600"/>
              </a:spcAft>
            </a:pPr>
            <a:r>
              <a:rPr lang="en-US" sz="1900" b="1" dirty="0">
                <a:solidFill>
                  <a:schemeClr val="bg1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</a:rPr>
              <a:t>Architecture </a:t>
            </a:r>
          </a:p>
          <a:p>
            <a:pPr marL="342900" indent="-342900">
              <a:spcBef>
                <a:spcPts val="12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>
                <a:solidFill>
                  <a:schemeClr val="bg1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</a:rPr>
              <a:t>Apparatus bay designed to accommodate 2 trucks</a:t>
            </a:r>
          </a:p>
          <a:p>
            <a:pPr marL="800100" lvl="1" indent="-342900">
              <a:spcBef>
                <a:spcPts val="12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>
                <a:solidFill>
                  <a:schemeClr val="bg1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</a:rPr>
              <a:t>Larger bay improves storage capacity &amp; access around the apparatus</a:t>
            </a:r>
          </a:p>
          <a:p>
            <a:pPr marL="800100" lvl="1" indent="-342900">
              <a:spcBef>
                <a:spcPts val="12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>
                <a:solidFill>
                  <a:schemeClr val="bg1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</a:rPr>
              <a:t>High clerestory windows along west, north and east sides allow natural lighting of the bay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257324" y="6259269"/>
            <a:ext cx="3492137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4258491" y="4537166"/>
            <a:ext cx="1837509" cy="3657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FC4F9EB3-80BB-478A-A86B-96BBB81694E6}"/>
              </a:ext>
            </a:extLst>
          </p:cNvPr>
          <p:cNvGrpSpPr/>
          <p:nvPr/>
        </p:nvGrpSpPr>
        <p:grpSpPr>
          <a:xfrm>
            <a:off x="4111899" y="165100"/>
            <a:ext cx="8058252" cy="6400801"/>
            <a:chOff x="4111899" y="165100"/>
            <a:chExt cx="8058252" cy="6400801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93394B6E-889C-45AA-80D4-66772FE5701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14613" b="24041"/>
            <a:stretch/>
          </p:blipFill>
          <p:spPr>
            <a:xfrm>
              <a:off x="4111899" y="3746500"/>
              <a:ext cx="8058252" cy="2819401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95C61D90-5980-44DB-B54E-A7BEB67048C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1209" t="16642" r="2528" b="10324"/>
            <a:stretch/>
          </p:blipFill>
          <p:spPr>
            <a:xfrm>
              <a:off x="4171286" y="165100"/>
              <a:ext cx="7910878" cy="33834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246793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6CB2F26-1677-42F8-8ABB-7FD7CA8683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700" y="0"/>
            <a:ext cx="109104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282973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5771</TotalTime>
  <Words>278</Words>
  <Application>Microsoft Office PowerPoint</Application>
  <PresentationFormat>Widescreen</PresentationFormat>
  <Paragraphs>49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Adobe Heiti Std R</vt:lpstr>
      <vt:lpstr>Arial</vt:lpstr>
      <vt:lpstr>Calibri</vt:lpstr>
      <vt:lpstr>Calibri Light</vt:lpstr>
      <vt:lpstr>Futura PT Cond Bold</vt:lpstr>
      <vt:lpstr>Garamond</vt:lpstr>
      <vt:lpstr>Wingdings</vt:lpstr>
      <vt:lpstr>Retrospect</vt:lpstr>
      <vt:lpstr>Truckee Meadows Fire  Station #37 Special Use Permit</vt:lpstr>
      <vt:lpstr>Project Location</vt:lpstr>
      <vt:lpstr>Zoning/Master Plan</vt:lpstr>
      <vt:lpstr>Current Site</vt:lpstr>
      <vt:lpstr>Current Site</vt:lpstr>
      <vt:lpstr>Proposed Project</vt:lpstr>
      <vt:lpstr>Proposed Project</vt:lpstr>
      <vt:lpstr>Proposed Project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LIFE CHURCH Neighborhood Meeting</dc:title>
  <dc:creator>Andy Durling</dc:creator>
  <cp:lastModifiedBy>SHuggins</cp:lastModifiedBy>
  <cp:revision>325</cp:revision>
  <cp:lastPrinted>2018-01-12T22:00:05Z</cp:lastPrinted>
  <dcterms:created xsi:type="dcterms:W3CDTF">2014-09-19T20:12:08Z</dcterms:created>
  <dcterms:modified xsi:type="dcterms:W3CDTF">2020-12-02T18:29:25Z</dcterms:modified>
</cp:coreProperties>
</file>