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22"/>
  </p:notesMasterIdLst>
  <p:sldIdLst>
    <p:sldId id="273" r:id="rId6"/>
    <p:sldId id="283" r:id="rId7"/>
    <p:sldId id="313" r:id="rId8"/>
    <p:sldId id="321" r:id="rId9"/>
    <p:sldId id="276" r:id="rId10"/>
    <p:sldId id="316" r:id="rId11"/>
    <p:sldId id="317" r:id="rId12"/>
    <p:sldId id="318" r:id="rId13"/>
    <p:sldId id="319" r:id="rId14"/>
    <p:sldId id="322" r:id="rId15"/>
    <p:sldId id="320" r:id="rId16"/>
    <p:sldId id="278" r:id="rId17"/>
    <p:sldId id="314" r:id="rId18"/>
    <p:sldId id="315" r:id="rId19"/>
    <p:sldId id="292" r:id="rId20"/>
    <p:sldId id="286" r:id="rId21"/>
  </p:sldIdLst>
  <p:sldSz cx="9144000" cy="6858000" type="screen4x3"/>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4F81BD"/>
    <a:srgbClr val="0054A4"/>
    <a:srgbClr val="00FFFF"/>
    <a:srgbClr val="66FFFF"/>
    <a:srgbClr val="000000"/>
    <a:srgbClr val="FFD457"/>
    <a:srgbClr val="006325"/>
    <a:srgbClr val="BCBEC0"/>
    <a:srgbClr val="E6E7E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p:cViewPr varScale="1">
        <p:scale>
          <a:sx n="44" d="100"/>
          <a:sy n="44" d="100"/>
        </p:scale>
        <p:origin x="1266" y="60"/>
      </p:cViewPr>
      <p:guideLst>
        <p:guide orient="horz" pos="2160"/>
        <p:guide pos="2880"/>
      </p:guideLst>
    </p:cSldViewPr>
  </p:slideViewPr>
  <p:notesTextViewPr>
    <p:cViewPr>
      <p:scale>
        <a:sx n="100" d="100"/>
        <a:sy n="100" d="100"/>
      </p:scale>
      <p:origin x="0" y="0"/>
    </p:cViewPr>
  </p:notesTextViewPr>
  <p:sorterViewPr>
    <p:cViewPr>
      <p:scale>
        <a:sx n="120" d="100"/>
        <a:sy n="12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viewProps" Target="viewProp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presProps" Target="pres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a:defRPr sz="1200"/>
            </a:lvl1pPr>
          </a:lstStyle>
          <a:p>
            <a:fld id="{B8AE55A0-88DB-44F8-9E71-882C6BFF5295}" type="datetimeFigureOut">
              <a:rPr lang="en-US" smtClean="0"/>
              <a:t>12/8/2020</a:t>
            </a:fld>
            <a:endParaRPr lang="en-US" dirty="0"/>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a:defRPr sz="1200"/>
            </a:lvl1pPr>
          </a:lstStyle>
          <a:p>
            <a:fld id="{68F7C3CB-48A2-4C6E-9D8D-9C534A317DEE}" type="slidenum">
              <a:rPr lang="en-US" smtClean="0"/>
              <a:t>‹#›</a:t>
            </a:fld>
            <a:endParaRPr lang="en-US" dirty="0"/>
          </a:p>
        </p:txBody>
      </p:sp>
    </p:spTree>
    <p:extLst>
      <p:ext uri="{BB962C8B-B14F-4D97-AF65-F5344CB8AC3E}">
        <p14:creationId xmlns:p14="http://schemas.microsoft.com/office/powerpoint/2010/main" val="42714807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772400" cy="1470025"/>
          </a:xfrm>
          <a:prstGeom prst="rect">
            <a:avLst/>
          </a:prstGeom>
        </p:spPr>
        <p:txBody>
          <a:bodyPr/>
          <a:lstStyle>
            <a:lvl1pPr>
              <a:defRPr b="1">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371600" y="3657600"/>
            <a:ext cx="6400800" cy="1524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TextBox 4"/>
          <p:cNvSpPr txBox="1"/>
          <p:nvPr userDrawn="1"/>
        </p:nvSpPr>
        <p:spPr>
          <a:xfrm>
            <a:off x="8275320" y="6172200"/>
            <a:ext cx="381000" cy="584775"/>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a:solidFill>
                  <a:schemeClr val="bg1">
                    <a:lumMod val="95000"/>
                  </a:schemeClr>
                </a:solidFill>
              </a:defRPr>
            </a:lvl1pPr>
          </a:lstStyle>
          <a:p>
            <a:pPr algn="l"/>
            <a:r>
              <a:rPr lang="en-US" dirty="0">
                <a:solidFill>
                  <a:srgbClr val="0054A4"/>
                </a:solidFill>
              </a:rPr>
              <a:t>Template for pages 1-9</a:t>
            </a:r>
          </a:p>
        </p:txBody>
      </p:sp>
      <p:sp>
        <p:nvSpPr>
          <p:cNvPr id="20" name="TextBox 19"/>
          <p:cNvSpPr txBox="1"/>
          <p:nvPr userDrawn="1"/>
        </p:nvSpPr>
        <p:spPr>
          <a:xfrm>
            <a:off x="8284464"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219200"/>
            <a:ext cx="8229600" cy="4038601"/>
          </a:xfrm>
        </p:spPr>
        <p:txBody>
          <a:bodyPr/>
          <a:lstStyle>
            <a:lvl1pPr>
              <a:buFont typeface="Wingdings" pitchFamily="2" charset="2"/>
              <a:buChar char="§"/>
              <a:defRPr b="1"/>
            </a:lvl1pPr>
            <a:lvl2pPr>
              <a:defRPr sz="3200"/>
            </a:lvl2pPr>
            <a:lvl3pPr>
              <a:buFont typeface="Wingdings" pitchFamily="2" charset="2"/>
              <a:buChar char="§"/>
              <a:defRPr sz="2800"/>
            </a:lvl3pPr>
            <a:lvl4pPr>
              <a:defRPr sz="2400"/>
            </a:lvl4pPr>
          </a:lstStyle>
          <a:p>
            <a:pPr lvl="0"/>
            <a:r>
              <a:rPr lang="en-US"/>
              <a:t>Click to edit Master text styles</a:t>
            </a:r>
          </a:p>
          <a:p>
            <a:pPr lvl="1"/>
            <a:r>
              <a:rPr lang="en-US"/>
              <a:t>Second level</a:t>
            </a:r>
          </a:p>
          <a:p>
            <a:pPr lvl="2"/>
            <a:r>
              <a:rPr lang="en-US"/>
              <a:t>Third level</a:t>
            </a:r>
          </a:p>
          <a:p>
            <a:pPr lvl="3"/>
            <a:r>
              <a:rPr lang="en-US"/>
              <a:t>Fourth level</a:t>
            </a:r>
          </a:p>
        </p:txBody>
      </p:sp>
      <p:sp>
        <p:nvSpPr>
          <p:cNvPr id="7" name="Title 1"/>
          <p:cNvSpPr>
            <a:spLocks noGrp="1"/>
          </p:cNvSpPr>
          <p:nvPr userDrawn="1">
            <p:ph type="title" hasCustomPrompt="1"/>
          </p:nvPr>
        </p:nvSpPr>
        <p:spPr>
          <a:xfrm>
            <a:off x="1219200" y="76200"/>
            <a:ext cx="8229600" cy="792162"/>
          </a:xfrm>
          <a:prstGeom prst="rect">
            <a:avLst/>
          </a:prstGeom>
        </p:spPr>
        <p:txBody>
          <a:bodyPr/>
          <a:lstStyle>
            <a:lvl1pPr>
              <a:defRPr b="1" baseline="0">
                <a:solidFill>
                  <a:schemeClr val="bg1"/>
                </a:solidFill>
              </a:defRPr>
            </a:lvl1pPr>
          </a:lstStyle>
          <a:p>
            <a:pPr algn="l"/>
            <a:r>
              <a:rPr lang="en-US" dirty="0">
                <a:solidFill>
                  <a:srgbClr val="0054A4"/>
                </a:solidFill>
              </a:rPr>
              <a:t>Template for pages 10 and up</a:t>
            </a:r>
          </a:p>
        </p:txBody>
      </p:sp>
      <p:sp>
        <p:nvSpPr>
          <p:cNvPr id="5" name="TextBox 4"/>
          <p:cNvSpPr txBox="1"/>
          <p:nvPr userDrawn="1"/>
        </p:nvSpPr>
        <p:spPr>
          <a:xfrm>
            <a:off x="8211312" y="6172200"/>
            <a:ext cx="487680" cy="338554"/>
          </a:xfrm>
          <a:prstGeom prst="rect">
            <a:avLst/>
          </a:prstGeom>
          <a:noFill/>
        </p:spPr>
        <p:txBody>
          <a:bodyPr wrap="square" rtlCol="0">
            <a:spAutoFit/>
          </a:bodyPr>
          <a:lstStyle/>
          <a:p>
            <a:fld id="{CFD79E14-A5CB-4B11-98BD-C2699C7313C6}" type="slidenum">
              <a:rPr lang="en-US" sz="1600" smtClean="0">
                <a:solidFill>
                  <a:schemeClr val="bg1"/>
                </a:solidFill>
              </a:rPr>
              <a:pPr/>
              <a:t>‹#›</a:t>
            </a:fld>
            <a:endParaRPr lang="en-US" sz="1600" dirty="0">
              <a:solidFill>
                <a:schemeClr val="bg1"/>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2" name="Picture 1" descr="wc_strat_powerpoint-r1-01.pn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6"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457200" y="4953000"/>
            <a:ext cx="8305800" cy="1066800"/>
          </a:xfrm>
        </p:spPr>
        <p:txBody>
          <a:bodyPr>
            <a:normAutofit/>
          </a:bodyPr>
          <a:lstStyle/>
          <a:p>
            <a:r>
              <a:rPr lang="en-US" sz="2800" b="1" i="1" dirty="0">
                <a:solidFill>
                  <a:schemeClr val="tx1"/>
                </a:solidFill>
              </a:rPr>
              <a:t>Washoe County Board of Adjustment</a:t>
            </a:r>
          </a:p>
          <a:p>
            <a:pPr>
              <a:spcBef>
                <a:spcPts val="0"/>
              </a:spcBef>
            </a:pPr>
            <a:r>
              <a:rPr lang="en-US" sz="2400" b="1" i="1" dirty="0">
                <a:solidFill>
                  <a:schemeClr val="tx1"/>
                </a:solidFill>
              </a:rPr>
              <a:t>Dec 4, 2020</a:t>
            </a:r>
          </a:p>
        </p:txBody>
      </p:sp>
      <p:sp>
        <p:nvSpPr>
          <p:cNvPr id="4" name="Title 3"/>
          <p:cNvSpPr>
            <a:spLocks noGrp="1"/>
          </p:cNvSpPr>
          <p:nvPr>
            <p:ph type="ctrTitle"/>
          </p:nvPr>
        </p:nvSpPr>
        <p:spPr>
          <a:xfrm>
            <a:off x="533400" y="26670"/>
            <a:ext cx="8229600" cy="811530"/>
          </a:xfrm>
        </p:spPr>
        <p:txBody>
          <a:bodyPr/>
          <a:lstStyle/>
          <a:p>
            <a:r>
              <a:rPr lang="en-US" sz="3200" dirty="0"/>
              <a:t>WSUP20-0015</a:t>
            </a:r>
            <a:br>
              <a:rPr lang="en-US" sz="3200" dirty="0"/>
            </a:br>
            <a:r>
              <a:rPr lang="en-US" sz="3200" dirty="0"/>
              <a:t>Black Rock RV Park</a:t>
            </a:r>
          </a:p>
        </p:txBody>
      </p:sp>
      <p:pic>
        <p:nvPicPr>
          <p:cNvPr id="2" name="Picture 1">
            <a:extLst>
              <a:ext uri="{FF2B5EF4-FFF2-40B4-BE49-F238E27FC236}">
                <a16:creationId xmlns:a16="http://schemas.microsoft.com/office/drawing/2014/main" id="{C6CB64E6-5F93-4B50-B31A-0DCFB118A958}"/>
              </a:ext>
            </a:extLst>
          </p:cNvPr>
          <p:cNvPicPr>
            <a:picLocks noChangeAspect="1"/>
          </p:cNvPicPr>
          <p:nvPr/>
        </p:nvPicPr>
        <p:blipFill>
          <a:blip r:embed="rId2"/>
          <a:stretch>
            <a:fillRect/>
          </a:stretch>
        </p:blipFill>
        <p:spPr>
          <a:xfrm>
            <a:off x="1542797" y="1066800"/>
            <a:ext cx="6058405" cy="4001736"/>
          </a:xfrm>
          <a:prstGeom prst="rect">
            <a:avLst/>
          </a:prstGeom>
        </p:spPr>
      </p:pic>
    </p:spTree>
    <p:extLst>
      <p:ext uri="{BB962C8B-B14F-4D97-AF65-F5344CB8AC3E}">
        <p14:creationId xmlns:p14="http://schemas.microsoft.com/office/powerpoint/2010/main" val="556600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848600" cy="792162"/>
          </a:xfrm>
        </p:spPr>
        <p:txBody>
          <a:bodyPr/>
          <a:lstStyle/>
          <a:p>
            <a:r>
              <a:rPr lang="en-US" dirty="0"/>
              <a:t>Background/Request</a:t>
            </a:r>
          </a:p>
        </p:txBody>
      </p:sp>
      <p:sp>
        <p:nvSpPr>
          <p:cNvPr id="4" name="Content Placeholder 3"/>
          <p:cNvSpPr>
            <a:spLocks noGrp="1"/>
          </p:cNvSpPr>
          <p:nvPr>
            <p:ph idx="1"/>
          </p:nvPr>
        </p:nvSpPr>
        <p:spPr>
          <a:xfrm>
            <a:off x="457200" y="1219200"/>
            <a:ext cx="8229600" cy="4038601"/>
          </a:xfrm>
        </p:spPr>
        <p:txBody>
          <a:bodyPr>
            <a:normAutofit/>
          </a:bodyPr>
          <a:lstStyle/>
          <a:p>
            <a:endParaRPr lang="en-US" dirty="0"/>
          </a:p>
          <a:p>
            <a:pPr marL="0" indent="0">
              <a:buNone/>
            </a:pPr>
            <a:endParaRPr lang="en-US" dirty="0"/>
          </a:p>
        </p:txBody>
      </p:sp>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6" name="TextBox 5"/>
          <p:cNvSpPr txBox="1"/>
          <p:nvPr/>
        </p:nvSpPr>
        <p:spPr>
          <a:xfrm>
            <a:off x="76200" y="990600"/>
            <a:ext cx="8991600" cy="3785652"/>
          </a:xfrm>
          <a:prstGeom prst="rect">
            <a:avLst/>
          </a:prstGeom>
          <a:noFill/>
        </p:spPr>
        <p:txBody>
          <a:bodyPr wrap="square" rtlCol="0">
            <a:spAutoFit/>
          </a:bodyPr>
          <a:lstStyle/>
          <a:p>
            <a:pPr marL="342900" indent="-342900">
              <a:buFont typeface="Arial" panose="020B0604020202020204" pitchFamily="34" charset="0"/>
              <a:buChar char="•"/>
            </a:pPr>
            <a:r>
              <a:rPr lang="en-US" sz="3600" dirty="0"/>
              <a:t>The applicant is requesting to establish a Commercial Campground/RV Park Use type on 4.86 acres.</a:t>
            </a:r>
          </a:p>
          <a:p>
            <a:pPr marL="342900" indent="-342900">
              <a:buFont typeface="Arial" panose="020B0604020202020204" pitchFamily="34" charset="0"/>
              <a:buChar char="•"/>
            </a:pPr>
            <a:r>
              <a:rPr lang="en-US" sz="3600" dirty="0"/>
              <a:t>The subject parcel is split zoned 74% General Rural (GR), 15% Tourist Commercial (TC), and 11% Parks and Recreation (PR).</a:t>
            </a:r>
          </a:p>
          <a:p>
            <a:pPr marL="285750" indent="-285750">
              <a:buFont typeface="Arial" panose="020B0604020202020204" pitchFamily="34" charset="0"/>
              <a:buChar char="•"/>
            </a:pPr>
            <a:endParaRPr lang="en-US" sz="2400" dirty="0"/>
          </a:p>
        </p:txBody>
      </p:sp>
    </p:spTree>
    <p:extLst>
      <p:ext uri="{BB962C8B-B14F-4D97-AF65-F5344CB8AC3E}">
        <p14:creationId xmlns:p14="http://schemas.microsoft.com/office/powerpoint/2010/main" val="110852940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C4B77FC-67F5-412E-B66A-DF1C414AD4A3}"/>
              </a:ext>
            </a:extLst>
          </p:cNvPr>
          <p:cNvSpPr>
            <a:spLocks noGrp="1"/>
          </p:cNvSpPr>
          <p:nvPr>
            <p:ph type="title"/>
          </p:nvPr>
        </p:nvSpPr>
        <p:spPr>
          <a:xfrm>
            <a:off x="914400" y="76200"/>
            <a:ext cx="8229600" cy="792162"/>
          </a:xfrm>
        </p:spPr>
        <p:txBody>
          <a:bodyPr/>
          <a:lstStyle/>
          <a:p>
            <a:r>
              <a:rPr lang="en-US" dirty="0"/>
              <a:t>Vicinity Map</a:t>
            </a:r>
          </a:p>
        </p:txBody>
      </p:sp>
      <p:pic>
        <p:nvPicPr>
          <p:cNvPr id="5" name="Picture 4">
            <a:extLst>
              <a:ext uri="{FF2B5EF4-FFF2-40B4-BE49-F238E27FC236}">
                <a16:creationId xmlns:a16="http://schemas.microsoft.com/office/drawing/2014/main" id="{901C039F-2E75-4A2F-878A-1AC503B0033C}"/>
              </a:ext>
            </a:extLst>
          </p:cNvPr>
          <p:cNvPicPr>
            <a:picLocks noChangeAspect="1"/>
          </p:cNvPicPr>
          <p:nvPr/>
        </p:nvPicPr>
        <p:blipFill>
          <a:blip r:embed="rId2"/>
          <a:stretch>
            <a:fillRect/>
          </a:stretch>
        </p:blipFill>
        <p:spPr>
          <a:xfrm>
            <a:off x="1066800" y="1028700"/>
            <a:ext cx="7267841" cy="4800600"/>
          </a:xfrm>
          <a:prstGeom prst="rect">
            <a:avLst/>
          </a:prstGeom>
        </p:spPr>
      </p:pic>
    </p:spTree>
    <p:extLst>
      <p:ext uri="{BB962C8B-B14F-4D97-AF65-F5344CB8AC3E}">
        <p14:creationId xmlns:p14="http://schemas.microsoft.com/office/powerpoint/2010/main" val="38873219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454882E-9D92-4C6A-B309-0DB9F99AF19B}"/>
              </a:ext>
            </a:extLst>
          </p:cNvPr>
          <p:cNvSpPr>
            <a:spLocks noGrp="1"/>
          </p:cNvSpPr>
          <p:nvPr>
            <p:ph type="title"/>
          </p:nvPr>
        </p:nvSpPr>
        <p:spPr/>
        <p:txBody>
          <a:bodyPr/>
          <a:lstStyle/>
          <a:p>
            <a:r>
              <a:rPr lang="en-US" dirty="0"/>
              <a:t>Zoning Map</a:t>
            </a:r>
          </a:p>
        </p:txBody>
      </p:sp>
      <p:pic>
        <p:nvPicPr>
          <p:cNvPr id="4" name="Picture 3">
            <a:extLst>
              <a:ext uri="{FF2B5EF4-FFF2-40B4-BE49-F238E27FC236}">
                <a16:creationId xmlns:a16="http://schemas.microsoft.com/office/drawing/2014/main" id="{981A0B93-0B5F-4709-8D71-DA1CE7A002CF}"/>
              </a:ext>
            </a:extLst>
          </p:cNvPr>
          <p:cNvPicPr>
            <a:picLocks noChangeAspect="1"/>
          </p:cNvPicPr>
          <p:nvPr/>
        </p:nvPicPr>
        <p:blipFill>
          <a:blip r:embed="rId2"/>
          <a:stretch>
            <a:fillRect/>
          </a:stretch>
        </p:blipFill>
        <p:spPr>
          <a:xfrm>
            <a:off x="1219200" y="1029938"/>
            <a:ext cx="6705600" cy="4798124"/>
          </a:xfrm>
          <a:prstGeom prst="rect">
            <a:avLst/>
          </a:prstGeom>
        </p:spPr>
      </p:pic>
      <p:sp>
        <p:nvSpPr>
          <p:cNvPr id="5" name="TextBox 4">
            <a:extLst>
              <a:ext uri="{FF2B5EF4-FFF2-40B4-BE49-F238E27FC236}">
                <a16:creationId xmlns:a16="http://schemas.microsoft.com/office/drawing/2014/main" id="{6E59A25A-5095-4BEB-A54D-A18A78EC782B}"/>
              </a:ext>
            </a:extLst>
          </p:cNvPr>
          <p:cNvSpPr txBox="1"/>
          <p:nvPr/>
        </p:nvSpPr>
        <p:spPr>
          <a:xfrm>
            <a:off x="4876800" y="2819400"/>
            <a:ext cx="762000" cy="369332"/>
          </a:xfrm>
          <a:prstGeom prst="rect">
            <a:avLst/>
          </a:prstGeom>
          <a:noFill/>
        </p:spPr>
        <p:txBody>
          <a:bodyPr wrap="square" rtlCol="0">
            <a:spAutoFit/>
          </a:bodyPr>
          <a:lstStyle/>
          <a:p>
            <a:r>
              <a:rPr lang="en-US" b="1" dirty="0"/>
              <a:t>GR</a:t>
            </a:r>
          </a:p>
        </p:txBody>
      </p:sp>
      <p:sp>
        <p:nvSpPr>
          <p:cNvPr id="6" name="TextBox 5">
            <a:extLst>
              <a:ext uri="{FF2B5EF4-FFF2-40B4-BE49-F238E27FC236}">
                <a16:creationId xmlns:a16="http://schemas.microsoft.com/office/drawing/2014/main" id="{DF02FB08-61B8-4114-A41A-47B81DD3236E}"/>
              </a:ext>
            </a:extLst>
          </p:cNvPr>
          <p:cNvSpPr txBox="1"/>
          <p:nvPr/>
        </p:nvSpPr>
        <p:spPr>
          <a:xfrm>
            <a:off x="4343400" y="3669269"/>
            <a:ext cx="762000" cy="369332"/>
          </a:xfrm>
          <a:prstGeom prst="rect">
            <a:avLst/>
          </a:prstGeom>
          <a:noFill/>
        </p:spPr>
        <p:txBody>
          <a:bodyPr wrap="square" rtlCol="0">
            <a:spAutoFit/>
          </a:bodyPr>
          <a:lstStyle/>
          <a:p>
            <a:r>
              <a:rPr lang="en-US" b="1" dirty="0"/>
              <a:t>PR</a:t>
            </a:r>
          </a:p>
        </p:txBody>
      </p:sp>
      <p:sp>
        <p:nvSpPr>
          <p:cNvPr id="7" name="TextBox 6">
            <a:extLst>
              <a:ext uri="{FF2B5EF4-FFF2-40B4-BE49-F238E27FC236}">
                <a16:creationId xmlns:a16="http://schemas.microsoft.com/office/drawing/2014/main" id="{B4638E7E-046A-4AF5-8FF7-433B6C64C4FD}"/>
              </a:ext>
            </a:extLst>
          </p:cNvPr>
          <p:cNvSpPr txBox="1"/>
          <p:nvPr/>
        </p:nvSpPr>
        <p:spPr>
          <a:xfrm>
            <a:off x="4808951" y="3988590"/>
            <a:ext cx="762000" cy="369332"/>
          </a:xfrm>
          <a:prstGeom prst="rect">
            <a:avLst/>
          </a:prstGeom>
          <a:noFill/>
        </p:spPr>
        <p:txBody>
          <a:bodyPr wrap="square" rtlCol="0">
            <a:spAutoFit/>
          </a:bodyPr>
          <a:lstStyle/>
          <a:p>
            <a:r>
              <a:rPr lang="en-US" b="1" dirty="0"/>
              <a:t>TC</a:t>
            </a:r>
          </a:p>
        </p:txBody>
      </p:sp>
    </p:spTree>
    <p:extLst>
      <p:ext uri="{BB962C8B-B14F-4D97-AF65-F5344CB8AC3E}">
        <p14:creationId xmlns:p14="http://schemas.microsoft.com/office/powerpoint/2010/main" val="5406899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162800" cy="792162"/>
          </a:xfrm>
        </p:spPr>
        <p:txBody>
          <a:bodyPr/>
          <a:lstStyle/>
          <a:p>
            <a:r>
              <a:rPr lang="en-US" dirty="0"/>
              <a:t>Site Plan</a:t>
            </a:r>
          </a:p>
        </p:txBody>
      </p:sp>
      <p:pic>
        <p:nvPicPr>
          <p:cNvPr id="2" name="Picture 1">
            <a:extLst>
              <a:ext uri="{FF2B5EF4-FFF2-40B4-BE49-F238E27FC236}">
                <a16:creationId xmlns:a16="http://schemas.microsoft.com/office/drawing/2014/main" id="{32CDE660-99BF-4355-94F3-20499D683418}"/>
              </a:ext>
            </a:extLst>
          </p:cNvPr>
          <p:cNvPicPr>
            <a:picLocks noChangeAspect="1"/>
          </p:cNvPicPr>
          <p:nvPr/>
        </p:nvPicPr>
        <p:blipFill>
          <a:blip r:embed="rId2"/>
          <a:stretch>
            <a:fillRect/>
          </a:stretch>
        </p:blipFill>
        <p:spPr>
          <a:xfrm>
            <a:off x="2209801" y="973396"/>
            <a:ext cx="4191000" cy="4970203"/>
          </a:xfrm>
          <a:prstGeom prst="rect">
            <a:avLst/>
          </a:prstGeom>
        </p:spPr>
      </p:pic>
    </p:spTree>
    <p:extLst>
      <p:ext uri="{BB962C8B-B14F-4D97-AF65-F5344CB8AC3E}">
        <p14:creationId xmlns:p14="http://schemas.microsoft.com/office/powerpoint/2010/main" val="19496978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1ADBD63-00F3-4CD8-AD5D-1BB698C2CD00}"/>
              </a:ext>
            </a:extLst>
          </p:cNvPr>
          <p:cNvSpPr>
            <a:spLocks noGrp="1"/>
          </p:cNvSpPr>
          <p:nvPr>
            <p:ph idx="1"/>
          </p:nvPr>
        </p:nvSpPr>
        <p:spPr/>
        <p:txBody>
          <a:bodyPr/>
          <a:lstStyle/>
          <a:p>
            <a:r>
              <a:rPr lang="en-US" b="0" dirty="0"/>
              <a:t>The proposed application is affected by the High Desert Area Plan modifiers.</a:t>
            </a:r>
          </a:p>
          <a:p>
            <a:r>
              <a:rPr lang="en-US" b="0" dirty="0"/>
              <a:t>Commercial campground uses allowed by right in General Rural regulatory zones per WCC 110.206.10(a)3(v). The other regulatory zones are unchanged by this modifier.</a:t>
            </a:r>
            <a:endParaRPr lang="en-US" dirty="0"/>
          </a:p>
        </p:txBody>
      </p:sp>
      <p:sp>
        <p:nvSpPr>
          <p:cNvPr id="3" name="Title 2">
            <a:extLst>
              <a:ext uri="{FF2B5EF4-FFF2-40B4-BE49-F238E27FC236}">
                <a16:creationId xmlns:a16="http://schemas.microsoft.com/office/drawing/2014/main" id="{58FB22B6-3946-4E4D-BD15-D1BDE9450AEB}"/>
              </a:ext>
            </a:extLst>
          </p:cNvPr>
          <p:cNvSpPr>
            <a:spLocks noGrp="1"/>
          </p:cNvSpPr>
          <p:nvPr>
            <p:ph type="title"/>
          </p:nvPr>
        </p:nvSpPr>
        <p:spPr/>
        <p:txBody>
          <a:bodyPr/>
          <a:lstStyle/>
          <a:p>
            <a:r>
              <a:rPr lang="en-US" sz="4000" dirty="0"/>
              <a:t>Article 206 – High Desert Modifiers</a:t>
            </a:r>
          </a:p>
        </p:txBody>
      </p:sp>
    </p:spTree>
    <p:extLst>
      <p:ext uri="{BB962C8B-B14F-4D97-AF65-F5344CB8AC3E}">
        <p14:creationId xmlns:p14="http://schemas.microsoft.com/office/powerpoint/2010/main" val="9384464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1ADBD63-00F3-4CD8-AD5D-1BB698C2CD00}"/>
              </a:ext>
            </a:extLst>
          </p:cNvPr>
          <p:cNvSpPr>
            <a:spLocks noGrp="1"/>
          </p:cNvSpPr>
          <p:nvPr>
            <p:ph idx="1"/>
          </p:nvPr>
        </p:nvSpPr>
        <p:spPr/>
        <p:txBody>
          <a:bodyPr/>
          <a:lstStyle/>
          <a:p>
            <a:r>
              <a:rPr lang="en-US" dirty="0"/>
              <a:t>Commercial Campground/RV park requires approval of a Special Use Permit in TC, and PR regulatory zones</a:t>
            </a:r>
          </a:p>
          <a:p>
            <a:pPr lvl="1"/>
            <a:r>
              <a:rPr lang="en-US" dirty="0"/>
              <a:t>Commercial Campground/RV park is allowed within GR per 110.206.10(a)3(v). </a:t>
            </a:r>
          </a:p>
          <a:p>
            <a:pPr marL="457200" lvl="1" indent="0">
              <a:buNone/>
            </a:pPr>
            <a:endParaRPr lang="en-US" dirty="0"/>
          </a:p>
        </p:txBody>
      </p:sp>
      <p:sp>
        <p:nvSpPr>
          <p:cNvPr id="3" name="Title 2">
            <a:extLst>
              <a:ext uri="{FF2B5EF4-FFF2-40B4-BE49-F238E27FC236}">
                <a16:creationId xmlns:a16="http://schemas.microsoft.com/office/drawing/2014/main" id="{58FB22B6-3946-4E4D-BD15-D1BDE9450AEB}"/>
              </a:ext>
            </a:extLst>
          </p:cNvPr>
          <p:cNvSpPr>
            <a:spLocks noGrp="1"/>
          </p:cNvSpPr>
          <p:nvPr>
            <p:ph type="title"/>
          </p:nvPr>
        </p:nvSpPr>
        <p:spPr/>
        <p:txBody>
          <a:bodyPr/>
          <a:lstStyle/>
          <a:p>
            <a:r>
              <a:rPr lang="en-US" dirty="0"/>
              <a:t>Article 302/304 – Allowed Uses</a:t>
            </a:r>
          </a:p>
        </p:txBody>
      </p:sp>
    </p:spTree>
    <p:extLst>
      <p:ext uri="{BB962C8B-B14F-4D97-AF65-F5344CB8AC3E}">
        <p14:creationId xmlns:p14="http://schemas.microsoft.com/office/powerpoint/2010/main" val="16374016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1ADBD63-00F3-4CD8-AD5D-1BB698C2CD00}"/>
              </a:ext>
            </a:extLst>
          </p:cNvPr>
          <p:cNvSpPr>
            <a:spLocks noGrp="1"/>
          </p:cNvSpPr>
          <p:nvPr>
            <p:ph idx="1"/>
          </p:nvPr>
        </p:nvSpPr>
        <p:spPr/>
        <p:txBody>
          <a:bodyPr>
            <a:normAutofit fontScale="92500" lnSpcReduction="20000"/>
          </a:bodyPr>
          <a:lstStyle/>
          <a:p>
            <a:r>
              <a:rPr lang="en-US" dirty="0"/>
              <a:t>Application does not meet required RV park standards </a:t>
            </a:r>
          </a:p>
          <a:p>
            <a:pPr lvl="1"/>
            <a:r>
              <a:rPr lang="en-US" dirty="0"/>
              <a:t>Power/Sewage hookups</a:t>
            </a:r>
          </a:p>
          <a:p>
            <a:pPr lvl="1"/>
            <a:r>
              <a:rPr lang="en-US" dirty="0"/>
              <a:t>Water Supply</a:t>
            </a:r>
          </a:p>
          <a:p>
            <a:pPr lvl="1"/>
            <a:r>
              <a:rPr lang="en-US" dirty="0"/>
              <a:t>RV Space size</a:t>
            </a:r>
          </a:p>
          <a:p>
            <a:pPr lvl="1"/>
            <a:r>
              <a:rPr lang="en-US" dirty="0"/>
              <a:t>Traffic flow</a:t>
            </a:r>
          </a:p>
          <a:p>
            <a:r>
              <a:rPr lang="en-US" dirty="0"/>
              <a:t>Staff has provided conditions requiring a phasing plan addressing all outstanding issues prior to issuance of permits or business license. </a:t>
            </a:r>
          </a:p>
        </p:txBody>
      </p:sp>
      <p:sp>
        <p:nvSpPr>
          <p:cNvPr id="3" name="Title 2">
            <a:extLst>
              <a:ext uri="{FF2B5EF4-FFF2-40B4-BE49-F238E27FC236}">
                <a16:creationId xmlns:a16="http://schemas.microsoft.com/office/drawing/2014/main" id="{58FB22B6-3946-4E4D-BD15-D1BDE9450AEB}"/>
              </a:ext>
            </a:extLst>
          </p:cNvPr>
          <p:cNvSpPr>
            <a:spLocks noGrp="1"/>
          </p:cNvSpPr>
          <p:nvPr>
            <p:ph type="title"/>
          </p:nvPr>
        </p:nvSpPr>
        <p:spPr/>
        <p:txBody>
          <a:bodyPr/>
          <a:lstStyle/>
          <a:p>
            <a:r>
              <a:rPr lang="en-US" dirty="0"/>
              <a:t>Article 316 – RV Parks</a:t>
            </a:r>
          </a:p>
        </p:txBody>
      </p:sp>
    </p:spTree>
    <p:extLst>
      <p:ext uri="{BB962C8B-B14F-4D97-AF65-F5344CB8AC3E}">
        <p14:creationId xmlns:p14="http://schemas.microsoft.com/office/powerpoint/2010/main" val="41193251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1ADBD63-00F3-4CD8-AD5D-1BB698C2CD00}"/>
              </a:ext>
            </a:extLst>
          </p:cNvPr>
          <p:cNvSpPr>
            <a:spLocks noGrp="1"/>
          </p:cNvSpPr>
          <p:nvPr>
            <p:ph idx="1"/>
          </p:nvPr>
        </p:nvSpPr>
        <p:spPr/>
        <p:txBody>
          <a:bodyPr/>
          <a:lstStyle/>
          <a:p>
            <a:r>
              <a:rPr lang="en-US" dirty="0"/>
              <a:t>Application meets the required setback and height requirements</a:t>
            </a:r>
          </a:p>
          <a:p>
            <a:endParaRPr lang="en-US" dirty="0"/>
          </a:p>
        </p:txBody>
      </p:sp>
      <p:sp>
        <p:nvSpPr>
          <p:cNvPr id="3" name="Title 2">
            <a:extLst>
              <a:ext uri="{FF2B5EF4-FFF2-40B4-BE49-F238E27FC236}">
                <a16:creationId xmlns:a16="http://schemas.microsoft.com/office/drawing/2014/main" id="{58FB22B6-3946-4E4D-BD15-D1BDE9450AEB}"/>
              </a:ext>
            </a:extLst>
          </p:cNvPr>
          <p:cNvSpPr>
            <a:spLocks noGrp="1"/>
          </p:cNvSpPr>
          <p:nvPr>
            <p:ph type="title"/>
          </p:nvPr>
        </p:nvSpPr>
        <p:spPr/>
        <p:txBody>
          <a:bodyPr/>
          <a:lstStyle/>
          <a:p>
            <a:r>
              <a:rPr lang="en-US" dirty="0"/>
              <a:t>Article 406 – Building Placement</a:t>
            </a:r>
          </a:p>
        </p:txBody>
      </p:sp>
      <p:pic>
        <p:nvPicPr>
          <p:cNvPr id="4" name="Picture 3">
            <a:extLst>
              <a:ext uri="{FF2B5EF4-FFF2-40B4-BE49-F238E27FC236}">
                <a16:creationId xmlns:a16="http://schemas.microsoft.com/office/drawing/2014/main" id="{02F1FC8F-9686-42C9-A8EE-C45F993DEAE1}"/>
              </a:ext>
            </a:extLst>
          </p:cNvPr>
          <p:cNvPicPr>
            <a:picLocks noChangeAspect="1"/>
          </p:cNvPicPr>
          <p:nvPr/>
        </p:nvPicPr>
        <p:blipFill rotWithShape="1">
          <a:blip r:embed="rId2"/>
          <a:srcRect l="7528" r="14607"/>
          <a:stretch/>
        </p:blipFill>
        <p:spPr>
          <a:xfrm>
            <a:off x="452021" y="2438400"/>
            <a:ext cx="8234779" cy="2819401"/>
          </a:xfrm>
          <a:prstGeom prst="rect">
            <a:avLst/>
          </a:prstGeom>
        </p:spPr>
      </p:pic>
    </p:spTree>
    <p:extLst>
      <p:ext uri="{BB962C8B-B14F-4D97-AF65-F5344CB8AC3E}">
        <p14:creationId xmlns:p14="http://schemas.microsoft.com/office/powerpoint/2010/main" val="38128176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57C90755-B839-4946-9F8A-83B1DE633349}"/>
              </a:ext>
            </a:extLst>
          </p:cNvPr>
          <p:cNvSpPr>
            <a:spLocks noGrp="1"/>
          </p:cNvSpPr>
          <p:nvPr>
            <p:ph idx="1"/>
          </p:nvPr>
        </p:nvSpPr>
        <p:spPr/>
        <p:txBody>
          <a:bodyPr/>
          <a:lstStyle/>
          <a:p>
            <a:r>
              <a:rPr lang="en-US" dirty="0"/>
              <a:t>Applicant shall meet code requirements for parking standards. </a:t>
            </a:r>
          </a:p>
          <a:p>
            <a:endParaRPr lang="en-US" dirty="0"/>
          </a:p>
          <a:p>
            <a:r>
              <a:rPr lang="en-US" dirty="0"/>
              <a:t>Staff does not have any objections to waiving paving requirements for spaces and roads to maintain rural character of area if requested by the applicant.</a:t>
            </a:r>
          </a:p>
        </p:txBody>
      </p:sp>
      <p:sp>
        <p:nvSpPr>
          <p:cNvPr id="3" name="Title 2">
            <a:extLst>
              <a:ext uri="{FF2B5EF4-FFF2-40B4-BE49-F238E27FC236}">
                <a16:creationId xmlns:a16="http://schemas.microsoft.com/office/drawing/2014/main" id="{DC25E695-2E1C-4BA6-BB15-B54D4A54BDF5}"/>
              </a:ext>
            </a:extLst>
          </p:cNvPr>
          <p:cNvSpPr>
            <a:spLocks noGrp="1"/>
          </p:cNvSpPr>
          <p:nvPr>
            <p:ph type="title"/>
          </p:nvPr>
        </p:nvSpPr>
        <p:spPr/>
        <p:txBody>
          <a:bodyPr/>
          <a:lstStyle/>
          <a:p>
            <a:r>
              <a:rPr lang="en-US" dirty="0"/>
              <a:t>Article 410</a:t>
            </a:r>
          </a:p>
        </p:txBody>
      </p:sp>
    </p:spTree>
    <p:extLst>
      <p:ext uri="{BB962C8B-B14F-4D97-AF65-F5344CB8AC3E}">
        <p14:creationId xmlns:p14="http://schemas.microsoft.com/office/powerpoint/2010/main" val="26487622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1ADBD63-00F3-4CD8-AD5D-1BB698C2CD00}"/>
              </a:ext>
            </a:extLst>
          </p:cNvPr>
          <p:cNvSpPr>
            <a:spLocks noGrp="1"/>
          </p:cNvSpPr>
          <p:nvPr>
            <p:ph idx="1"/>
          </p:nvPr>
        </p:nvSpPr>
        <p:spPr>
          <a:xfrm>
            <a:off x="457200" y="1219200"/>
            <a:ext cx="8229600" cy="4648200"/>
          </a:xfrm>
        </p:spPr>
        <p:txBody>
          <a:bodyPr>
            <a:normAutofit fontScale="85000" lnSpcReduction="20000"/>
          </a:bodyPr>
          <a:lstStyle/>
          <a:p>
            <a:r>
              <a:rPr lang="en-US" dirty="0"/>
              <a:t>Applicant did not provide a landscaping plan as required</a:t>
            </a:r>
          </a:p>
          <a:p>
            <a:pPr lvl="1"/>
            <a:r>
              <a:rPr lang="en-US" dirty="0"/>
              <a:t>Required to provide 20% of total developed area as landscaping</a:t>
            </a:r>
          </a:p>
          <a:p>
            <a:pPr lvl="1"/>
            <a:r>
              <a:rPr lang="en-US" dirty="0"/>
              <a:t>(1) every 50ft of street frontage (2 trees total)</a:t>
            </a:r>
          </a:p>
          <a:p>
            <a:r>
              <a:rPr lang="en-US" dirty="0"/>
              <a:t>High Desert Area Plan </a:t>
            </a:r>
          </a:p>
          <a:p>
            <a:pPr lvl="1"/>
            <a:r>
              <a:rPr lang="en-US" dirty="0"/>
              <a:t>HD 2.2 – Requirement of a noxious weed plan</a:t>
            </a:r>
          </a:p>
          <a:p>
            <a:pPr lvl="1"/>
            <a:r>
              <a:rPr lang="en-US" dirty="0"/>
              <a:t>HD 2.8 – Landscaping emphasizing the use of native and low water requirements</a:t>
            </a:r>
          </a:p>
          <a:p>
            <a:r>
              <a:rPr lang="en-US" dirty="0"/>
              <a:t>Staff has provided conditions of approval requiring a landscaping plan in accordance with Article 412 and in compliance with HD policies 2.2, 2.8</a:t>
            </a:r>
          </a:p>
        </p:txBody>
      </p:sp>
      <p:sp>
        <p:nvSpPr>
          <p:cNvPr id="3" name="Title 2">
            <a:extLst>
              <a:ext uri="{FF2B5EF4-FFF2-40B4-BE49-F238E27FC236}">
                <a16:creationId xmlns:a16="http://schemas.microsoft.com/office/drawing/2014/main" id="{58FB22B6-3946-4E4D-BD15-D1BDE9450AEB}"/>
              </a:ext>
            </a:extLst>
          </p:cNvPr>
          <p:cNvSpPr>
            <a:spLocks noGrp="1"/>
          </p:cNvSpPr>
          <p:nvPr>
            <p:ph type="title"/>
          </p:nvPr>
        </p:nvSpPr>
        <p:spPr/>
        <p:txBody>
          <a:bodyPr/>
          <a:lstStyle/>
          <a:p>
            <a:r>
              <a:rPr lang="en-US" dirty="0"/>
              <a:t>Article 412 - Landscaping</a:t>
            </a:r>
          </a:p>
        </p:txBody>
      </p:sp>
    </p:spTree>
    <p:extLst>
      <p:ext uri="{BB962C8B-B14F-4D97-AF65-F5344CB8AC3E}">
        <p14:creationId xmlns:p14="http://schemas.microsoft.com/office/powerpoint/2010/main" val="27564947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239000" cy="838200"/>
          </a:xfrm>
        </p:spPr>
        <p:txBody>
          <a:bodyPr/>
          <a:lstStyle/>
          <a:p>
            <a:r>
              <a:rPr lang="en-US" dirty="0"/>
              <a:t>Public Notice &amp; CAB</a:t>
            </a:r>
          </a:p>
        </p:txBody>
      </p:sp>
      <p:sp>
        <p:nvSpPr>
          <p:cNvPr id="4" name="Content Placeholder 3"/>
          <p:cNvSpPr>
            <a:spLocks noGrp="1"/>
          </p:cNvSpPr>
          <p:nvPr>
            <p:ph idx="1"/>
          </p:nvPr>
        </p:nvSpPr>
        <p:spPr>
          <a:xfrm>
            <a:off x="152400" y="1066800"/>
            <a:ext cx="3429000" cy="5410200"/>
          </a:xfrm>
        </p:spPr>
        <p:txBody>
          <a:bodyPr>
            <a:normAutofit/>
          </a:bodyPr>
          <a:lstStyle/>
          <a:p>
            <a:r>
              <a:rPr lang="en-US" dirty="0"/>
              <a:t>Notice was sent to 32 affected property owners, 800 feet from the site.</a:t>
            </a:r>
          </a:p>
        </p:txBody>
      </p:sp>
      <p:pic>
        <p:nvPicPr>
          <p:cNvPr id="2" name="Picture 1">
            <a:extLst>
              <a:ext uri="{FF2B5EF4-FFF2-40B4-BE49-F238E27FC236}">
                <a16:creationId xmlns:a16="http://schemas.microsoft.com/office/drawing/2014/main" id="{DE9C6106-87E1-440E-BEEF-11A85ECD5C39}"/>
              </a:ext>
            </a:extLst>
          </p:cNvPr>
          <p:cNvPicPr>
            <a:picLocks noChangeAspect="1"/>
          </p:cNvPicPr>
          <p:nvPr/>
        </p:nvPicPr>
        <p:blipFill>
          <a:blip r:embed="rId2"/>
          <a:stretch>
            <a:fillRect/>
          </a:stretch>
        </p:blipFill>
        <p:spPr>
          <a:xfrm>
            <a:off x="4191000" y="1600200"/>
            <a:ext cx="4728439" cy="3657600"/>
          </a:xfrm>
          <a:prstGeom prst="rect">
            <a:avLst/>
          </a:prstGeom>
        </p:spPr>
      </p:pic>
    </p:spTree>
    <p:extLst>
      <p:ext uri="{BB962C8B-B14F-4D97-AF65-F5344CB8AC3E}">
        <p14:creationId xmlns:p14="http://schemas.microsoft.com/office/powerpoint/2010/main" val="34067202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E6B7D29-1140-4EF8-9186-40592941067D}"/>
              </a:ext>
            </a:extLst>
          </p:cNvPr>
          <p:cNvSpPr>
            <a:spLocks noGrp="1"/>
          </p:cNvSpPr>
          <p:nvPr>
            <p:ph idx="1"/>
          </p:nvPr>
        </p:nvSpPr>
        <p:spPr>
          <a:xfrm>
            <a:off x="457200" y="990600"/>
            <a:ext cx="8229600" cy="5105400"/>
          </a:xfrm>
        </p:spPr>
        <p:txBody>
          <a:bodyPr>
            <a:normAutofit fontScale="92500" lnSpcReduction="20000"/>
          </a:bodyPr>
          <a:lstStyle/>
          <a:p>
            <a:pPr fontAlgn="base" hangingPunct="0"/>
            <a:r>
              <a:rPr lang="en-US" dirty="0"/>
              <a:t>Proposed project presented Nov 12, 2020</a:t>
            </a:r>
          </a:p>
          <a:p>
            <a:pPr lvl="1" fontAlgn="base" hangingPunct="0"/>
            <a:r>
              <a:rPr lang="en-US" dirty="0"/>
              <a:t>Concerns:</a:t>
            </a:r>
          </a:p>
          <a:p>
            <a:pPr lvl="2" fontAlgn="base" hangingPunct="0"/>
            <a:r>
              <a:rPr lang="en-US" dirty="0"/>
              <a:t>Length of stay of guests</a:t>
            </a:r>
          </a:p>
          <a:p>
            <a:pPr lvl="3" fontAlgn="base" hangingPunct="0"/>
            <a:r>
              <a:rPr lang="en-US" dirty="0"/>
              <a:t> Limited by code</a:t>
            </a:r>
          </a:p>
          <a:p>
            <a:pPr lvl="2" fontAlgn="base" hangingPunct="0"/>
            <a:r>
              <a:rPr lang="en-US" dirty="0"/>
              <a:t>Pet policy – Dogs should be allowed</a:t>
            </a:r>
          </a:p>
          <a:p>
            <a:pPr lvl="2" fontAlgn="base" hangingPunct="0"/>
            <a:r>
              <a:rPr lang="en-US" dirty="0"/>
              <a:t>Maintaining dark skies</a:t>
            </a:r>
          </a:p>
          <a:p>
            <a:pPr lvl="3" fontAlgn="base" hangingPunct="0"/>
            <a:r>
              <a:rPr lang="en-US" dirty="0"/>
              <a:t>Staff provided conditions to maintain dark skies in accordance with HD 2.5</a:t>
            </a:r>
          </a:p>
          <a:p>
            <a:pPr lvl="2" fontAlgn="base" hangingPunct="0"/>
            <a:r>
              <a:rPr lang="en-US" dirty="0"/>
              <a:t>Fence Height should be 4ft</a:t>
            </a:r>
          </a:p>
          <a:p>
            <a:pPr lvl="3" fontAlgn="base" hangingPunct="0"/>
            <a:r>
              <a:rPr lang="en-US" dirty="0"/>
              <a:t>Staff provided conditions modifying the required standard in order to preserve community character</a:t>
            </a:r>
          </a:p>
          <a:p>
            <a:pPr lvl="2" fontAlgn="base" hangingPunct="0"/>
            <a:r>
              <a:rPr lang="en-US" dirty="0"/>
              <a:t>Parking of ATVs and Trailers</a:t>
            </a:r>
          </a:p>
          <a:p>
            <a:pPr lvl="3" fontAlgn="base" hangingPunct="0"/>
            <a:r>
              <a:rPr lang="en-US" dirty="0"/>
              <a:t>Staff provided conditions requiring onsite parking</a:t>
            </a:r>
          </a:p>
          <a:p>
            <a:endParaRPr lang="en-US" dirty="0"/>
          </a:p>
        </p:txBody>
      </p:sp>
      <p:sp>
        <p:nvSpPr>
          <p:cNvPr id="3" name="Title 2">
            <a:extLst>
              <a:ext uri="{FF2B5EF4-FFF2-40B4-BE49-F238E27FC236}">
                <a16:creationId xmlns:a16="http://schemas.microsoft.com/office/drawing/2014/main" id="{62ED7318-566D-49A3-8C46-96D3BB5DB37B}"/>
              </a:ext>
            </a:extLst>
          </p:cNvPr>
          <p:cNvSpPr>
            <a:spLocks noGrp="1"/>
          </p:cNvSpPr>
          <p:nvPr>
            <p:ph type="title"/>
          </p:nvPr>
        </p:nvSpPr>
        <p:spPr>
          <a:xfrm>
            <a:off x="917196" y="76200"/>
            <a:ext cx="8229600" cy="792162"/>
          </a:xfrm>
        </p:spPr>
        <p:txBody>
          <a:bodyPr/>
          <a:lstStyle/>
          <a:p>
            <a:r>
              <a:rPr lang="en-US" dirty="0"/>
              <a:t>Citizen Advisory Board</a:t>
            </a:r>
          </a:p>
        </p:txBody>
      </p:sp>
    </p:spTree>
    <p:extLst>
      <p:ext uri="{BB962C8B-B14F-4D97-AF65-F5344CB8AC3E}">
        <p14:creationId xmlns:p14="http://schemas.microsoft.com/office/powerpoint/2010/main" val="36245255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3DA3C52C-4B12-4012-97FB-C93BEBAA2C12}"/>
              </a:ext>
            </a:extLst>
          </p:cNvPr>
          <p:cNvSpPr>
            <a:spLocks noGrp="1"/>
          </p:cNvSpPr>
          <p:nvPr>
            <p:ph idx="1"/>
          </p:nvPr>
        </p:nvSpPr>
        <p:spPr>
          <a:xfrm>
            <a:off x="457200" y="990600"/>
            <a:ext cx="8229600" cy="4876800"/>
          </a:xfrm>
        </p:spPr>
        <p:txBody>
          <a:bodyPr>
            <a:normAutofit fontScale="62500" lnSpcReduction="20000"/>
          </a:bodyPr>
          <a:lstStyle/>
          <a:p>
            <a:pPr marL="514350" indent="-514350" fontAlgn="base" hangingPunct="0">
              <a:buFont typeface="+mj-lt"/>
              <a:buAutoNum type="arabicPeriod"/>
            </a:pPr>
            <a:r>
              <a:rPr lang="en-US" u="sng" dirty="0"/>
              <a:t>Consistency.</a:t>
            </a:r>
            <a:r>
              <a:rPr lang="en-US" dirty="0"/>
              <a:t>  That the proposed use is consistent with the action programs, policies, standards and maps of the Master Plan and the High Desert Area Plan;</a:t>
            </a:r>
          </a:p>
          <a:p>
            <a:pPr marL="514350" indent="-514350" fontAlgn="base" hangingPunct="0">
              <a:buFont typeface="+mj-lt"/>
              <a:buAutoNum type="arabicPeriod"/>
            </a:pPr>
            <a:r>
              <a:rPr lang="en-US" u="sng" dirty="0"/>
              <a:t>Improvements.</a:t>
            </a:r>
            <a:r>
              <a:rPr lang="en-US" dirty="0"/>
              <a:t>  That adequate utilities, roadway improvements, sanitation, water supply, drainage, and other necessary facilities have been provided, the proposed improvements are properly related to existing and proposed roadways, and an adequate public facilities determination has been made in accordance with Division Seven;</a:t>
            </a:r>
          </a:p>
          <a:p>
            <a:pPr marL="514350" indent="-514350" fontAlgn="base" hangingPunct="0">
              <a:buFont typeface="+mj-lt"/>
              <a:buAutoNum type="arabicPeriod"/>
            </a:pPr>
            <a:r>
              <a:rPr lang="en-US" u="sng" dirty="0"/>
              <a:t>Site Suitability.</a:t>
            </a:r>
            <a:r>
              <a:rPr lang="en-US" dirty="0"/>
              <a:t>  That the site is physically suitable for child daycare, and for the intensity of such a development;</a:t>
            </a:r>
          </a:p>
          <a:p>
            <a:pPr marL="514350" indent="-514350" fontAlgn="base" hangingPunct="0">
              <a:buFont typeface="+mj-lt"/>
              <a:buAutoNum type="arabicPeriod"/>
            </a:pPr>
            <a:r>
              <a:rPr lang="en-US" u="sng" dirty="0"/>
              <a:t>Issuance Not Detrimental.</a:t>
            </a:r>
            <a:r>
              <a:rPr lang="en-US" dirty="0"/>
              <a:t>  That issuance of the permit will not be significantly detrimental to the public health, safety or welfare; injurious to the property or improvements of adjacent properties; or detrimental to the character of the surrounding area; </a:t>
            </a:r>
          </a:p>
          <a:p>
            <a:pPr marL="514350" indent="-514350" fontAlgn="base" hangingPunct="0">
              <a:buFont typeface="+mj-lt"/>
              <a:buAutoNum type="arabicPeriod"/>
            </a:pPr>
            <a:r>
              <a:rPr lang="en-US" u="sng" dirty="0"/>
              <a:t>Effect on a Military Installation.</a:t>
            </a:r>
            <a:r>
              <a:rPr lang="en-US" dirty="0"/>
              <a:t>  Issuance of the permit will not have a detrimental effect on the location, purpose or mission of the military installation.</a:t>
            </a:r>
          </a:p>
          <a:p>
            <a:pPr marL="0" indent="0">
              <a:buNone/>
            </a:pPr>
            <a:endParaRPr lang="en-US" dirty="0"/>
          </a:p>
          <a:p>
            <a:endParaRPr lang="en-US" dirty="0"/>
          </a:p>
        </p:txBody>
      </p:sp>
      <p:sp>
        <p:nvSpPr>
          <p:cNvPr id="3" name="Title 2">
            <a:extLst>
              <a:ext uri="{FF2B5EF4-FFF2-40B4-BE49-F238E27FC236}">
                <a16:creationId xmlns:a16="http://schemas.microsoft.com/office/drawing/2014/main" id="{804A852F-3108-4293-A5C4-22E3301AD317}"/>
              </a:ext>
            </a:extLst>
          </p:cNvPr>
          <p:cNvSpPr>
            <a:spLocks noGrp="1"/>
          </p:cNvSpPr>
          <p:nvPr>
            <p:ph type="title"/>
          </p:nvPr>
        </p:nvSpPr>
        <p:spPr>
          <a:xfrm>
            <a:off x="914400" y="76200"/>
            <a:ext cx="8229600" cy="792162"/>
          </a:xfrm>
        </p:spPr>
        <p:txBody>
          <a:bodyPr/>
          <a:lstStyle/>
          <a:p>
            <a:r>
              <a:rPr lang="en-US" dirty="0"/>
              <a:t>Special Use Permit Findings</a:t>
            </a:r>
          </a:p>
        </p:txBody>
      </p:sp>
    </p:spTree>
    <p:extLst>
      <p:ext uri="{BB962C8B-B14F-4D97-AF65-F5344CB8AC3E}">
        <p14:creationId xmlns:p14="http://schemas.microsoft.com/office/powerpoint/2010/main" val="28958755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219200" y="76200"/>
            <a:ext cx="7315200" cy="792162"/>
          </a:xfrm>
        </p:spPr>
        <p:txBody>
          <a:bodyPr/>
          <a:lstStyle/>
          <a:p>
            <a:r>
              <a:rPr lang="en-US" dirty="0"/>
              <a:t>Recommendation</a:t>
            </a:r>
          </a:p>
        </p:txBody>
      </p:sp>
      <p:sp>
        <p:nvSpPr>
          <p:cNvPr id="5" name="TextBox 4"/>
          <p:cNvSpPr txBox="1"/>
          <p:nvPr/>
        </p:nvSpPr>
        <p:spPr>
          <a:xfrm>
            <a:off x="152400" y="1143000"/>
            <a:ext cx="8686800" cy="4524315"/>
          </a:xfrm>
          <a:prstGeom prst="rect">
            <a:avLst/>
          </a:prstGeom>
          <a:noFill/>
        </p:spPr>
        <p:txBody>
          <a:bodyPr wrap="square" rtlCol="0">
            <a:spAutoFit/>
          </a:bodyPr>
          <a:lstStyle/>
          <a:p>
            <a:pPr algn="just"/>
            <a:r>
              <a:rPr lang="en-US" sz="3200" dirty="0"/>
              <a:t>Those agencies which reviewed the application recommended conditions to address applicable codes and impacts associated with the project. After a thorough analysis and review, staff recommends that the Board of Adjustment carefully consider all aspects of Special Use Permit Case Number WSUP20-0015 and the nature of the stringent recommended conditions of approval and </a:t>
            </a:r>
            <a:r>
              <a:rPr lang="en-US" sz="3200" u="sng" dirty="0"/>
              <a:t>approve</a:t>
            </a:r>
            <a:r>
              <a:rPr lang="en-US" sz="3200" dirty="0"/>
              <a:t> the requested Special Use Permit.</a:t>
            </a:r>
          </a:p>
        </p:txBody>
      </p:sp>
    </p:spTree>
    <p:extLst>
      <p:ext uri="{BB962C8B-B14F-4D97-AF65-F5344CB8AC3E}">
        <p14:creationId xmlns:p14="http://schemas.microsoft.com/office/powerpoint/2010/main" val="215615692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1066800" y="76200"/>
            <a:ext cx="7924800" cy="792162"/>
          </a:xfrm>
        </p:spPr>
        <p:txBody>
          <a:bodyPr/>
          <a:lstStyle/>
          <a:p>
            <a:r>
              <a:rPr lang="en-US" dirty="0"/>
              <a:t>Possible Motion</a:t>
            </a:r>
          </a:p>
        </p:txBody>
      </p:sp>
      <p:sp>
        <p:nvSpPr>
          <p:cNvPr id="4" name="Content Placeholder 3"/>
          <p:cNvSpPr>
            <a:spLocks noGrp="1"/>
          </p:cNvSpPr>
          <p:nvPr>
            <p:ph idx="1"/>
          </p:nvPr>
        </p:nvSpPr>
        <p:spPr>
          <a:xfrm>
            <a:off x="228600" y="990600"/>
            <a:ext cx="8763000" cy="4724400"/>
          </a:xfrm>
        </p:spPr>
        <p:txBody>
          <a:bodyPr>
            <a:noAutofit/>
          </a:bodyPr>
          <a:lstStyle/>
          <a:p>
            <a:r>
              <a:rPr lang="en-US" sz="2400" dirty="0"/>
              <a:t>APPROVAL</a:t>
            </a:r>
            <a:r>
              <a:rPr lang="en-US" sz="2100" dirty="0"/>
              <a:t>: </a:t>
            </a:r>
            <a:r>
              <a:rPr lang="en-US" sz="2400" b="0" dirty="0"/>
              <a:t>I move that, after giving reasoned consideration to the information contained in the staff report and information received during the public hearing, the Washoe County Board of Adjustment approve with conditions Special Use Permit Case Number WSUP20-0015 for Black Rock City, LLC., for the following requests 1) establishment of a commercial campground/RV park use type, 2) request to vary parking and landscaping standards as recommended in the conditions of approval in Exhibit A, having made all five findings in accordance with Washoe County Code Section 110.810.30</a:t>
            </a:r>
            <a:endParaRPr lang="en-US" sz="2100" dirty="0"/>
          </a:p>
        </p:txBody>
      </p:sp>
    </p:spTree>
    <p:extLst>
      <p:ext uri="{BB962C8B-B14F-4D97-AF65-F5344CB8AC3E}">
        <p14:creationId xmlns:p14="http://schemas.microsoft.com/office/powerpoint/2010/main" val="3855694812"/>
      </p:ext>
    </p:extLst>
  </p:cSld>
  <p:clrMapOvr>
    <a:masterClrMapping/>
  </p:clrMapOvr>
</p:sld>
</file>

<file path=ppt/theme/theme1.xml><?xml version="1.0" encoding="utf-8"?>
<a:theme xmlns:a="http://schemas.openxmlformats.org/drawingml/2006/main" name="PowerPoint_Template_2015">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Image" ma:contentTypeID="0x0101009148F5A04DDD49CBA7127AADA5FB792B00AADE34325A8B49CDA8BB4DB53328F21400246D64375472D84BA13220883A134206" ma:contentTypeVersion="1" ma:contentTypeDescription="Upload an image." ma:contentTypeScope="" ma:versionID="2e55dbcb3e0b3cd6523d10bed63eb2c6">
  <xsd:schema xmlns:xsd="http://www.w3.org/2001/XMLSchema" xmlns:xs="http://www.w3.org/2001/XMLSchema" xmlns:p="http://schemas.microsoft.com/office/2006/metadata/properties" xmlns:ns1="http://schemas.microsoft.com/sharepoint/v3" xmlns:ns2="CEA9126C-A9B1-4F4A-855C-DD0F845697D2" xmlns:ns3="http://schemas.microsoft.com/sharepoint/v3/fields" xmlns:ns4="a94d8b85-37e1-4d17-8d55-8b7d207932bb" targetNamespace="http://schemas.microsoft.com/office/2006/metadata/properties" ma:root="true" ma:fieldsID="ee4acf4b2b82c25fb306546ca24d2aa9" ns1:_="" ns2:_="" ns3:_="" ns4:_="">
    <xsd:import namespace="http://schemas.microsoft.com/sharepoint/v3"/>
    <xsd:import namespace="CEA9126C-A9B1-4F4A-855C-DD0F845697D2"/>
    <xsd:import namespace="http://schemas.microsoft.com/sharepoint/v3/fields"/>
    <xsd:import namespace="a94d8b85-37e1-4d17-8d55-8b7d207932bb"/>
    <xsd:element name="properties">
      <xsd:complexType>
        <xsd:sequence>
          <xsd:element name="documentManagement">
            <xsd:complexType>
              <xsd:all>
                <xsd:element ref="ns1:FileRef" minOccurs="0"/>
                <xsd:element ref="ns1:File_x0020_Type" minOccurs="0"/>
                <xsd:element ref="ns1:HTML_x0020_File_x0020_Type" minOccurs="0"/>
                <xsd:element ref="ns1:FSObjType" minOccurs="0"/>
                <xsd:element ref="ns2:ThumbnailExists" minOccurs="0"/>
                <xsd:element ref="ns2:PreviewExists" minOccurs="0"/>
                <xsd:element ref="ns2:ImageWidth" minOccurs="0"/>
                <xsd:element ref="ns2:ImageHeight" minOccurs="0"/>
                <xsd:element ref="ns2:ImageCreateDate" minOccurs="0"/>
                <xsd:element ref="ns3:wic_System_Copyright" minOccurs="0"/>
                <xsd:element ref="ns4:_dlc_DocId" minOccurs="0"/>
                <xsd:element ref="ns4:_dlc_DocIdUrl" minOccurs="0"/>
                <xsd:element ref="ns4:_dlc_DocIdPersistId" minOccurs="0"/>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FileRef" ma:index="8" nillable="true" ma:displayName="URL Path" ma:hidden="true" ma:list="Docs" ma:internalName="FileRef" ma:readOnly="true" ma:showField="FullUrl">
      <xsd:simpleType>
        <xsd:restriction base="dms:Lookup"/>
      </xsd:simpleType>
    </xsd:element>
    <xsd:element name="File_x0020_Type" ma:index="9" nillable="true" ma:displayName="File Type" ma:hidden="true" ma:internalName="File_x0020_Type" ma:readOnly="true">
      <xsd:simpleType>
        <xsd:restriction base="dms:Text"/>
      </xsd:simpleType>
    </xsd:element>
    <xsd:element name="HTML_x0020_File_x0020_Type" ma:index="10" nillable="true" ma:displayName="HTML File Type" ma:hidden="true" ma:internalName="HTML_x0020_File_x0020_Type" ma:readOnly="true">
      <xsd:simpleType>
        <xsd:restriction base="dms:Text"/>
      </xsd:simpleType>
    </xsd:element>
    <xsd:element name="FSObjType" ma:index="11" nillable="true" ma:displayName="Item Type" ma:hidden="true" ma:list="Docs" ma:internalName="FSObjType" ma:readOnly="true" ma:showField="FSType">
      <xsd:simpleType>
        <xsd:restriction base="dms:Lookup"/>
      </xsd:simpleType>
    </xsd:element>
    <xsd:element name="PublishingStartDate" ma:index="30" nillable="true" ma:displayName="Scheduling Start Date" ma:description="" ma:hidden="true" ma:internalName="PublishingStartDate">
      <xsd:simpleType>
        <xsd:restriction base="dms:Unknown"/>
      </xsd:simpleType>
    </xsd:element>
    <xsd:element name="PublishingExpirationDate" ma:index="31" nillable="true" ma:displayName="Scheduling End Date" ma:description="" ma:hidden="true" ma:internalName="PublishingExpirationDat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EA9126C-A9B1-4F4A-855C-DD0F845697D2" elementFormDefault="qualified">
    <xsd:import namespace="http://schemas.microsoft.com/office/2006/documentManagement/types"/>
    <xsd:import namespace="http://schemas.microsoft.com/office/infopath/2007/PartnerControls"/>
    <xsd:element name="ThumbnailExists" ma:index="18" nillable="true" ma:displayName="Thumbnail Exists" ma:default="FALSE" ma:hidden="true" ma:internalName="ThumbnailExists" ma:readOnly="true">
      <xsd:simpleType>
        <xsd:restriction base="dms:Boolean"/>
      </xsd:simpleType>
    </xsd:element>
    <xsd:element name="PreviewExists" ma:index="19" nillable="true" ma:displayName="Preview Exists" ma:default="FALSE" ma:hidden="true" ma:internalName="PreviewExists" ma:readOnly="true">
      <xsd:simpleType>
        <xsd:restriction base="dms:Boolean"/>
      </xsd:simpleType>
    </xsd:element>
    <xsd:element name="ImageWidth" ma:index="20" nillable="true" ma:displayName="Width" ma:internalName="ImageWidth" ma:readOnly="true">
      <xsd:simpleType>
        <xsd:restriction base="dms:Unknown"/>
      </xsd:simpleType>
    </xsd:element>
    <xsd:element name="ImageHeight" ma:index="22" nillable="true" ma:displayName="Height" ma:internalName="ImageHeight" ma:readOnly="true">
      <xsd:simpleType>
        <xsd:restriction base="dms:Unknown"/>
      </xsd:simpleType>
    </xsd:element>
    <xsd:element name="ImageCreateDate" ma:index="25" nillable="true" ma:displayName="Date Picture Taken" ma:format="DateTime" ma:hidden="true" ma:internalName="ImageCreate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fields" elementFormDefault="qualified">
    <xsd:import namespace="http://schemas.microsoft.com/office/2006/documentManagement/types"/>
    <xsd:import namespace="http://schemas.microsoft.com/office/infopath/2007/PartnerControls"/>
    <xsd:element name="wic_System_Copyright" ma:index="26" nillable="true" ma:displayName="Copyright" ma:internalName="wic_System_Copyright">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94d8b85-37e1-4d17-8d55-8b7d207932bb" elementFormDefault="qualified">
    <xsd:import namespace="http://schemas.microsoft.com/office/2006/documentManagement/types"/>
    <xsd:import namespace="http://schemas.microsoft.com/office/infopath/2007/PartnerControls"/>
    <xsd:element name="_dlc_DocId" ma:index="27" nillable="true" ma:displayName="Document ID Value" ma:description="The value of the document ID assigned to this item." ma:internalName="_dlc_DocId" ma:readOnly="true">
      <xsd:simpleType>
        <xsd:restriction base="dms:Text"/>
      </xsd:simpleType>
    </xsd:element>
    <xsd:element name="_dlc_DocIdUrl" ma:index="28"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29"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ma:index="24" ma:displayName="Author"/>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ma:index="23" ma:displayName="Comments"/>
        <xsd:element name="keywords" minOccurs="0" maxOccurs="1" type="xsd:string" ma:index="14"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ImageCreateDate xmlns="CEA9126C-A9B1-4F4A-855C-DD0F845697D2" xsi:nil="true"/>
    <PublishingExpirationDate xmlns="http://schemas.microsoft.com/sharepoint/v3" xsi:nil="true"/>
    <PublishingStartDate xmlns="http://schemas.microsoft.com/sharepoint/v3" xsi:nil="true"/>
    <wic_System_Copyright xmlns="http://schemas.microsoft.com/sharepoint/v3/fields" xsi:nil="true"/>
    <_dlc_DocId xmlns="a94d8b85-37e1-4d17-8d55-8b7d207932bb">NMS6VZY55J2Y-1680097669-6</_dlc_DocId>
    <_dlc_DocIdUrl xmlns="a94d8b85-37e1-4d17-8d55-8b7d207932bb">
      <Url>http://intranet.washoecounty.us/logostemplates/_layouts/15/DocIdRedir.aspx?ID=NMS6VZY55J2Y-1680097669-6</Url>
      <Description>NMS6VZY55J2Y-1680097669-6</Description>
    </_dlc_DocIdUrl>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02D88A89-A1D7-4D40-B75F-CA47FF340AB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CEA9126C-A9B1-4F4A-855C-DD0F845697D2"/>
    <ds:schemaRef ds:uri="http://schemas.microsoft.com/sharepoint/v3/fields"/>
    <ds:schemaRef ds:uri="a94d8b85-37e1-4d17-8d55-8b7d207932b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2200D7ED-6620-45A0-9F13-862FEFE886A3}">
  <ds:schemaRefs>
    <ds:schemaRef ds:uri="http://purl.org/dc/elements/1.1/"/>
    <ds:schemaRef ds:uri="http://schemas.microsoft.com/sharepoint/v3/fields"/>
    <ds:schemaRef ds:uri="CEA9126C-A9B1-4F4A-855C-DD0F845697D2"/>
    <ds:schemaRef ds:uri="http://purl.org/dc/terms/"/>
    <ds:schemaRef ds:uri="http://schemas.microsoft.com/office/infopath/2007/PartnerControls"/>
    <ds:schemaRef ds:uri="http://schemas.openxmlformats.org/package/2006/metadata/core-properties"/>
    <ds:schemaRef ds:uri="http://schemas.microsoft.com/office/2006/documentManagement/types"/>
    <ds:schemaRef ds:uri="http://schemas.microsoft.com/office/2006/metadata/properties"/>
    <ds:schemaRef ds:uri="a94d8b85-37e1-4d17-8d55-8b7d207932bb"/>
    <ds:schemaRef ds:uri="http://schemas.microsoft.com/sharepoint/v3"/>
    <ds:schemaRef ds:uri="http://www.w3.org/XML/1998/namespace"/>
    <ds:schemaRef ds:uri="http://purl.org/dc/dcmitype/"/>
  </ds:schemaRefs>
</ds:datastoreItem>
</file>

<file path=customXml/itemProps3.xml><?xml version="1.0" encoding="utf-8"?>
<ds:datastoreItem xmlns:ds="http://schemas.openxmlformats.org/officeDocument/2006/customXml" ds:itemID="{A7BC16CB-1CBD-402F-9378-5075DDBF9554}">
  <ds:schemaRefs>
    <ds:schemaRef ds:uri="http://schemas.microsoft.com/sharepoint/v3/contenttype/forms"/>
  </ds:schemaRefs>
</ds:datastoreItem>
</file>

<file path=customXml/itemProps4.xml><?xml version="1.0" encoding="utf-8"?>
<ds:datastoreItem xmlns:ds="http://schemas.openxmlformats.org/officeDocument/2006/customXml" ds:itemID="{BDC64AFA-9D40-4A59-8DD4-92F48563661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PowerPoint_Template_2015</Template>
  <TotalTime>2963</TotalTime>
  <Words>779</Words>
  <Application>Microsoft Office PowerPoint</Application>
  <PresentationFormat>On-screen Show (4:3)</PresentationFormat>
  <Paragraphs>63</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Wingdings</vt:lpstr>
      <vt:lpstr>PowerPoint_Template_2015</vt:lpstr>
      <vt:lpstr>WSUP20-0015 Black Rock RV Park</vt:lpstr>
      <vt:lpstr>Background/Request</vt:lpstr>
      <vt:lpstr>Vicinity Map</vt:lpstr>
      <vt:lpstr>Zoning Map</vt:lpstr>
      <vt:lpstr>Site Plan</vt:lpstr>
      <vt:lpstr>Article 206 – High Desert Modifiers</vt:lpstr>
      <vt:lpstr>Article 302/304 – Allowed Uses</vt:lpstr>
      <vt:lpstr>Article 316 – RV Parks</vt:lpstr>
      <vt:lpstr>Article 406 – Building Placement</vt:lpstr>
      <vt:lpstr>Article 410</vt:lpstr>
      <vt:lpstr>Article 412 - Landscaping</vt:lpstr>
      <vt:lpstr>Public Notice &amp; CAB</vt:lpstr>
      <vt:lpstr>Citizen Advisory Board</vt:lpstr>
      <vt:lpstr>Special Use Permit Findings</vt:lpstr>
      <vt:lpstr>Recommendation</vt:lpstr>
      <vt:lpstr>Possible Motion</vt:lpstr>
    </vt:vector>
  </TitlesOfParts>
  <Company>Washoe County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dc:title>
  <dc:creator>mkramer</dc:creator>
  <cp:keywords>Powerpoint, Power Point, ppt</cp:keywords>
  <cp:lastModifiedBy>Fagan, Donna</cp:lastModifiedBy>
  <cp:revision>127</cp:revision>
  <cp:lastPrinted>2014-10-07T22:54:33Z</cp:lastPrinted>
  <dcterms:created xsi:type="dcterms:W3CDTF">2015-09-25T21:46:02Z</dcterms:created>
  <dcterms:modified xsi:type="dcterms:W3CDTF">2020-12-08T23:29:04Z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0x0101009148F5A04DDD49CBA7127AADA5FB792B00AADE34325A8B49CDA8BB4DB53328F21400246D64375472D84BA13220883A134206</vt:lpwstr>
  </property>
  <property fmtid="{D5CDD505-2E9C-101B-9397-08002B2CF9AE}" pid="3" name="_dlc_DocIdItemGuid">
    <vt:lpwstr>baf4cdfa-0915-4212-a058-608c58f70eeb</vt:lpwstr>
  </property>
</Properties>
</file>