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2" r:id="rId6"/>
    <p:sldId id="261" r:id="rId7"/>
    <p:sldId id="263" r:id="rId8"/>
    <p:sldId id="265" r:id="rId9"/>
    <p:sldId id="267" r:id="rId10"/>
    <p:sldId id="268" r:id="rId11"/>
    <p:sldId id="269" r:id="rId12"/>
    <p:sldId id="270" r:id="rId13"/>
    <p:sldId id="271" r:id="rId14"/>
    <p:sldId id="274" r:id="rId15"/>
    <p:sldId id="275" r:id="rId16"/>
    <p:sldId id="276" r:id="rId17"/>
    <p:sldId id="277" r:id="rId18"/>
    <p:sldId id="278" r:id="rId19"/>
    <p:sldId id="279" r:id="rId20"/>
    <p:sldId id="280" r:id="rId21"/>
    <p:sldId id="281" r:id="rId22"/>
    <p:sldId id="282" r:id="rId23"/>
    <p:sldId id="283" r:id="rId24"/>
    <p:sldId id="284" r:id="rId25"/>
    <p:sldId id="285" r:id="rId26"/>
    <p:sldId id="286" r:id="rId27"/>
    <p:sldId id="287" r:id="rId28"/>
    <p:sldId id="288" r:id="rId29"/>
    <p:sldId id="289"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2" d="100"/>
          <a:sy n="72" d="100"/>
        </p:scale>
        <p:origin x="-1110" y="-90"/>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313E6CC-A8FB-49F5-8393-FB8DFA428BA7}" type="datetimeFigureOut">
              <a:rPr lang="en-US" smtClean="0"/>
              <a:pPr/>
              <a:t>5/1/2019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8909A8-3FC4-4BBC-AC9D-2E5983849E4D}" type="slidenum">
              <a:rPr lang="en-US" smtClean="0"/>
              <a:pPr/>
              <a:t>‹#›</a:t>
            </a:fld>
            <a:endParaRPr lang="en-US"/>
          </a:p>
        </p:txBody>
      </p:sp>
    </p:spTree>
    <p:extLst>
      <p:ext uri="{BB962C8B-B14F-4D97-AF65-F5344CB8AC3E}">
        <p14:creationId xmlns:p14="http://schemas.microsoft.com/office/powerpoint/2010/main" xmlns="" val="2095076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13E6CC-A8FB-49F5-8393-FB8DFA428BA7}" type="datetimeFigureOut">
              <a:rPr lang="en-US" smtClean="0"/>
              <a:pPr/>
              <a:t>5/1/2019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8909A8-3FC4-4BBC-AC9D-2E5983849E4D}" type="slidenum">
              <a:rPr lang="en-US" smtClean="0"/>
              <a:pPr/>
              <a:t>‹#›</a:t>
            </a:fld>
            <a:endParaRPr lang="en-US"/>
          </a:p>
        </p:txBody>
      </p:sp>
    </p:spTree>
    <p:extLst>
      <p:ext uri="{BB962C8B-B14F-4D97-AF65-F5344CB8AC3E}">
        <p14:creationId xmlns:p14="http://schemas.microsoft.com/office/powerpoint/2010/main" xmlns="" val="4169207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313E6CC-A8FB-49F5-8393-FB8DFA428BA7}" type="datetimeFigureOut">
              <a:rPr lang="en-US" smtClean="0"/>
              <a:pPr/>
              <a:t>5/1/2019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8909A8-3FC4-4BBC-AC9D-2E5983849E4D}" type="slidenum">
              <a:rPr lang="en-US" smtClean="0"/>
              <a:pPr/>
              <a:t>‹#›</a:t>
            </a:fld>
            <a:endParaRPr lang="en-US"/>
          </a:p>
        </p:txBody>
      </p:sp>
    </p:spTree>
    <p:extLst>
      <p:ext uri="{BB962C8B-B14F-4D97-AF65-F5344CB8AC3E}">
        <p14:creationId xmlns:p14="http://schemas.microsoft.com/office/powerpoint/2010/main" xmlns="" val="1871017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313E6CC-A8FB-49F5-8393-FB8DFA428BA7}" type="datetimeFigureOut">
              <a:rPr lang="en-US" smtClean="0"/>
              <a:pPr/>
              <a:t>5/1/2019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8909A8-3FC4-4BBC-AC9D-2E5983849E4D}" type="slidenum">
              <a:rPr lang="en-US" smtClean="0"/>
              <a:pPr/>
              <a:t>‹#›</a:t>
            </a:fld>
            <a:endParaRPr lang="en-US"/>
          </a:p>
        </p:txBody>
      </p:sp>
    </p:spTree>
    <p:extLst>
      <p:ext uri="{BB962C8B-B14F-4D97-AF65-F5344CB8AC3E}">
        <p14:creationId xmlns:p14="http://schemas.microsoft.com/office/powerpoint/2010/main" xmlns="" val="3478595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313E6CC-A8FB-49F5-8393-FB8DFA428BA7}" type="datetimeFigureOut">
              <a:rPr lang="en-US" smtClean="0"/>
              <a:pPr/>
              <a:t>5/1/2019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68909A8-3FC4-4BBC-AC9D-2E5983849E4D}" type="slidenum">
              <a:rPr lang="en-US" smtClean="0"/>
              <a:pPr/>
              <a:t>‹#›</a:t>
            </a:fld>
            <a:endParaRPr lang="en-US"/>
          </a:p>
        </p:txBody>
      </p:sp>
    </p:spTree>
    <p:extLst>
      <p:ext uri="{BB962C8B-B14F-4D97-AF65-F5344CB8AC3E}">
        <p14:creationId xmlns:p14="http://schemas.microsoft.com/office/powerpoint/2010/main" xmlns="" val="2172250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313E6CC-A8FB-49F5-8393-FB8DFA428BA7}" type="datetimeFigureOut">
              <a:rPr lang="en-US" smtClean="0"/>
              <a:pPr/>
              <a:t>5/1/2019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8909A8-3FC4-4BBC-AC9D-2E5983849E4D}" type="slidenum">
              <a:rPr lang="en-US" smtClean="0"/>
              <a:pPr/>
              <a:t>‹#›</a:t>
            </a:fld>
            <a:endParaRPr lang="en-US"/>
          </a:p>
        </p:txBody>
      </p:sp>
    </p:spTree>
    <p:extLst>
      <p:ext uri="{BB962C8B-B14F-4D97-AF65-F5344CB8AC3E}">
        <p14:creationId xmlns:p14="http://schemas.microsoft.com/office/powerpoint/2010/main" xmlns="" val="107763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13E6CC-A8FB-49F5-8393-FB8DFA428BA7}" type="datetimeFigureOut">
              <a:rPr lang="en-US" smtClean="0"/>
              <a:pPr/>
              <a:t>5/1/2019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68909A8-3FC4-4BBC-AC9D-2E5983849E4D}" type="slidenum">
              <a:rPr lang="en-US" smtClean="0"/>
              <a:pPr/>
              <a:t>‹#›</a:t>
            </a:fld>
            <a:endParaRPr lang="en-US"/>
          </a:p>
        </p:txBody>
      </p:sp>
    </p:spTree>
    <p:extLst>
      <p:ext uri="{BB962C8B-B14F-4D97-AF65-F5344CB8AC3E}">
        <p14:creationId xmlns:p14="http://schemas.microsoft.com/office/powerpoint/2010/main" xmlns="" val="24814113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13E6CC-A8FB-49F5-8393-FB8DFA428BA7}" type="datetimeFigureOut">
              <a:rPr lang="en-US" smtClean="0"/>
              <a:pPr/>
              <a:t>5/1/2019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8909A8-3FC4-4BBC-AC9D-2E5983849E4D}" type="slidenum">
              <a:rPr lang="en-US" smtClean="0"/>
              <a:pPr/>
              <a:t>‹#›</a:t>
            </a:fld>
            <a:endParaRPr lang="en-US"/>
          </a:p>
        </p:txBody>
      </p:sp>
    </p:spTree>
    <p:extLst>
      <p:ext uri="{BB962C8B-B14F-4D97-AF65-F5344CB8AC3E}">
        <p14:creationId xmlns:p14="http://schemas.microsoft.com/office/powerpoint/2010/main" xmlns="" val="30259810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13E6CC-A8FB-49F5-8393-FB8DFA428BA7}" type="datetimeFigureOut">
              <a:rPr lang="en-US" smtClean="0"/>
              <a:pPr/>
              <a:t>5/1/2019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8909A8-3FC4-4BBC-AC9D-2E5983849E4D}" type="slidenum">
              <a:rPr lang="en-US" smtClean="0"/>
              <a:pPr/>
              <a:t>‹#›</a:t>
            </a:fld>
            <a:endParaRPr lang="en-US"/>
          </a:p>
        </p:txBody>
      </p:sp>
    </p:spTree>
    <p:extLst>
      <p:ext uri="{BB962C8B-B14F-4D97-AF65-F5344CB8AC3E}">
        <p14:creationId xmlns:p14="http://schemas.microsoft.com/office/powerpoint/2010/main" xmlns="" val="562072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13E6CC-A8FB-49F5-8393-FB8DFA428BA7}" type="datetimeFigureOut">
              <a:rPr lang="en-US" smtClean="0"/>
              <a:pPr/>
              <a:t>5/1/2019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8909A8-3FC4-4BBC-AC9D-2E5983849E4D}" type="slidenum">
              <a:rPr lang="en-US" smtClean="0"/>
              <a:pPr/>
              <a:t>‹#›</a:t>
            </a:fld>
            <a:endParaRPr lang="en-US"/>
          </a:p>
        </p:txBody>
      </p:sp>
    </p:spTree>
    <p:extLst>
      <p:ext uri="{BB962C8B-B14F-4D97-AF65-F5344CB8AC3E}">
        <p14:creationId xmlns:p14="http://schemas.microsoft.com/office/powerpoint/2010/main" xmlns="" val="10812580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13E6CC-A8FB-49F5-8393-FB8DFA428BA7}" type="datetimeFigureOut">
              <a:rPr lang="en-US" smtClean="0"/>
              <a:pPr/>
              <a:t>5/1/2019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8909A8-3FC4-4BBC-AC9D-2E5983849E4D}" type="slidenum">
              <a:rPr lang="en-US" smtClean="0"/>
              <a:pPr/>
              <a:t>‹#›</a:t>
            </a:fld>
            <a:endParaRPr lang="en-US"/>
          </a:p>
        </p:txBody>
      </p:sp>
    </p:spTree>
    <p:extLst>
      <p:ext uri="{BB962C8B-B14F-4D97-AF65-F5344CB8AC3E}">
        <p14:creationId xmlns:p14="http://schemas.microsoft.com/office/powerpoint/2010/main" xmlns="" val="1127867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13E6CC-A8FB-49F5-8393-FB8DFA428BA7}" type="datetimeFigureOut">
              <a:rPr lang="en-US" smtClean="0"/>
              <a:pPr/>
              <a:t>5/1/2019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8909A8-3FC4-4BBC-AC9D-2E5983849E4D}" type="slidenum">
              <a:rPr lang="en-US" smtClean="0"/>
              <a:pPr/>
              <a:t>‹#›</a:t>
            </a:fld>
            <a:endParaRPr lang="en-US"/>
          </a:p>
        </p:txBody>
      </p:sp>
    </p:spTree>
    <p:extLst>
      <p:ext uri="{BB962C8B-B14F-4D97-AF65-F5344CB8AC3E}">
        <p14:creationId xmlns:p14="http://schemas.microsoft.com/office/powerpoint/2010/main" xmlns="" val="2310428401"/>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George &amp; Donna Pizarro</a:t>
            </a:r>
            <a:endParaRPr lang="en-US" dirty="0"/>
          </a:p>
        </p:txBody>
      </p:sp>
      <p:sp>
        <p:nvSpPr>
          <p:cNvPr id="3" name="Subtitle 2"/>
          <p:cNvSpPr>
            <a:spLocks noGrp="1"/>
          </p:cNvSpPr>
          <p:nvPr>
            <p:ph type="subTitle" idx="1"/>
          </p:nvPr>
        </p:nvSpPr>
        <p:spPr/>
        <p:txBody>
          <a:bodyPr/>
          <a:lstStyle/>
          <a:p>
            <a:r>
              <a:rPr lang="en-US" dirty="0" smtClean="0"/>
              <a:t>Citation Rebuttal for Code </a:t>
            </a:r>
            <a:r>
              <a:rPr lang="en-US" dirty="0"/>
              <a:t>Violation @ 11945 Chesapeake </a:t>
            </a:r>
            <a:r>
              <a:rPr lang="en-US" dirty="0" err="1"/>
              <a:t>Dr</a:t>
            </a:r>
            <a:endParaRPr lang="en-US" dirty="0"/>
          </a:p>
        </p:txBody>
      </p:sp>
    </p:spTree>
    <p:extLst>
      <p:ext uri="{BB962C8B-B14F-4D97-AF65-F5344CB8AC3E}">
        <p14:creationId xmlns:p14="http://schemas.microsoft.com/office/powerpoint/2010/main" xmlns="" val="42444701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3400" y="381000"/>
            <a:ext cx="8128000" cy="6096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2973614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3400" y="381000"/>
            <a:ext cx="8128000" cy="6096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4627055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a:t>ARTICLE 105 - PERMITS</a:t>
            </a:r>
          </a:p>
          <a:p>
            <a:r>
              <a:rPr lang="en-US" dirty="0"/>
              <a:t>100.105.1 Required. </a:t>
            </a:r>
            <a:r>
              <a:rPr lang="en-US" dirty="0" smtClean="0"/>
              <a:t>Any </a:t>
            </a:r>
            <a:r>
              <a:rPr lang="en-US" dirty="0"/>
              <a:t>owner or authorized agent who intends to construct, enlarge, alter,</a:t>
            </a:r>
          </a:p>
          <a:p>
            <a:r>
              <a:rPr lang="en-US" dirty="0" smtClean="0"/>
              <a:t>repair</a:t>
            </a:r>
            <a:r>
              <a:rPr lang="en-US" dirty="0"/>
              <a:t>, move, demolish, or change the occupancy of a building or structure, </a:t>
            </a:r>
            <a:endParaRPr lang="en-US" dirty="0" smtClean="0"/>
          </a:p>
          <a:p>
            <a:r>
              <a:rPr lang="en-US" i="1" u="sng" dirty="0" smtClean="0">
                <a:solidFill>
                  <a:srgbClr val="FFFF00"/>
                </a:solidFill>
              </a:rPr>
              <a:t>This is an unoccupied pre-fabricated structure</a:t>
            </a:r>
            <a:endParaRPr lang="en-US" i="1" u="sng" dirty="0">
              <a:solidFill>
                <a:srgbClr val="FFFF00"/>
              </a:solidFill>
            </a:endParaRPr>
          </a:p>
        </p:txBody>
      </p:sp>
    </p:spTree>
    <p:extLst>
      <p:ext uri="{BB962C8B-B14F-4D97-AF65-F5344CB8AC3E}">
        <p14:creationId xmlns:p14="http://schemas.microsoft.com/office/powerpoint/2010/main" xmlns="" val="18639413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r>
              <a:rPr lang="en-US" dirty="0"/>
              <a:t>100.105.1 Required. Any owner or authorized agent who intends </a:t>
            </a:r>
            <a:r>
              <a:rPr lang="en-US" dirty="0" smtClean="0"/>
              <a:t>to </a:t>
            </a:r>
            <a:r>
              <a:rPr lang="en-US" dirty="0"/>
              <a:t>erect, </a:t>
            </a:r>
            <a:r>
              <a:rPr lang="en-US" dirty="0" smtClean="0"/>
              <a:t>install,</a:t>
            </a:r>
            <a:endParaRPr lang="en-US" dirty="0"/>
          </a:p>
          <a:p>
            <a:r>
              <a:rPr lang="en-US" dirty="0"/>
              <a:t>enlarge, alter, repair, remove, convert or replace any electrical, gas, mechanical or plumbing</a:t>
            </a:r>
          </a:p>
          <a:p>
            <a:r>
              <a:rPr lang="en-US" dirty="0"/>
              <a:t>system, the installation of which is regulated by this code, or to cause any such work to be done,</a:t>
            </a:r>
          </a:p>
          <a:p>
            <a:r>
              <a:rPr lang="en-US" dirty="0"/>
              <a:t>shall first make application to the building official and obtain the required permit.</a:t>
            </a:r>
          </a:p>
          <a:p>
            <a:endParaRPr lang="en-US" dirty="0"/>
          </a:p>
        </p:txBody>
      </p:sp>
    </p:spTree>
    <p:extLst>
      <p:ext uri="{BB962C8B-B14F-4D97-AF65-F5344CB8AC3E}">
        <p14:creationId xmlns:p14="http://schemas.microsoft.com/office/powerpoint/2010/main" xmlns="" val="37610353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i="1" u="sng" dirty="0" smtClean="0">
                <a:solidFill>
                  <a:srgbClr val="FFFF00"/>
                </a:solidFill>
              </a:rPr>
              <a:t>This is an unoccupied pre fabricated structure that  has not been altered in any way to accommodate electrical, gas, mechanical or plumbing system nor is there any plan to cause such work to be done.</a:t>
            </a:r>
            <a:endParaRPr lang="en-US" i="1" u="sng" dirty="0">
              <a:solidFill>
                <a:srgbClr val="FFFF00"/>
              </a:solidFill>
            </a:endParaRPr>
          </a:p>
        </p:txBody>
      </p:sp>
    </p:spTree>
    <p:extLst>
      <p:ext uri="{BB962C8B-B14F-4D97-AF65-F5344CB8AC3E}">
        <p14:creationId xmlns:p14="http://schemas.microsoft.com/office/powerpoint/2010/main" xmlns="" val="35027076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fontAlgn="base"/>
            <a:r>
              <a:rPr lang="en-US" dirty="0"/>
              <a:t>OUTDOOR SECTION 110.306.35 or Storage/Outdoor Display. </a:t>
            </a:r>
          </a:p>
          <a:p>
            <a:pPr fontAlgn="base"/>
            <a:r>
              <a:rPr lang="en-US" dirty="0"/>
              <a:t>(c) Outdoor Storage of Commercial Vehicles. No storage of commercial vehicles</a:t>
            </a:r>
          </a:p>
          <a:p>
            <a:pPr fontAlgn="base"/>
            <a:r>
              <a:rPr lang="en-US" dirty="0"/>
              <a:t>shall be allowed on any providentially zoned parcel, unless specifically regulated</a:t>
            </a:r>
          </a:p>
          <a:p>
            <a:pPr fontAlgn="base"/>
            <a:r>
              <a:rPr lang="en-US" dirty="0"/>
              <a:t>in another section of this code</a:t>
            </a:r>
            <a:r>
              <a:rPr lang="en-US" dirty="0" smtClean="0"/>
              <a:t>.</a:t>
            </a:r>
          </a:p>
          <a:p>
            <a:pPr fontAlgn="base"/>
            <a:endParaRPr lang="en-US" dirty="0"/>
          </a:p>
          <a:p>
            <a:endParaRPr lang="en-US" dirty="0"/>
          </a:p>
        </p:txBody>
      </p:sp>
    </p:spTree>
    <p:extLst>
      <p:ext uri="{BB962C8B-B14F-4D97-AF65-F5344CB8AC3E}">
        <p14:creationId xmlns:p14="http://schemas.microsoft.com/office/powerpoint/2010/main" xmlns="" val="2218077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fontAlgn="base"/>
            <a:r>
              <a:rPr lang="en-US" dirty="0"/>
              <a:t>(1) Commercial Vehicles Defined. A commercial vehicle is defined as any</a:t>
            </a:r>
          </a:p>
          <a:p>
            <a:pPr fontAlgn="base"/>
            <a:r>
              <a:rPr lang="en-US" dirty="0"/>
              <a:t>vehicle designed, maintained or used for business, commercial,</a:t>
            </a:r>
          </a:p>
          <a:p>
            <a:pPr fontAlgn="base"/>
            <a:r>
              <a:rPr lang="en-US" dirty="0"/>
              <a:t>construction or industrial purposes that infringes on the residential</a:t>
            </a:r>
          </a:p>
          <a:p>
            <a:r>
              <a:rPr lang="en-US" dirty="0"/>
              <a:t>character of residential districts; </a:t>
            </a:r>
          </a:p>
        </p:txBody>
      </p:sp>
    </p:spTree>
    <p:extLst>
      <p:ext uri="{BB962C8B-B14F-4D97-AF65-F5344CB8AC3E}">
        <p14:creationId xmlns:p14="http://schemas.microsoft.com/office/powerpoint/2010/main" xmlns="" val="10001160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fontAlgn="base"/>
            <a:r>
              <a:rPr lang="en-US" dirty="0" smtClean="0"/>
              <a:t> </a:t>
            </a:r>
            <a:r>
              <a:rPr lang="en-US" dirty="0"/>
              <a:t>for the transportation of property in</a:t>
            </a:r>
          </a:p>
          <a:p>
            <a:pPr fontAlgn="base"/>
            <a:r>
              <a:rPr lang="en-US" dirty="0"/>
              <a:t>furtherance of commercial enterprise; or having more than two axles on</a:t>
            </a:r>
          </a:p>
          <a:p>
            <a:pPr fontAlgn="base"/>
            <a:r>
              <a:rPr lang="en-US" dirty="0"/>
              <a:t>the road; or, any vehicle in excess of 8,000 pounds </a:t>
            </a:r>
            <a:r>
              <a:rPr lang="en-US" dirty="0" err="1"/>
              <a:t>unladen</a:t>
            </a:r>
            <a:r>
              <a:rPr lang="en-US" dirty="0"/>
              <a:t> weight.</a:t>
            </a:r>
          </a:p>
          <a:p>
            <a:pPr marL="0" indent="0">
              <a:buNone/>
            </a:pPr>
            <a:endParaRPr lang="en-US" dirty="0"/>
          </a:p>
        </p:txBody>
      </p:sp>
    </p:spTree>
    <p:extLst>
      <p:ext uri="{BB962C8B-B14F-4D97-AF65-F5344CB8AC3E}">
        <p14:creationId xmlns:p14="http://schemas.microsoft.com/office/powerpoint/2010/main" xmlns="" val="33260522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i="1" u="sng" dirty="0" smtClean="0">
                <a:solidFill>
                  <a:srgbClr val="FFFF00"/>
                </a:solidFill>
              </a:rPr>
              <a:t>No commercial vehicle is being stored on our property. The trailer does not have more that two axles nor does it exceed 8,000 lbs.</a:t>
            </a:r>
          </a:p>
          <a:p>
            <a:r>
              <a:rPr lang="en-US" i="1" u="sng" dirty="0" smtClean="0">
                <a:solidFill>
                  <a:srgbClr val="FFFF00"/>
                </a:solidFill>
              </a:rPr>
              <a:t>  The trailer is not connected to any plumbing</a:t>
            </a:r>
            <a:r>
              <a:rPr lang="en-US" i="1" u="sng" dirty="0">
                <a:solidFill>
                  <a:srgbClr val="FFFF00"/>
                </a:solidFill>
              </a:rPr>
              <a:t> </a:t>
            </a:r>
            <a:r>
              <a:rPr lang="en-US" i="1" u="sng" dirty="0" smtClean="0">
                <a:solidFill>
                  <a:srgbClr val="FFFF00"/>
                </a:solidFill>
              </a:rPr>
              <a:t>or water.</a:t>
            </a:r>
          </a:p>
          <a:p>
            <a:r>
              <a:rPr lang="en-US" i="1" u="sng" dirty="0" smtClean="0">
                <a:solidFill>
                  <a:srgbClr val="FFFF00"/>
                </a:solidFill>
              </a:rPr>
              <a:t>The trailer is not being used for any business activities </a:t>
            </a:r>
            <a:endParaRPr lang="en-US" i="1" u="sng" dirty="0">
              <a:solidFill>
                <a:srgbClr val="FFFF00"/>
              </a:solidFill>
            </a:endParaRPr>
          </a:p>
        </p:txBody>
      </p:sp>
    </p:spTree>
    <p:extLst>
      <p:ext uri="{BB962C8B-B14F-4D97-AF65-F5344CB8AC3E}">
        <p14:creationId xmlns:p14="http://schemas.microsoft.com/office/powerpoint/2010/main" xmlns="" val="39758297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fontAlgn="base"/>
            <a:r>
              <a:rPr lang="en-US" dirty="0"/>
              <a:t>Commercial vehicles includes, but is not limited to: a concrete truck,</a:t>
            </a:r>
          </a:p>
          <a:p>
            <a:pPr fontAlgn="base"/>
            <a:r>
              <a:rPr lang="en-US" dirty="0"/>
              <a:t>commercial tree-trimming equipment, construction equipment, dump</a:t>
            </a:r>
          </a:p>
          <a:p>
            <a:pPr fontAlgn="base"/>
            <a:r>
              <a:rPr lang="en-US" dirty="0"/>
              <a:t>truck, garbage truck, panel truck, semi-tractor, semi-trailer, stake bed</a:t>
            </a:r>
          </a:p>
          <a:p>
            <a:pPr fontAlgn="base"/>
            <a:r>
              <a:rPr lang="en-US" dirty="0"/>
              <a:t>truck, step delivery van, tank truck, tar truck, and other vehicles</a:t>
            </a:r>
          </a:p>
          <a:p>
            <a:r>
              <a:rPr lang="en-US" dirty="0"/>
              <a:t>customarily used for commercial or industrial purposes</a:t>
            </a:r>
          </a:p>
        </p:txBody>
      </p:sp>
    </p:spTree>
    <p:extLst>
      <p:ext uri="{BB962C8B-B14F-4D97-AF65-F5344CB8AC3E}">
        <p14:creationId xmlns:p14="http://schemas.microsoft.com/office/powerpoint/2010/main" xmlns="" val="11013652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i="1" u="sng" dirty="0" smtClean="0">
                <a:solidFill>
                  <a:srgbClr val="FFFF00"/>
                </a:solidFill>
              </a:rPr>
              <a:t>We have made numerous attempts to obtain information regarding our situation. To this point it is still not clear what we are in violation of.</a:t>
            </a:r>
          </a:p>
          <a:p>
            <a:r>
              <a:rPr lang="en-US" i="1" u="sng" dirty="0" smtClean="0">
                <a:solidFill>
                  <a:srgbClr val="FFFF00"/>
                </a:solidFill>
              </a:rPr>
              <a:t>Additional sections mentioned</a:t>
            </a:r>
          </a:p>
          <a:p>
            <a:r>
              <a:rPr lang="en-US" i="1" u="sng" dirty="0" smtClean="0">
                <a:solidFill>
                  <a:srgbClr val="FFFF00"/>
                </a:solidFill>
              </a:rPr>
              <a:t>Nuisance Code- Sections 50.300 to 50.310</a:t>
            </a:r>
          </a:p>
          <a:p>
            <a:r>
              <a:rPr lang="en-US" i="1" u="sng" dirty="0" smtClean="0">
                <a:solidFill>
                  <a:srgbClr val="FFFF00"/>
                </a:solidFill>
              </a:rPr>
              <a:t>We do not feel this is applicable</a:t>
            </a:r>
          </a:p>
          <a:p>
            <a:endParaRPr lang="en-US" dirty="0"/>
          </a:p>
          <a:p>
            <a:endParaRPr lang="en-US" dirty="0" smtClean="0"/>
          </a:p>
          <a:p>
            <a:endParaRPr lang="en-US" dirty="0"/>
          </a:p>
          <a:p>
            <a:endParaRPr lang="en-US" dirty="0"/>
          </a:p>
        </p:txBody>
      </p:sp>
    </p:spTree>
    <p:extLst>
      <p:ext uri="{BB962C8B-B14F-4D97-AF65-F5344CB8AC3E}">
        <p14:creationId xmlns:p14="http://schemas.microsoft.com/office/powerpoint/2010/main" xmlns="" val="10292415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i="1" u="sng" dirty="0" smtClean="0">
                <a:solidFill>
                  <a:srgbClr val="FFFF00"/>
                </a:solidFill>
              </a:rPr>
              <a:t>Property is not an attraction to children, vagrants, criminals or other unauthorized persons</a:t>
            </a:r>
          </a:p>
          <a:p>
            <a:r>
              <a:rPr lang="en-US" i="1" u="sng" dirty="0" smtClean="0">
                <a:solidFill>
                  <a:srgbClr val="FFFF00"/>
                </a:solidFill>
              </a:rPr>
              <a:t>Property does not meet the definition of Blight , disrepair or unusable</a:t>
            </a:r>
          </a:p>
          <a:p>
            <a:r>
              <a:rPr lang="en-US" i="1" u="sng" dirty="0" smtClean="0">
                <a:solidFill>
                  <a:srgbClr val="FFFF00"/>
                </a:solidFill>
              </a:rPr>
              <a:t>Poses no risk or danger to  community</a:t>
            </a:r>
            <a:endParaRPr lang="en-US" i="1" u="sng" dirty="0">
              <a:solidFill>
                <a:srgbClr val="FFFF00"/>
              </a:solidFill>
            </a:endParaRPr>
          </a:p>
        </p:txBody>
      </p:sp>
    </p:spTree>
    <p:extLst>
      <p:ext uri="{BB962C8B-B14F-4D97-AF65-F5344CB8AC3E}">
        <p14:creationId xmlns:p14="http://schemas.microsoft.com/office/powerpoint/2010/main" xmlns="" val="38539539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r>
              <a:rPr lang="en-US" dirty="0"/>
              <a:t>Your personal information (specifically, your name, address, and phone number) becomes part of the public record pertaining to the compliance case and </a:t>
            </a:r>
            <a:r>
              <a:rPr lang="en-US" b="1" i="1" u="sng" dirty="0"/>
              <a:t>will be released as part of the case file when fulfilling a public records request from a citizen.</a:t>
            </a:r>
            <a:r>
              <a:rPr lang="en-US" dirty="0"/>
              <a:t> In certain cases, your personal information may be treated as sensitive information if the compliance case is being handled through the criminal enforcement process. In these types of cases, your information will not be released pursuant to a public records request until the case is closed.</a:t>
            </a:r>
          </a:p>
        </p:txBody>
      </p:sp>
    </p:spTree>
    <p:extLst>
      <p:ext uri="{BB962C8B-B14F-4D97-AF65-F5344CB8AC3E}">
        <p14:creationId xmlns:p14="http://schemas.microsoft.com/office/powerpoint/2010/main" xmlns="" val="81153749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r>
              <a:rPr lang="en-US" dirty="0"/>
              <a:t>Your personal information (specifically, your name, address, and phone number) becomes part of the public record pertaining to the compliance case and will be released as part of the case file when fulfilling a public records request from a citizen. </a:t>
            </a:r>
            <a:endParaRPr lang="en-US" dirty="0" smtClean="0"/>
          </a:p>
          <a:p>
            <a:r>
              <a:rPr lang="en-US" dirty="0" smtClean="0"/>
              <a:t>Why were we denied release of the </a:t>
            </a:r>
            <a:r>
              <a:rPr lang="en-US" dirty="0" err="1" smtClean="0"/>
              <a:t>complaintents</a:t>
            </a:r>
            <a:r>
              <a:rPr lang="en-US" dirty="0" smtClean="0"/>
              <a:t> name when the county code allows for this as part of public record.</a:t>
            </a:r>
          </a:p>
          <a:p>
            <a:r>
              <a:rPr lang="en-US" b="1" dirty="0" smtClean="0"/>
              <a:t>Washoe </a:t>
            </a:r>
            <a:r>
              <a:rPr lang="en-US" b="1" dirty="0"/>
              <a:t>County Code Compliance </a:t>
            </a:r>
            <a:r>
              <a:rPr lang="en-US" dirty="0"/>
              <a:t>Planning &amp; Building Division Community Services Department </a:t>
            </a:r>
            <a:endParaRPr lang="en-US" dirty="0" smtClean="0"/>
          </a:p>
          <a:p>
            <a:r>
              <a:rPr lang="en-US" b="1" dirty="0" smtClean="0"/>
              <a:t>Page 3-section 4</a:t>
            </a:r>
            <a:r>
              <a:rPr lang="en-US" b="1" dirty="0"/>
              <a:t>-</a:t>
            </a:r>
            <a:r>
              <a:rPr lang="en-US" b="1" dirty="0" smtClean="0"/>
              <a:t> </a:t>
            </a:r>
            <a:r>
              <a:rPr lang="en-US" b="1" dirty="0"/>
              <a:t>How do I report a potential violation of the County’s land use, business license and/or nuisance regulations? </a:t>
            </a:r>
            <a:endParaRPr lang="en-US" dirty="0"/>
          </a:p>
        </p:txBody>
      </p:sp>
    </p:spTree>
    <p:extLst>
      <p:ext uri="{BB962C8B-B14F-4D97-AF65-F5344CB8AC3E}">
        <p14:creationId xmlns:p14="http://schemas.microsoft.com/office/powerpoint/2010/main" xmlns="" val="3588775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solidFill>
                  <a:srgbClr val="FFFF00"/>
                </a:solidFill>
              </a:rPr>
              <a:t>Throughout this process we have repeatedly been directed to work with CEO Farmer to resolve this issue. On 12-18-2017 he advised us of a violation and directed us to have both detached accessory structures permitted. The documentation given called out Article   105-Permit- 100.105.1. We did not believe this was applicable but tried to comply with his direction and have the structures permitted.</a:t>
            </a:r>
            <a:endParaRPr lang="en-US" dirty="0">
              <a:solidFill>
                <a:srgbClr val="FFFF00"/>
              </a:solidFill>
            </a:endParaRPr>
          </a:p>
        </p:txBody>
      </p:sp>
    </p:spTree>
    <p:extLst>
      <p:ext uri="{BB962C8B-B14F-4D97-AF65-F5344CB8AC3E}">
        <p14:creationId xmlns:p14="http://schemas.microsoft.com/office/powerpoint/2010/main" xmlns="" val="5715989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smtClean="0">
                <a:solidFill>
                  <a:srgbClr val="FFFF00"/>
                </a:solidFill>
              </a:rPr>
              <a:t>Since then we have repeatedly been denied permits</a:t>
            </a:r>
          </a:p>
          <a:p>
            <a:r>
              <a:rPr lang="en-US" dirty="0" smtClean="0">
                <a:solidFill>
                  <a:srgbClr val="FFFF00"/>
                </a:solidFill>
              </a:rPr>
              <a:t>Because we do not agree or understand why were in violation and are simply exercising our right to appeal we are being made to deal with a very stressful  and unpleasant situation</a:t>
            </a:r>
          </a:p>
        </p:txBody>
      </p:sp>
    </p:spTree>
    <p:extLst>
      <p:ext uri="{BB962C8B-B14F-4D97-AF65-F5344CB8AC3E}">
        <p14:creationId xmlns:p14="http://schemas.microsoft.com/office/powerpoint/2010/main" xmlns="" val="36729380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solidFill>
                  <a:srgbClr val="FFFF00"/>
                </a:solidFill>
              </a:rPr>
              <a:t>We are also confused how the county can decide to not follow code regarding releasing the name of </a:t>
            </a:r>
            <a:r>
              <a:rPr lang="en-US" dirty="0" smtClean="0">
                <a:solidFill>
                  <a:srgbClr val="FFFF00"/>
                </a:solidFill>
              </a:rPr>
              <a:t>the person filing the complaint when we followed the request process</a:t>
            </a:r>
          </a:p>
          <a:p>
            <a:r>
              <a:rPr lang="en-US" dirty="0" smtClean="0">
                <a:solidFill>
                  <a:srgbClr val="FFFF00"/>
                </a:solidFill>
              </a:rPr>
              <a:t>(1-29-2019). </a:t>
            </a:r>
          </a:p>
          <a:p>
            <a:r>
              <a:rPr lang="en-US" dirty="0" smtClean="0">
                <a:solidFill>
                  <a:srgbClr val="FFFF00"/>
                </a:solidFill>
              </a:rPr>
              <a:t>Who decides which codes to follow and which do we ignore?</a:t>
            </a:r>
            <a:endParaRPr lang="en-US" dirty="0" smtClean="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xmlns="" val="300816741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914400"/>
            <a:ext cx="8229600" cy="4525963"/>
          </a:xfrm>
        </p:spPr>
        <p:txBody>
          <a:bodyPr>
            <a:noAutofit/>
          </a:bodyPr>
          <a:lstStyle/>
          <a:p>
            <a:r>
              <a:rPr lang="en-US" sz="2400" dirty="0"/>
              <a:t>Washoe County Code Enforcement Planning &amp; Building Division Community Services Department December 2018 </a:t>
            </a:r>
            <a:endParaRPr lang="en-US" sz="2400" dirty="0" smtClean="0"/>
          </a:p>
          <a:p>
            <a:endParaRPr lang="en-US" sz="2400" dirty="0" smtClean="0"/>
          </a:p>
          <a:p>
            <a:pPr>
              <a:buNone/>
            </a:pPr>
            <a:r>
              <a:rPr lang="en-US" sz="2400" dirty="0" smtClean="0"/>
              <a:t>     Ten </a:t>
            </a:r>
            <a:r>
              <a:rPr lang="en-US" sz="2400" dirty="0"/>
              <a:t>Commandments of Code Enforcement </a:t>
            </a:r>
            <a:r>
              <a:rPr lang="en-US" sz="2400" dirty="0" smtClean="0"/>
              <a:t>mindful </a:t>
            </a:r>
            <a:r>
              <a:rPr lang="en-US" sz="2400" dirty="0"/>
              <a:t>of the public trust bestowed upon Code Enforcement Officers (CEOs), has adopted ethical and moral standards of conduct as a guide for the County’s CEOs. These standards endeavor to exemplify the highest principles of ethics for the CEOs as they enforce County Codes relative to building, grading, land use, licensing, and/or public nuisances. Washoe County Code Enforcement recognizes that adherence to these principles will foster public confidence, respect, and trust in the CEO’s performance of official duties and for the CEO as an individual. Therefore, a CEO shall: </a:t>
            </a:r>
            <a:endParaRPr lang="en-US" sz="2400" dirty="0" smtClean="0"/>
          </a:p>
        </p:txBody>
      </p:sp>
    </p:spTree>
    <p:extLst>
      <p:ext uri="{BB962C8B-B14F-4D97-AF65-F5344CB8AC3E}">
        <p14:creationId xmlns:p14="http://schemas.microsoft.com/office/powerpoint/2010/main" xmlns="" val="42366373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1447800"/>
            <a:ext cx="8229600" cy="4525963"/>
          </a:xfrm>
        </p:spPr>
        <p:txBody>
          <a:bodyPr>
            <a:normAutofit fontScale="32500" lnSpcReduction="20000"/>
          </a:bodyPr>
          <a:lstStyle/>
          <a:p>
            <a:r>
              <a:rPr lang="en-US" sz="8000" b="1" dirty="0"/>
              <a:t>1. Uphold the Constitutional rights of our customers while following the applicable regulations contained in the Nevada Revised Statutes and Washoe County Code</a:t>
            </a:r>
            <a:r>
              <a:rPr lang="en-US" sz="8000" b="1" dirty="0" smtClean="0"/>
              <a:t>.</a:t>
            </a:r>
          </a:p>
          <a:p>
            <a:pPr>
              <a:buNone/>
            </a:pPr>
            <a:r>
              <a:rPr lang="en-US" sz="8000" b="1" dirty="0" smtClean="0"/>
              <a:t>     </a:t>
            </a:r>
            <a:r>
              <a:rPr lang="en-US" sz="8000" b="1" dirty="0"/>
              <a:t>2. Be ever vigilant to protect and preserve the public health, safety, and welfare of the citizens in the multitude of Washoe County communities</a:t>
            </a:r>
            <a:r>
              <a:rPr lang="en-US" sz="8000" b="1" dirty="0" smtClean="0"/>
              <a:t>.</a:t>
            </a:r>
          </a:p>
          <a:p>
            <a:r>
              <a:rPr lang="en-US" sz="8000" b="1" dirty="0" smtClean="0"/>
              <a:t> </a:t>
            </a:r>
            <a:r>
              <a:rPr lang="en-US" sz="8000" b="1" dirty="0"/>
              <a:t>3. Uphold the highest standards of fairness, integrity, </a:t>
            </a:r>
            <a:r>
              <a:rPr lang="en-US" sz="8000" b="1" dirty="0" smtClean="0"/>
              <a:t>     and </a:t>
            </a:r>
            <a:r>
              <a:rPr lang="en-US" sz="8000" b="1" dirty="0"/>
              <a:t>honesty</a:t>
            </a:r>
            <a:r>
              <a:rPr lang="en-US" sz="8000" b="1" dirty="0" smtClean="0"/>
              <a:t>.</a:t>
            </a:r>
          </a:p>
          <a:p>
            <a:r>
              <a:rPr lang="en-US" sz="8000" b="1" dirty="0" smtClean="0"/>
              <a:t>4</a:t>
            </a:r>
            <a:r>
              <a:rPr lang="en-US" sz="8000" b="1" dirty="0"/>
              <a:t>. Obey the rules and regulations of Washoe County. </a:t>
            </a:r>
            <a:endParaRPr lang="en-US" sz="8000" b="1" dirty="0" smtClean="0"/>
          </a:p>
          <a:p>
            <a:r>
              <a:rPr lang="en-US" sz="8000" b="1" dirty="0" smtClean="0"/>
              <a:t>5</a:t>
            </a:r>
            <a:r>
              <a:rPr lang="en-US" sz="8000" b="1" dirty="0"/>
              <a:t>. Refrain from any and all conduct that may bring disfavor upon the County, the Community Services Department, and the Code Enforcement profession. </a:t>
            </a:r>
            <a:endParaRPr lang="en-US" b="1" dirty="0"/>
          </a:p>
        </p:txBody>
      </p:sp>
    </p:spTree>
    <p:extLst>
      <p:ext uri="{BB962C8B-B14F-4D97-AF65-F5344CB8AC3E}">
        <p14:creationId xmlns:p14="http://schemas.microsoft.com/office/powerpoint/2010/main" xmlns="" val="7077292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r>
              <a:rPr lang="en-US" b="1" dirty="0"/>
              <a:t>6. Never permit prejudices or personal relationships to unfairly influence professional decisions. </a:t>
            </a:r>
            <a:endParaRPr lang="en-US" b="1" dirty="0" smtClean="0"/>
          </a:p>
          <a:p>
            <a:r>
              <a:rPr lang="en-US" b="1" dirty="0" smtClean="0"/>
              <a:t>7</a:t>
            </a:r>
            <a:r>
              <a:rPr lang="en-US" b="1" dirty="0"/>
              <a:t>. Place the needs of the public before personal needs, when in the performance of official duties. </a:t>
            </a:r>
            <a:endParaRPr lang="en-US" b="1" dirty="0" smtClean="0"/>
          </a:p>
          <a:p>
            <a:r>
              <a:rPr lang="en-US" b="1" dirty="0" smtClean="0"/>
              <a:t>8</a:t>
            </a:r>
            <a:r>
              <a:rPr lang="en-US" b="1" dirty="0"/>
              <a:t>. Conduct investigations courteously and impartially. 9. Never accept any special favor or gratuity. </a:t>
            </a:r>
            <a:endParaRPr lang="en-US" b="1" dirty="0" smtClean="0"/>
          </a:p>
          <a:p>
            <a:r>
              <a:rPr lang="en-US" b="1" dirty="0" smtClean="0"/>
              <a:t>10</a:t>
            </a:r>
            <a:r>
              <a:rPr lang="en-US" b="1" dirty="0"/>
              <a:t>. Strive to continue education and training throughout his/her career, thereby providing the highest quality of professional services to the citizens of unincorporated Washoe County.</a:t>
            </a:r>
          </a:p>
          <a:p>
            <a:endParaRPr lang="en-US" dirty="0"/>
          </a:p>
        </p:txBody>
      </p:sp>
    </p:spTree>
    <p:extLst>
      <p:ext uri="{BB962C8B-B14F-4D97-AF65-F5344CB8AC3E}">
        <p14:creationId xmlns:p14="http://schemas.microsoft.com/office/powerpoint/2010/main" xmlns="" val="186802268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en-US" i="1" u="sng" dirty="0">
                <a:solidFill>
                  <a:srgbClr val="FFFF00"/>
                </a:solidFill>
              </a:rPr>
              <a:t>In closing, it is our understanding that if this is going to continue moving forward then the person(s) making the anonymous complaints shall be named and be part of the public record. We also believe this is a form of retaliation from an event steaming from August 2016. If selective enforcement is complaint driven and a part of the counties governing body is being used to intimidate and retaliate against citizens this is extremely concerning.    </a:t>
            </a:r>
          </a:p>
          <a:p>
            <a:endParaRPr lang="en-US" dirty="0"/>
          </a:p>
        </p:txBody>
      </p:sp>
    </p:spTree>
    <p:extLst>
      <p:ext uri="{BB962C8B-B14F-4D97-AF65-F5344CB8AC3E}">
        <p14:creationId xmlns:p14="http://schemas.microsoft.com/office/powerpoint/2010/main" xmlns="" val="2042783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Code Violations in Lemmon Valley </a:t>
            </a:r>
            <a:endParaRPr lang="en-US" dirty="0"/>
          </a:p>
        </p:txBody>
      </p:sp>
      <p:pic>
        <p:nvPicPr>
          <p:cNvPr id="1026" name="Picture 2" descr="C:\Users\User\Desktop\thumbnail.jpg"/>
          <p:cNvPicPr>
            <a:picLocks noChangeAspect="1" noChangeArrowheads="1"/>
          </p:cNvPicPr>
          <p:nvPr/>
        </p:nvPicPr>
        <p:blipFill>
          <a:blip r:embed="rId2" cstate="print"/>
          <a:srcRect/>
          <a:stretch>
            <a:fillRect/>
          </a:stretch>
        </p:blipFill>
        <p:spPr bwMode="auto">
          <a:xfrm>
            <a:off x="533400" y="1524000"/>
            <a:ext cx="8077200" cy="5029200"/>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Code Violations in Lemmon Valley </a:t>
            </a:r>
            <a:endParaRPr lang="en-US" dirty="0"/>
          </a:p>
        </p:txBody>
      </p:sp>
      <p:pic>
        <p:nvPicPr>
          <p:cNvPr id="2051" name="Picture 3" descr="C:\Users\User\Desktop\thumbnail.jpg"/>
          <p:cNvPicPr>
            <a:picLocks noChangeAspect="1" noChangeArrowheads="1"/>
          </p:cNvPicPr>
          <p:nvPr/>
        </p:nvPicPr>
        <p:blipFill>
          <a:blip r:embed="rId2" cstate="print"/>
          <a:srcRect/>
          <a:stretch>
            <a:fillRect/>
          </a:stretch>
        </p:blipFill>
        <p:spPr bwMode="auto">
          <a:xfrm>
            <a:off x="685800" y="1524000"/>
            <a:ext cx="7772400" cy="4876800"/>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Code Violations in Lemmon Valley </a:t>
            </a:r>
            <a:endParaRPr lang="en-US" dirty="0"/>
          </a:p>
        </p:txBody>
      </p:sp>
      <p:pic>
        <p:nvPicPr>
          <p:cNvPr id="3074" name="Picture 2" descr="C:\Users\User\Desktop\thumbnail.jpg"/>
          <p:cNvPicPr>
            <a:picLocks noChangeAspect="1" noChangeArrowheads="1"/>
          </p:cNvPicPr>
          <p:nvPr/>
        </p:nvPicPr>
        <p:blipFill>
          <a:blip r:embed="rId2" cstate="print"/>
          <a:srcRect/>
          <a:stretch>
            <a:fillRect/>
          </a:stretch>
        </p:blipFill>
        <p:spPr bwMode="auto">
          <a:xfrm>
            <a:off x="914400" y="1524000"/>
            <a:ext cx="7315200" cy="5029200"/>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Code Violations in Lemmon Valley </a:t>
            </a:r>
            <a:endParaRPr lang="en-US" dirty="0"/>
          </a:p>
        </p:txBody>
      </p:sp>
      <p:pic>
        <p:nvPicPr>
          <p:cNvPr id="4098" name="Picture 2" descr="C:\Users\User\Desktop\thumbnail.jpg"/>
          <p:cNvPicPr>
            <a:picLocks noChangeAspect="1" noChangeArrowheads="1"/>
          </p:cNvPicPr>
          <p:nvPr/>
        </p:nvPicPr>
        <p:blipFill>
          <a:blip r:embed="rId2" cstate="print"/>
          <a:srcRect/>
          <a:stretch>
            <a:fillRect/>
          </a:stretch>
        </p:blipFill>
        <p:spPr bwMode="auto">
          <a:xfrm>
            <a:off x="914400" y="1520824"/>
            <a:ext cx="7315199" cy="5032375"/>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Code Violations in Lemmon Valley </a:t>
            </a:r>
            <a:endParaRPr lang="en-US" dirty="0"/>
          </a:p>
        </p:txBody>
      </p:sp>
      <p:pic>
        <p:nvPicPr>
          <p:cNvPr id="5122" name="Picture 2" descr="C:\Users\User\Desktop\thumbnail.jpg"/>
          <p:cNvPicPr>
            <a:picLocks noChangeAspect="1" noChangeArrowheads="1"/>
          </p:cNvPicPr>
          <p:nvPr/>
        </p:nvPicPr>
        <p:blipFill>
          <a:blip r:embed="rId2" cstate="print"/>
          <a:srcRect/>
          <a:stretch>
            <a:fillRect/>
          </a:stretch>
        </p:blipFill>
        <p:spPr bwMode="auto">
          <a:xfrm>
            <a:off x="914400" y="1447800"/>
            <a:ext cx="7315200" cy="5029200"/>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Code Violations in Lemmon Valley </a:t>
            </a:r>
            <a:endParaRPr lang="en-US" dirty="0"/>
          </a:p>
        </p:txBody>
      </p:sp>
      <p:pic>
        <p:nvPicPr>
          <p:cNvPr id="6146" name="Picture 2" descr="C:\Users\User\Desktop\thumbnail.jpg"/>
          <p:cNvPicPr>
            <a:picLocks noChangeAspect="1" noChangeArrowheads="1"/>
          </p:cNvPicPr>
          <p:nvPr/>
        </p:nvPicPr>
        <p:blipFill>
          <a:blip r:embed="rId2" cstate="print"/>
          <a:srcRect/>
          <a:stretch>
            <a:fillRect/>
          </a:stretch>
        </p:blipFill>
        <p:spPr bwMode="auto">
          <a:xfrm>
            <a:off x="838200" y="1371600"/>
            <a:ext cx="7467600" cy="5181600"/>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Code Violations in Lemmon Valley</a:t>
            </a:r>
            <a:endParaRPr lang="en-US" dirty="0"/>
          </a:p>
        </p:txBody>
      </p:sp>
      <p:sp>
        <p:nvSpPr>
          <p:cNvPr id="1026" name="AutoShape 2" descr="https://apis.mail.yahoo.com/ws/v3/mailboxes/@.id==VjN-J_KEP0lVg1kPeAZ7PYesPCIZNec26lC_YCPU1DYxHDdb10Fm5wab2tZZZZceMSO74QS589m2ULn4HOf3kMCF_g/messages/@.id==AK2_JjMPMToGXMjdYgFEOLhjrN0/content/parts/@.id==10/thumbnail?appId=YMailNorrinLaunch"/>
          <p:cNvSpPr>
            <a:spLocks noChangeAspect="1" noChangeArrowheads="1"/>
          </p:cNvSpPr>
          <p:nvPr/>
        </p:nvSpPr>
        <p:spPr bwMode="auto">
          <a:xfrm>
            <a:off x="155575" y="-1431925"/>
            <a:ext cx="3981450" cy="2990850"/>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027" name="Picture 3" descr="C:\Users\User\Desktop\thumbnail.jpg"/>
          <p:cNvPicPr>
            <a:picLocks noChangeAspect="1" noChangeArrowheads="1"/>
          </p:cNvPicPr>
          <p:nvPr/>
        </p:nvPicPr>
        <p:blipFill>
          <a:blip r:embed="rId2" cstate="print"/>
          <a:srcRect/>
          <a:stretch>
            <a:fillRect/>
          </a:stretch>
        </p:blipFill>
        <p:spPr bwMode="auto">
          <a:xfrm>
            <a:off x="838200" y="1600200"/>
            <a:ext cx="7467600" cy="4876800"/>
          </a:xfrm>
          <a:prstGeom prst="rect">
            <a:avLst/>
          </a:prstGeom>
          <a:noFill/>
        </p:spPr>
      </p:pic>
    </p:spTree>
  </p:cSld>
  <p:clrMapOvr>
    <a:masterClrMapping/>
  </p:clrMapOvr>
</p:sld>
</file>

<file path=ppt/theme/theme1.xml><?xml version="1.0" encoding="utf-8"?>
<a:theme xmlns:a="http://schemas.openxmlformats.org/drawingml/2006/main" name="themedat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themedata</Template>
  <TotalTime>462</TotalTime>
  <Words>1230</Words>
  <Application>Microsoft Office PowerPoint</Application>
  <PresentationFormat>On-screen Show (4:3)</PresentationFormat>
  <Paragraphs>72</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themedata</vt:lpstr>
      <vt:lpstr>George &amp; Donna Pizarro</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Code Violations in Lemmon Valley </vt:lpstr>
      <vt:lpstr>Code Violations in Lemmon Valley </vt:lpstr>
      <vt:lpstr>Code Violations in Lemmon Valley </vt:lpstr>
      <vt:lpstr>Code Violations in Lemmon Valley </vt:lpstr>
      <vt:lpstr>Code Violations in Lemmon Valley </vt:lpstr>
      <vt:lpstr>Code Violations in Lemmon Valley </vt:lpstr>
      <vt:lpstr>Code Violations in Lemmon Valley</vt:lpstr>
    </vt:vector>
  </TitlesOfParts>
  <Company>E &amp; J Gallo Winery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George &amp;Donna Pizarro</dc:title>
  <dc:creator>GALLO</dc:creator>
  <cp:lastModifiedBy>Rachel Dillera</cp:lastModifiedBy>
  <cp:revision>48</cp:revision>
  <dcterms:created xsi:type="dcterms:W3CDTF">2018-12-21T21:55:38Z</dcterms:created>
  <dcterms:modified xsi:type="dcterms:W3CDTF">2019-05-02T01:32:09Z</dcterms:modified>
</cp:coreProperties>
</file>