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9"/>
  </p:notesMasterIdLst>
  <p:sldIdLst>
    <p:sldId id="256" r:id="rId2"/>
    <p:sldId id="297" r:id="rId3"/>
    <p:sldId id="306" r:id="rId4"/>
    <p:sldId id="303" r:id="rId5"/>
    <p:sldId id="270" r:id="rId6"/>
    <p:sldId id="307" r:id="rId7"/>
    <p:sldId id="308" r:id="rId8"/>
  </p:sldIdLst>
  <p:sldSz cx="12192000" cy="6858000"/>
  <p:notesSz cx="7315200" cy="96012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CB38"/>
    <a:srgbClr val="000000"/>
    <a:srgbClr val="D9D9D9"/>
    <a:srgbClr val="FFC000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75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-462" y="-78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2"/>
            <a:ext cx="3169920" cy="481727"/>
          </a:xfrm>
          <a:prstGeom prst="rect">
            <a:avLst/>
          </a:prstGeom>
        </p:spPr>
        <p:txBody>
          <a:bodyPr vert="horz" lIns="96651" tIns="48325" rIns="96651" bIns="48325" rtlCol="0"/>
          <a:lstStyle>
            <a:lvl1pPr algn="l">
              <a:defRPr sz="11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8" y="2"/>
            <a:ext cx="3169920" cy="481727"/>
          </a:xfrm>
          <a:prstGeom prst="rect">
            <a:avLst/>
          </a:prstGeom>
        </p:spPr>
        <p:txBody>
          <a:bodyPr vert="horz" lIns="96651" tIns="48325" rIns="96651" bIns="48325" rtlCol="0"/>
          <a:lstStyle>
            <a:lvl1pPr algn="r">
              <a:defRPr sz="1100"/>
            </a:lvl1pPr>
          </a:lstStyle>
          <a:p>
            <a:fld id="{DC4949A4-321F-4A57-82F4-859B48E1BC1B}" type="datetimeFigureOut">
              <a:rPr lang="en-US" smtClean="0"/>
              <a:t>10/03/2019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77875" y="1200150"/>
            <a:ext cx="5759450" cy="32400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51" tIns="48325" rIns="96651" bIns="48325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1" y="4620577"/>
            <a:ext cx="5852160" cy="3780472"/>
          </a:xfrm>
          <a:prstGeom prst="rect">
            <a:avLst/>
          </a:prstGeom>
        </p:spPr>
        <p:txBody>
          <a:bodyPr vert="horz" lIns="96651" tIns="48325" rIns="96651" bIns="48325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5"/>
            <a:ext cx="3169920" cy="481726"/>
          </a:xfrm>
          <a:prstGeom prst="rect">
            <a:avLst/>
          </a:prstGeom>
        </p:spPr>
        <p:txBody>
          <a:bodyPr vert="horz" lIns="96651" tIns="48325" rIns="96651" bIns="48325" rtlCol="0" anchor="b"/>
          <a:lstStyle>
            <a:lvl1pPr algn="l">
              <a:defRPr sz="11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8" y="9119475"/>
            <a:ext cx="3169920" cy="481726"/>
          </a:xfrm>
          <a:prstGeom prst="rect">
            <a:avLst/>
          </a:prstGeom>
        </p:spPr>
        <p:txBody>
          <a:bodyPr vert="horz" lIns="96651" tIns="48325" rIns="96651" bIns="48325" rtlCol="0" anchor="b"/>
          <a:lstStyle>
            <a:lvl1pPr algn="r">
              <a:defRPr sz="1100"/>
            </a:lvl1pPr>
          </a:lstStyle>
          <a:p>
            <a:fld id="{5CCA8025-5A6C-4E07-A02B-E73A1782736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92849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A8025-5A6C-4E07-A02B-E73A17827363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93249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A8025-5A6C-4E07-A02B-E73A17827363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10328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A8025-5A6C-4E07-A02B-E73A17827363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83079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A8025-5A6C-4E07-A02B-E73A17827363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10429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A8025-5A6C-4E07-A02B-E73A17827363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43179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A8025-5A6C-4E07-A02B-E73A17827363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798119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08717" y="4620577"/>
            <a:ext cx="6269599" cy="4341737"/>
          </a:xfrm>
        </p:spPr>
        <p:txBody>
          <a:bodyPr/>
          <a:lstStyle/>
          <a:p>
            <a:endParaRPr lang="en-US" sz="19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A8025-5A6C-4E07-A02B-E73A17827363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10576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69CB8-F204-4D06-B913-C5A26A89888A}" type="datetimeFigureOut">
              <a:rPr lang="en-US" dirty="0"/>
              <a:t>10/03/2019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BB376-B19C-488D-ABEB-03C7E6E9E3E0}" type="datetimeFigureOut">
              <a:rPr lang="en-US" dirty="0"/>
              <a:t>10/03/2019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637A9-119A-49DA-BD12-AAC58B377D80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F077B-A50F-4D64-8574-E2D6A98A5553}" type="datetimeFigureOut">
              <a:rPr lang="en-US" dirty="0"/>
              <a:t>10/03/2019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9E2A62-1983-43A1-A163-D8AA46534C80}" type="datetimeFigureOut">
              <a:rPr lang="en-US" dirty="0"/>
              <a:t>10/03/2019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F3E3B-34E3-4345-B2A1-994B83598A9C}" type="datetimeFigureOut">
              <a:rPr lang="en-US" dirty="0"/>
              <a:t>10/03/2019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816C96-82A1-4D77-8ADA-627AC6FE3D65}" type="datetimeFigureOut">
              <a:rPr lang="en-US" dirty="0"/>
              <a:t>10/03/2019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02C1E-28F2-47E9-802D-339E64E2F920}" type="datetimeFigureOut">
              <a:rPr lang="en-US" dirty="0"/>
              <a:t>10/03/2019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24271A48-F18A-45B3-BC05-1E27DA3F88AF}" type="datetimeFigureOut">
              <a:rPr lang="en-US" dirty="0"/>
              <a:t>10/03/2019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747F8-9654-4282-85D2-65F41AAE7A75}" type="datetimeFigureOut">
              <a:rPr lang="en-US" dirty="0"/>
              <a:t>10/03/2019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6E300-0A13-4A81-945A-7333C271A069}" type="datetimeFigureOut">
              <a:rPr lang="en-US" dirty="0"/>
              <a:t>10/03/2019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71962-1EA4-46E7-BCB0-F36CE46D1A59}" type="datetimeFigureOut">
              <a:rPr lang="en-US" dirty="0"/>
              <a:t>10/03/2019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5DC5B261-8843-42D1-AAFC-05E20E2D9B97}" type="datetimeFigureOut">
              <a:rPr lang="en-US" dirty="0"/>
              <a:t>10/03/2019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mailto:adurling@woodrodgers.com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6000" b="1" dirty="0">
                <a:latin typeface="Gill Sans MT" panose="020B0502020104020203" pitchFamily="34" charset="0"/>
              </a:rPr>
              <a:t>Cold Springs Elementary School</a:t>
            </a:r>
            <a:br>
              <a:rPr lang="en-US" sz="6000" b="1" dirty="0">
                <a:latin typeface="Gill Sans MT" panose="020B0502020104020203" pitchFamily="34" charset="0"/>
              </a:rPr>
            </a:br>
            <a:r>
              <a:rPr lang="en-US" sz="4800" dirty="0">
                <a:latin typeface="Gill Sans MT" panose="020B0502020104020203" pitchFamily="34" charset="0"/>
              </a:rPr>
              <a:t>Special Use Permit </a:t>
            </a:r>
            <a:r>
              <a:rPr lang="en-US" sz="3600" dirty="0">
                <a:latin typeface="Gill Sans MT" panose="020B0502020104020203" pitchFamily="34" charset="0"/>
              </a:rPr>
              <a:t>(WSUP19-0018)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2000" dirty="0">
                <a:solidFill>
                  <a:srgbClr val="99CB38"/>
                </a:solidFill>
                <a:latin typeface="Garamond" panose="02020404030301010803" pitchFamily="18" charset="0"/>
              </a:rPr>
              <a:t>Washoe County Board of Adjustment - October 3,</a:t>
            </a:r>
            <a:r>
              <a:rPr lang="en-US" sz="2000" baseline="30000" dirty="0">
                <a:solidFill>
                  <a:srgbClr val="99CB38"/>
                </a:solidFill>
                <a:latin typeface="Garamond" panose="02020404030301010803" pitchFamily="18" charset="0"/>
              </a:rPr>
              <a:t> </a:t>
            </a:r>
            <a:r>
              <a:rPr lang="en-US" sz="2000" dirty="0">
                <a:solidFill>
                  <a:srgbClr val="99CB38"/>
                </a:solidFill>
                <a:latin typeface="Garamond" panose="02020404030301010803" pitchFamily="18" charset="0"/>
              </a:rPr>
              <a:t>2019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64270" y="5729130"/>
            <a:ext cx="2639575" cy="521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93842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5506314" y="0"/>
            <a:ext cx="668568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u="sng" dirty="0">
                <a:latin typeface="Gill Sans MT" panose="020B0502020104020203" pitchFamily="34" charset="0"/>
              </a:rPr>
              <a:t>Project Location:</a:t>
            </a:r>
            <a:endParaRPr lang="en-US" b="1" u="sng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dirty="0">
                <a:latin typeface="Gill Sans MT" panose="020B0502020104020203" pitchFamily="34" charset="0"/>
              </a:rPr>
              <a:t>10.1± Acres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dirty="0">
                <a:latin typeface="Gill Sans MT" panose="020B0502020104020203" pitchFamily="34" charset="0"/>
              </a:rPr>
              <a:t>North of the Intersection of Briar Drive and New Forest Drive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dirty="0">
                <a:latin typeface="Gill Sans MT" panose="020B0502020104020203" pitchFamily="34" charset="0"/>
              </a:rPr>
              <a:t>Vacant Land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n-US" dirty="0">
              <a:latin typeface="Gill Sans MT" panose="020B0502020104020203" pitchFamily="34" charset="0"/>
            </a:endParaRPr>
          </a:p>
          <a:p>
            <a:endParaRPr lang="en-US" dirty="0">
              <a:latin typeface="Gill Sans MT" panose="020B0502020104020203" pitchFamily="34" charset="0"/>
            </a:endParaRP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2312" t="1785" r="2249" b="2800"/>
          <a:stretch/>
        </p:blipFill>
        <p:spPr>
          <a:xfrm>
            <a:off x="0" y="0"/>
            <a:ext cx="5314115" cy="687528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3CFCFDF9-B435-4E4A-9208-E20A6273219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338" t="17494" r="2266" b="10063"/>
          <a:stretch/>
        </p:blipFill>
        <p:spPr>
          <a:xfrm>
            <a:off x="6096000" y="1330830"/>
            <a:ext cx="5055410" cy="4968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15789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4304296" y="425166"/>
            <a:ext cx="3581156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u="sng" dirty="0">
                <a:latin typeface="Gill Sans MT" panose="020B0502020104020203" pitchFamily="34" charset="0"/>
              </a:rPr>
              <a:t>Project Site:</a:t>
            </a:r>
          </a:p>
          <a:p>
            <a:endParaRPr lang="en-US" b="1" u="sng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dirty="0">
                <a:latin typeface="Gill Sans MT" panose="020B0502020104020203" pitchFamily="34" charset="0"/>
              </a:rPr>
              <a:t>Master Plan = Suburban </a:t>
            </a:r>
            <a:r>
              <a:rPr lang="en-US" dirty="0" smtClean="0">
                <a:latin typeface="Gill Sans MT" panose="020B0502020104020203" pitchFamily="34" charset="0"/>
              </a:rPr>
              <a:t>Residential</a:t>
            </a:r>
            <a:endParaRPr lang="en-US" dirty="0">
              <a:latin typeface="Gill Sans MT" panose="020B0502020104020203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n-US" dirty="0">
              <a:latin typeface="Gill Sans MT" panose="020B0502020104020203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dirty="0">
                <a:latin typeface="Gill Sans MT" panose="020B0502020104020203" pitchFamily="34" charset="0"/>
              </a:rPr>
              <a:t>Zoning = Medium Density Suburban (MDS)</a:t>
            </a:r>
          </a:p>
          <a:p>
            <a:endParaRPr lang="en-US" dirty="0">
              <a:latin typeface="Gill Sans MT" panose="020B0502020104020203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dirty="0">
                <a:latin typeface="Gill Sans MT" panose="020B0502020104020203" pitchFamily="34" charset="0"/>
              </a:rPr>
              <a:t>A School is a permitted use within the MDS zoning designation</a:t>
            </a:r>
          </a:p>
          <a:p>
            <a:endParaRPr lang="en-US" dirty="0">
              <a:latin typeface="Gill Sans MT" panose="020B0502020104020203" pitchFamily="34" charset="0"/>
            </a:endParaRP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2304" t="1857" r="2344" b="2756"/>
          <a:stretch/>
        </p:blipFill>
        <p:spPr>
          <a:xfrm>
            <a:off x="0" y="425167"/>
            <a:ext cx="4305423" cy="557376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E1D4CFD2-9416-467C-AE16-FEC4AF94986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338" t="1699" r="2265" b="2845"/>
          <a:stretch/>
        </p:blipFill>
        <p:spPr>
          <a:xfrm>
            <a:off x="7887705" y="425166"/>
            <a:ext cx="4304295" cy="5573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23125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FE477F45-9617-47B6-995C-EAA9E2C4382D}"/>
              </a:ext>
            </a:extLst>
          </p:cNvPr>
          <p:cNvSpPr txBox="1"/>
          <p:nvPr/>
        </p:nvSpPr>
        <p:spPr>
          <a:xfrm>
            <a:off x="184452" y="451112"/>
            <a:ext cx="4777774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u="sng" dirty="0">
                <a:latin typeface="Gill Sans MT" panose="020B0502020104020203" pitchFamily="34" charset="0"/>
              </a:rPr>
              <a:t>Project Request:</a:t>
            </a:r>
          </a:p>
          <a:p>
            <a:r>
              <a:rPr lang="en-US" dirty="0">
                <a:latin typeface="Gill Sans MT" panose="020B0502020104020203" pitchFamily="34" charset="0"/>
              </a:rPr>
              <a:t>Special Use Permit to allow for grading activities associated with an elementary school totaling more than 20% disturbance for grading.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latin typeface="Gill Sans MT" panose="020B0502020104020203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Gill Sans MT" panose="020B0502020104020203" pitchFamily="34" charset="0"/>
              </a:rPr>
              <a:t>Site includes the proposal of a portion of the playground to be dedicated as a flat multi-purpose field to be covered with decomposed granite (26% of the site).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latin typeface="Gill Sans MT" panose="020B0502020104020203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Gill Sans MT" panose="020B0502020104020203" pitchFamily="34" charset="0"/>
              </a:rPr>
              <a:t>According to Section 110.412.60(j) of the WCDC, decomposed granite areas not consisting of shrubs and trees are not considered ‘Ground Cover’.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latin typeface="Gill Sans MT" panose="020B0502020104020203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Gill Sans MT" panose="020B0502020104020203" pitchFamily="34" charset="0"/>
              </a:rPr>
              <a:t>This is a common feature in most new elementary schools throughout the district including within Washoe County, City of Sparks and City of </a:t>
            </a:r>
            <a:r>
              <a:rPr lang="en-US" dirty="0" smtClean="0">
                <a:latin typeface="Gill Sans MT" panose="020B0502020104020203" pitchFamily="34" charset="0"/>
              </a:rPr>
              <a:t>Reno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92A26B59-78B6-43E1-A840-BBE0B59D38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62226" y="314872"/>
            <a:ext cx="3376128" cy="282413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1A4073E9-D758-49C8-ADF6-972E5315C53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2661" t="18268" r="12240" b="9862"/>
          <a:stretch/>
        </p:blipFill>
        <p:spPr>
          <a:xfrm>
            <a:off x="4962226" y="3426304"/>
            <a:ext cx="3376128" cy="289235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D874AF7E-2C85-4205-A0E0-E7AF7B0B68D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9954" t="10907" r="6535" b="9366"/>
          <a:stretch/>
        </p:blipFill>
        <p:spPr>
          <a:xfrm>
            <a:off x="8875821" y="338923"/>
            <a:ext cx="3038854" cy="280008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7301C686-05E2-44A7-A1F6-523C01DA817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8995" t="9281" r="20865" b="17359"/>
          <a:stretch/>
        </p:blipFill>
        <p:spPr>
          <a:xfrm>
            <a:off x="8865127" y="3472813"/>
            <a:ext cx="3038854" cy="2799337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BA548CEF-8877-43B5-B83C-C4DC44BDAE3E}"/>
              </a:ext>
            </a:extLst>
          </p:cNvPr>
          <p:cNvSpPr txBox="1"/>
          <p:nvPr/>
        </p:nvSpPr>
        <p:spPr>
          <a:xfrm>
            <a:off x="4957810" y="27577"/>
            <a:ext cx="3376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rgbClr val="99CB38"/>
                </a:solidFill>
              </a:rPr>
              <a:t>Sarah Winnemucca Elementary (Reno)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0587BD26-2A9E-4059-8E33-641C9B16EF5E}"/>
              </a:ext>
            </a:extLst>
          </p:cNvPr>
          <p:cNvSpPr txBox="1"/>
          <p:nvPr/>
        </p:nvSpPr>
        <p:spPr>
          <a:xfrm>
            <a:off x="4957810" y="3128768"/>
            <a:ext cx="3376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rgbClr val="99CB38"/>
                </a:solidFill>
              </a:rPr>
              <a:t>Double Diamond Elementary (Reno)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4E64A768-142A-4934-98D5-6BC89F767992}"/>
              </a:ext>
            </a:extLst>
          </p:cNvPr>
          <p:cNvSpPr txBox="1"/>
          <p:nvPr/>
        </p:nvSpPr>
        <p:spPr>
          <a:xfrm>
            <a:off x="8707184" y="18170"/>
            <a:ext cx="335474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rgbClr val="99CB38"/>
                </a:solidFill>
              </a:rPr>
              <a:t>Moss Elementary (Sparks)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F758294E-9FCF-4D19-B194-3FDBCC1E8B4D}"/>
              </a:ext>
            </a:extLst>
          </p:cNvPr>
          <p:cNvSpPr txBox="1"/>
          <p:nvPr/>
        </p:nvSpPr>
        <p:spPr>
          <a:xfrm>
            <a:off x="8707184" y="3165036"/>
            <a:ext cx="3376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rgbClr val="99CB38"/>
                </a:solidFill>
              </a:rPr>
              <a:t>Spanish Springs Elementary (Washoe)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="" xmlns:a16="http://schemas.microsoft.com/office/drawing/2014/main" id="{8F0C9C3D-1487-456D-9B68-FD8E8A1B3924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88510" y="6409040"/>
            <a:ext cx="2091197" cy="413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70039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9760" t="4084" r="8004" b="2649"/>
          <a:stretch/>
        </p:blipFill>
        <p:spPr>
          <a:xfrm>
            <a:off x="5853325" y="0"/>
            <a:ext cx="6348384" cy="634255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CAB7F042-21FA-4D50-940A-1AAA44442C9B}"/>
              </a:ext>
            </a:extLst>
          </p:cNvPr>
          <p:cNvSpPr txBox="1"/>
          <p:nvPr/>
        </p:nvSpPr>
        <p:spPr>
          <a:xfrm>
            <a:off x="72527" y="174725"/>
            <a:ext cx="5705084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u="sng" dirty="0">
                <a:latin typeface="Gill Sans MT" panose="020B0502020104020203" pitchFamily="34" charset="0"/>
              </a:rPr>
              <a:t>Project Details:</a:t>
            </a:r>
          </a:p>
          <a:p>
            <a:endParaRPr lang="en-US" b="1" u="sng" dirty="0">
              <a:latin typeface="Gill Sans MT" panose="020B0502020104020203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dirty="0">
                <a:latin typeface="Gill Sans MT" panose="020B0502020104020203" pitchFamily="34" charset="0"/>
              </a:rPr>
              <a:t>School construction is independent of SUP</a:t>
            </a:r>
          </a:p>
          <a:p>
            <a:endParaRPr lang="en-US" dirty="0">
              <a:latin typeface="Gill Sans MT" panose="020B0502020104020203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dirty="0">
                <a:latin typeface="Gill Sans MT" panose="020B0502020104020203" pitchFamily="34" charset="0"/>
              </a:rPr>
              <a:t>745-student elementary school will help relieve overcrowding and provide updated facilities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n-US" dirty="0">
              <a:latin typeface="Gill Sans MT" panose="020B0502020104020203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dirty="0">
                <a:latin typeface="Gill Sans MT" panose="020B0502020104020203" pitchFamily="34" charset="0"/>
              </a:rPr>
              <a:t>2.6± acres of decomposed granite multi-purpose field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n-US" dirty="0">
              <a:latin typeface="Gill Sans MT" panose="020B0502020104020203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dirty="0">
                <a:latin typeface="Gill Sans MT" panose="020B0502020104020203" pitchFamily="34" charset="0"/>
              </a:rPr>
              <a:t>Formal Landscaping (1.2± acres)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latin typeface="Gill Sans MT" panose="020B0502020104020203" pitchFamily="34" charset="0"/>
              </a:rPr>
              <a:t>147 trees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latin typeface="Gill Sans MT" panose="020B0502020104020203" pitchFamily="34" charset="0"/>
              </a:rPr>
              <a:t>0.6± acres of shrub coverage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dirty="0">
              <a:latin typeface="Gill Sans MT" panose="020B0502020104020203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dirty="0">
                <a:latin typeface="Gill Sans MT" panose="020B0502020104020203" pitchFamily="34" charset="0"/>
              </a:rPr>
              <a:t>Two parking lots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latin typeface="Gill Sans MT" panose="020B0502020104020203" pitchFamily="34" charset="0"/>
              </a:rPr>
              <a:t>92 spaces (36 required)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n-US" dirty="0">
              <a:latin typeface="Gill Sans MT" panose="020B0502020104020203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dirty="0">
                <a:latin typeface="Gill Sans MT" panose="020B0502020104020203" pitchFamily="34" charset="0"/>
              </a:rPr>
              <a:t>Access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latin typeface="Gill Sans MT" panose="020B0502020104020203" pitchFamily="34" charset="0"/>
              </a:rPr>
              <a:t>Bus drop-off along Briar Dr.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latin typeface="Gill Sans MT" panose="020B0502020104020203" pitchFamily="34" charset="0"/>
              </a:rPr>
              <a:t>Individual drop-off along New Forest Dr.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n-US" dirty="0">
              <a:latin typeface="Gill Sans MT" panose="020B0502020104020203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dirty="0">
                <a:latin typeface="Gill Sans MT" panose="020B0502020104020203" pitchFamily="34" charset="0"/>
              </a:rPr>
              <a:t>Traffic/Pedestrian improvements (Briar &amp; New Forest Dr)</a:t>
            </a: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A290D7A7-3FF1-42A0-A324-39FE835B585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88510" y="6409040"/>
            <a:ext cx="2091197" cy="413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03963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9760" t="4084" r="8004" b="2649"/>
          <a:stretch/>
        </p:blipFill>
        <p:spPr>
          <a:xfrm>
            <a:off x="5853325" y="0"/>
            <a:ext cx="6348384" cy="634255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CAB7F042-21FA-4D50-940A-1AAA44442C9B}"/>
              </a:ext>
            </a:extLst>
          </p:cNvPr>
          <p:cNvSpPr txBox="1"/>
          <p:nvPr/>
        </p:nvSpPr>
        <p:spPr>
          <a:xfrm>
            <a:off x="104836" y="640661"/>
            <a:ext cx="5600248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u="sng" dirty="0">
                <a:latin typeface="Gill Sans MT" panose="020B0502020104020203" pitchFamily="34" charset="0"/>
              </a:rPr>
              <a:t>Conclusion:</a:t>
            </a:r>
          </a:p>
          <a:p>
            <a:r>
              <a:rPr lang="en-US" dirty="0">
                <a:latin typeface="Gill Sans MT" panose="020B0502020104020203" pitchFamily="34" charset="0"/>
              </a:rPr>
              <a:t>Special Use Permit to allow for grading activities associated with an Elementary School totaling more than 20% disturbance for grading. </a:t>
            </a:r>
          </a:p>
          <a:p>
            <a:endParaRPr lang="en-US" dirty="0">
              <a:latin typeface="Gill Sans MT" panose="020B0502020104020203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dirty="0">
                <a:latin typeface="Gill Sans MT" panose="020B0502020104020203" pitchFamily="34" charset="0"/>
              </a:rPr>
              <a:t>The SUP is independent of the construction of a school at this location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n-US" dirty="0">
              <a:latin typeface="Gill Sans MT" panose="020B0502020104020203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dirty="0">
                <a:latin typeface="Gill Sans MT" panose="020B0502020104020203" pitchFamily="34" charset="0"/>
              </a:rPr>
              <a:t>26% of the site will be decomposed granite multi-purpose field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n-US" dirty="0">
              <a:latin typeface="Gill Sans MT" panose="020B0502020104020203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dirty="0">
                <a:latin typeface="Gill Sans MT" panose="020B0502020104020203" pitchFamily="34" charset="0"/>
              </a:rPr>
              <a:t>Common feature in most elementary schools in Reno and Sparks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D44358FB-D39D-45E6-BFD7-921663A859C3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88510" y="6409040"/>
            <a:ext cx="2091197" cy="413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89736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139440" y="2595151"/>
            <a:ext cx="59131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/>
              <a:t>Andy Durling, AICP, LEED AP</a:t>
            </a:r>
          </a:p>
          <a:p>
            <a:pPr algn="ctr"/>
            <a:r>
              <a:rPr lang="en-US" sz="2400" dirty="0"/>
              <a:t>Vice President</a:t>
            </a:r>
          </a:p>
          <a:p>
            <a:pPr algn="ctr"/>
            <a:r>
              <a:rPr lang="en-US" sz="2400" dirty="0">
                <a:hlinkClick r:id="rId3"/>
              </a:rPr>
              <a:t>adurling@woodrodgers.com</a:t>
            </a:r>
            <a:r>
              <a:rPr lang="en-US" sz="2400" dirty="0"/>
              <a:t>	</a:t>
            </a:r>
          </a:p>
        </p:txBody>
      </p:sp>
      <p:pic>
        <p:nvPicPr>
          <p:cNvPr id="8" name="Content Placeholder 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58197" y="1471046"/>
            <a:ext cx="4675607" cy="923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2372004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Retrospect" id="{5F128B03-DCCA-4EEB-AB3B-CF2899314A46}" vid="{D26EA377-59BD-4C9C-9D94-EE8416EE4C7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2737</TotalTime>
  <Words>339</Words>
  <Application>Microsoft Office PowerPoint</Application>
  <PresentationFormat>Custom</PresentationFormat>
  <Paragraphs>64</Paragraphs>
  <Slides>7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Retrospect</vt:lpstr>
      <vt:lpstr>Cold Springs Elementary School Special Use Permit (WSUP19-0018)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LIFE CHURCH Neighborhood Meeting</dc:title>
  <dc:creator>Andy Durling</dc:creator>
  <cp:lastModifiedBy>donna fagan</cp:lastModifiedBy>
  <cp:revision>148</cp:revision>
  <cp:lastPrinted>2019-10-01T16:58:40Z</cp:lastPrinted>
  <dcterms:created xsi:type="dcterms:W3CDTF">2014-09-19T20:12:08Z</dcterms:created>
  <dcterms:modified xsi:type="dcterms:W3CDTF">2019-10-03T19:09:47Z</dcterms:modified>
</cp:coreProperties>
</file>