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9"/>
  </p:notesMasterIdLst>
  <p:sldIdLst>
    <p:sldId id="273" r:id="rId6"/>
    <p:sldId id="283" r:id="rId7"/>
    <p:sldId id="276" r:id="rId8"/>
    <p:sldId id="287" r:id="rId9"/>
    <p:sldId id="288" r:id="rId10"/>
    <p:sldId id="278" r:id="rId11"/>
    <p:sldId id="289" r:id="rId12"/>
    <p:sldId id="284" r:id="rId13"/>
    <p:sldId id="292" r:id="rId14"/>
    <p:sldId id="285" r:id="rId15"/>
    <p:sldId id="291" r:id="rId16"/>
    <p:sldId id="286" r:id="rId17"/>
    <p:sldId id="293" r:id="rId18"/>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90" d="100"/>
          <a:sy n="90" d="100"/>
        </p:scale>
        <p:origin x="-2160" y="-60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06/06/2019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smtClean="0">
                <a:solidFill>
                  <a:schemeClr val="tx1"/>
                </a:solidFill>
              </a:rPr>
              <a:t>Washoe County Board of Adjustment</a:t>
            </a:r>
            <a:endParaRPr lang="en-US" sz="2800" b="1" i="1" dirty="0" smtClean="0">
              <a:solidFill>
                <a:schemeClr val="tx1"/>
              </a:solidFill>
            </a:endParaRPr>
          </a:p>
          <a:p>
            <a:pPr>
              <a:spcBef>
                <a:spcPts val="0"/>
              </a:spcBef>
            </a:pPr>
            <a:r>
              <a:rPr lang="en-US" sz="2400" b="1" i="1" dirty="0" smtClean="0">
                <a:solidFill>
                  <a:schemeClr val="tx1"/>
                </a:solidFill>
              </a:rPr>
              <a:t>June 6, 2019</a:t>
            </a:r>
          </a:p>
        </p:txBody>
      </p:sp>
      <p:sp>
        <p:nvSpPr>
          <p:cNvPr id="4" name="Title 3"/>
          <p:cNvSpPr>
            <a:spLocks noGrp="1"/>
          </p:cNvSpPr>
          <p:nvPr>
            <p:ph type="ctrTitle"/>
          </p:nvPr>
        </p:nvSpPr>
        <p:spPr>
          <a:xfrm>
            <a:off x="304800" y="152400"/>
            <a:ext cx="9448800" cy="811530"/>
          </a:xfrm>
        </p:spPr>
        <p:txBody>
          <a:bodyPr/>
          <a:lstStyle/>
          <a:p>
            <a:r>
              <a:rPr lang="en-US" sz="3600" dirty="0"/>
              <a:t>WSUP19-0004 </a:t>
            </a:r>
            <a:r>
              <a:rPr lang="en-US" sz="3600" dirty="0" smtClean="0"/>
              <a:t>Fox </a:t>
            </a:r>
            <a:r>
              <a:rPr lang="en-US" sz="3600" dirty="0"/>
              <a:t>Mountain </a:t>
            </a:r>
            <a:r>
              <a:rPr lang="en-US" sz="3600" dirty="0" smtClean="0"/>
              <a:t>Monopole</a:t>
            </a:r>
            <a:endParaRPr lang="en-US" sz="3600" dirty="0"/>
          </a:p>
        </p:txBody>
      </p:sp>
      <p:pic>
        <p:nvPicPr>
          <p:cNvPr id="3074" name="Picture 2" descr="C:\Users\rpelham\OneDrive - Washoe County\My Documents\2019 Cases\WSUP19-0004_Fox_Mtn_Monopole\DSCN398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57400" y="1066800"/>
            <a:ext cx="5181600"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05000" y="76200"/>
            <a:ext cx="7162800" cy="792162"/>
          </a:xfrm>
        </p:spPr>
        <p:txBody>
          <a:bodyPr/>
          <a:lstStyle/>
          <a:p>
            <a:pPr algn="l"/>
            <a:r>
              <a:rPr lang="en-US" dirty="0" smtClean="0"/>
              <a:t>Request</a:t>
            </a:r>
            <a:endParaRPr lang="en-US" dirty="0"/>
          </a:p>
        </p:txBody>
      </p:sp>
      <p:sp>
        <p:nvSpPr>
          <p:cNvPr id="4" name="Content Placeholder 3"/>
          <p:cNvSpPr>
            <a:spLocks noGrp="1"/>
          </p:cNvSpPr>
          <p:nvPr>
            <p:ph idx="1"/>
          </p:nvPr>
        </p:nvSpPr>
        <p:spPr>
          <a:xfrm>
            <a:off x="457200" y="1219200"/>
            <a:ext cx="8229600" cy="4038601"/>
          </a:xfrm>
        </p:spPr>
        <p:txBody>
          <a:bodyPr>
            <a:normAutofit/>
          </a:bodyPr>
          <a:lstStyle/>
          <a:p>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152400" y="1143000"/>
            <a:ext cx="3505200" cy="5016758"/>
          </a:xfrm>
          <a:prstGeom prst="rect">
            <a:avLst/>
          </a:prstGeom>
          <a:noFill/>
        </p:spPr>
        <p:txBody>
          <a:bodyPr wrap="square" rtlCol="0">
            <a:spAutoFit/>
          </a:bodyPr>
          <a:lstStyle/>
          <a:p>
            <a:r>
              <a:rPr lang="en-US" sz="4000" dirty="0"/>
              <a:t>Construction and operation of a new 150-foot high monopole for wireless communication.</a:t>
            </a:r>
          </a:p>
        </p:txBody>
      </p:sp>
      <p:pic>
        <p:nvPicPr>
          <p:cNvPr id="2062"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152400"/>
            <a:ext cx="3840051" cy="6512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772400" cy="792162"/>
          </a:xfrm>
        </p:spPr>
        <p:txBody>
          <a:bodyPr/>
          <a:lstStyle/>
          <a:p>
            <a:pPr algn="r"/>
            <a:r>
              <a:rPr lang="en-US" dirty="0" smtClean="0"/>
              <a:t>Vicinity Map</a:t>
            </a:r>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76199"/>
            <a:ext cx="5105400" cy="66815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9697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Over-Head Photo</a:t>
            </a:r>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1028822"/>
            <a:ext cx="4876799" cy="5692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1081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696200" cy="792162"/>
          </a:xfrm>
        </p:spPr>
        <p:txBody>
          <a:bodyPr/>
          <a:lstStyle/>
          <a:p>
            <a:r>
              <a:rPr lang="en-US" dirty="0" smtClean="0"/>
              <a:t>Evaluation</a:t>
            </a:r>
            <a:endParaRPr lang="en-US" dirty="0"/>
          </a:p>
        </p:txBody>
      </p:sp>
      <p:sp>
        <p:nvSpPr>
          <p:cNvPr id="4" name="TextBox 3"/>
          <p:cNvSpPr txBox="1"/>
          <p:nvPr/>
        </p:nvSpPr>
        <p:spPr>
          <a:xfrm>
            <a:off x="152400" y="1066800"/>
            <a:ext cx="8839200" cy="4524315"/>
          </a:xfrm>
          <a:prstGeom prst="rect">
            <a:avLst/>
          </a:prstGeom>
          <a:noFill/>
        </p:spPr>
        <p:txBody>
          <a:bodyPr wrap="square" rtlCol="0">
            <a:spAutoFit/>
          </a:bodyPr>
          <a:lstStyle/>
          <a:p>
            <a:pPr marL="285750" indent="-285750">
              <a:buFont typeface="Arial" panose="020B0604020202020204" pitchFamily="34" charset="0"/>
              <a:buChar char="•"/>
            </a:pPr>
            <a:r>
              <a:rPr lang="en-US" sz="3200" dirty="0" smtClean="0"/>
              <a:t>Located approximately 30 miles northwest of </a:t>
            </a:r>
            <a:r>
              <a:rPr lang="en-US" sz="3200" dirty="0" err="1" smtClean="0"/>
              <a:t>Gerlach</a:t>
            </a:r>
            <a:endParaRPr lang="en-US" sz="3200" dirty="0" smtClean="0"/>
          </a:p>
          <a:p>
            <a:pPr marL="285750" indent="-285750">
              <a:buFont typeface="Arial" panose="020B0604020202020204" pitchFamily="34" charset="0"/>
              <a:buChar char="•"/>
            </a:pPr>
            <a:r>
              <a:rPr lang="en-US" sz="3200" dirty="0" smtClean="0"/>
              <a:t>Very remote</a:t>
            </a:r>
          </a:p>
          <a:p>
            <a:pPr marL="285750" indent="-285750">
              <a:buFont typeface="Arial" panose="020B0604020202020204" pitchFamily="34" charset="0"/>
              <a:buChar char="•"/>
            </a:pPr>
            <a:r>
              <a:rPr lang="en-US" sz="3200" dirty="0" smtClean="0"/>
              <a:t>Two existing communication facilities at this location</a:t>
            </a:r>
          </a:p>
          <a:p>
            <a:pPr marL="285750" indent="-285750">
              <a:buFont typeface="Arial" panose="020B0604020202020204" pitchFamily="34" charset="0"/>
              <a:buChar char="•"/>
            </a:pPr>
            <a:r>
              <a:rPr lang="en-US" sz="3200" dirty="0" smtClean="0"/>
              <a:t>Few negative impacts anticipated</a:t>
            </a:r>
          </a:p>
          <a:p>
            <a:pPr marL="285750" indent="-285750">
              <a:buFont typeface="Arial" panose="020B0604020202020204" pitchFamily="34" charset="0"/>
              <a:buChar char="•"/>
            </a:pPr>
            <a:r>
              <a:rPr lang="en-US" sz="3200" dirty="0" smtClean="0"/>
              <a:t>No dwellings in the vicinity</a:t>
            </a:r>
          </a:p>
          <a:p>
            <a:pPr marL="285750" indent="-285750">
              <a:buFont typeface="Arial" panose="020B0604020202020204" pitchFamily="34" charset="0"/>
              <a:buChar char="•"/>
            </a:pPr>
            <a:r>
              <a:rPr lang="en-US" sz="3200" dirty="0" smtClean="0"/>
              <a:t>Height and location meet generally applicable Code provisions</a:t>
            </a:r>
            <a:endParaRPr lang="en-US" sz="3200" dirty="0"/>
          </a:p>
        </p:txBody>
      </p:sp>
    </p:spTree>
    <p:extLst>
      <p:ext uri="{BB962C8B-B14F-4D97-AF65-F5344CB8AC3E}">
        <p14:creationId xmlns:p14="http://schemas.microsoft.com/office/powerpoint/2010/main" val="529367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Citizen Advisory Board</a:t>
            </a:r>
            <a:endParaRPr lang="en-US" dirty="0"/>
          </a:p>
        </p:txBody>
      </p:sp>
      <p:sp>
        <p:nvSpPr>
          <p:cNvPr id="4" name="Content Placeholder 3"/>
          <p:cNvSpPr>
            <a:spLocks noGrp="1"/>
          </p:cNvSpPr>
          <p:nvPr>
            <p:ph idx="1"/>
          </p:nvPr>
        </p:nvSpPr>
        <p:spPr/>
        <p:txBody>
          <a:bodyPr>
            <a:normAutofit/>
          </a:bodyPr>
          <a:lstStyle/>
          <a:p>
            <a:pPr algn="just"/>
            <a:r>
              <a:rPr lang="en-US" sz="3600" dirty="0" err="1" smtClean="0"/>
              <a:t>Gerlach</a:t>
            </a:r>
            <a:r>
              <a:rPr lang="en-US" sz="3600" dirty="0" smtClean="0"/>
              <a:t> / Empire CAB reviewed the application on </a:t>
            </a:r>
            <a:r>
              <a:rPr lang="en-US" sz="3600" dirty="0"/>
              <a:t>May 9, 2019: The CAB did not express opposition to the project and encouraged Washoe County to facilitate further enhancement of the cellular coverage in the High Desert Planning Area.</a:t>
            </a:r>
          </a:p>
        </p:txBody>
      </p:sp>
    </p:spTree>
    <p:extLst>
      <p:ext uri="{BB962C8B-B14F-4D97-AF65-F5344CB8AC3E}">
        <p14:creationId xmlns:p14="http://schemas.microsoft.com/office/powerpoint/2010/main" val="3406720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228600"/>
            <a:ext cx="7239000" cy="838200"/>
          </a:xfrm>
        </p:spPr>
        <p:txBody>
          <a:bodyPr/>
          <a:lstStyle/>
          <a:p>
            <a:pPr algn="l"/>
            <a:r>
              <a:rPr lang="en-US" sz="3600" dirty="0" smtClean="0"/>
              <a:t>Public Notice</a:t>
            </a:r>
            <a:endParaRPr lang="en-US" sz="3600" dirty="0"/>
          </a:p>
        </p:txBody>
      </p:sp>
      <p:sp>
        <p:nvSpPr>
          <p:cNvPr id="4" name="Content Placeholder 3"/>
          <p:cNvSpPr>
            <a:spLocks noGrp="1"/>
          </p:cNvSpPr>
          <p:nvPr>
            <p:ph idx="1"/>
          </p:nvPr>
        </p:nvSpPr>
        <p:spPr>
          <a:xfrm>
            <a:off x="76200" y="1066800"/>
            <a:ext cx="3810000" cy="5562600"/>
          </a:xfrm>
        </p:spPr>
        <p:txBody>
          <a:bodyPr>
            <a:normAutofit/>
          </a:bodyPr>
          <a:lstStyle/>
          <a:p>
            <a:pPr marL="0" indent="0" algn="just">
              <a:buNone/>
            </a:pPr>
            <a:r>
              <a:rPr lang="en-US" sz="3600" dirty="0" smtClean="0"/>
              <a:t>Public Notice was sent to the owners of 232 parcels of land within 43,000 feet of the subject parcel.</a:t>
            </a:r>
            <a:endParaRPr lang="en-US" sz="36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3966" y="152400"/>
            <a:ext cx="5060698" cy="655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97856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066800"/>
            <a:ext cx="4267200" cy="5563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800600" y="1219200"/>
            <a:ext cx="4114800" cy="3170099"/>
          </a:xfrm>
          <a:prstGeom prst="rect">
            <a:avLst/>
          </a:prstGeom>
          <a:noFill/>
        </p:spPr>
        <p:txBody>
          <a:bodyPr wrap="square" rtlCol="0">
            <a:spAutoFit/>
          </a:bodyPr>
          <a:lstStyle/>
          <a:p>
            <a:r>
              <a:rPr lang="en-US" sz="4000" dirty="0" smtClean="0"/>
              <a:t>No extraordinary or unusual conditions of approval were received.</a:t>
            </a:r>
            <a:endParaRPr lang="en-US" sz="4000" dirty="0"/>
          </a:p>
        </p:txBody>
      </p:sp>
    </p:spTree>
    <p:extLst>
      <p:ext uri="{BB962C8B-B14F-4D97-AF65-F5344CB8AC3E}">
        <p14:creationId xmlns:p14="http://schemas.microsoft.com/office/powerpoint/2010/main" val="2083886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smtClean="0">
                <a:solidFill>
                  <a:schemeClr val="bg1"/>
                </a:solidFill>
              </a:rPr>
              <a:t>Special Use Permit Findings</a:t>
            </a:r>
            <a:endParaRPr lang="en-US" sz="3600" dirty="0">
              <a:solidFill>
                <a:schemeClr val="bg1"/>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143000"/>
            <a:ext cx="8763000" cy="396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94269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smtClean="0">
                <a:solidFill>
                  <a:schemeClr val="bg1"/>
                </a:solidFill>
              </a:rPr>
              <a:t>Special Use Permit Findings</a:t>
            </a:r>
            <a:endParaRPr lang="en-US" sz="3600" dirty="0">
              <a:solidFill>
                <a:schemeClr val="bg1"/>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079" y="1143000"/>
            <a:ext cx="8813321" cy="37206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9001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smtClean="0">
                <a:solidFill>
                  <a:schemeClr val="bg1"/>
                </a:solidFill>
              </a:rPr>
              <a:t>Special Use Permit Findings</a:t>
            </a:r>
            <a:endParaRPr lang="en-US" sz="3600" dirty="0">
              <a:solidFill>
                <a:schemeClr val="bg1"/>
              </a:solidFill>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047" y="2514600"/>
            <a:ext cx="8874642" cy="1420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2622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792162"/>
          </a:xfrm>
        </p:spPr>
        <p:txBody>
          <a:bodyPr/>
          <a:lstStyle/>
          <a:p>
            <a:r>
              <a:rPr lang="en-US" dirty="0" smtClean="0"/>
              <a:t>Recommendation</a:t>
            </a:r>
            <a:endParaRPr lang="en-US" dirty="0"/>
          </a:p>
        </p:txBody>
      </p:sp>
      <p:sp>
        <p:nvSpPr>
          <p:cNvPr id="4" name="Content Placeholder 3"/>
          <p:cNvSpPr>
            <a:spLocks noGrp="1"/>
          </p:cNvSpPr>
          <p:nvPr>
            <p:ph idx="1"/>
          </p:nvPr>
        </p:nvSpPr>
        <p:spPr>
          <a:xfrm>
            <a:off x="304800" y="1066800"/>
            <a:ext cx="8229600" cy="4572000"/>
          </a:xfrm>
        </p:spPr>
        <p:txBody>
          <a:bodyPr>
            <a:normAutofit/>
          </a:bodyPr>
          <a:lstStyle/>
          <a:p>
            <a:pPr marL="0" indent="0" algn="just">
              <a:lnSpc>
                <a:spcPct val="120000"/>
              </a:lnSpc>
              <a:buNone/>
            </a:pPr>
            <a:r>
              <a:rPr lang="en-US" dirty="0">
                <a:effectLst>
                  <a:glow rad="228600">
                    <a:schemeClr val="accent3">
                      <a:satMod val="175000"/>
                      <a:alpha val="40000"/>
                    </a:schemeClr>
                  </a:glow>
                </a:effectLst>
              </a:rPr>
              <a:t>Those agencies which reviewed the application recommended conditions in support of approval of the project.  Therefore, after a thorough analysis and review, Special Use Permit Case Number WSUP19-0004 is being recommended for approval with conditions.</a:t>
            </a:r>
          </a:p>
        </p:txBody>
      </p:sp>
    </p:spTree>
    <p:extLst>
      <p:ext uri="{BB962C8B-B14F-4D97-AF65-F5344CB8AC3E}">
        <p14:creationId xmlns:p14="http://schemas.microsoft.com/office/powerpoint/2010/main" val="38556948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304800" y="1066800"/>
            <a:ext cx="8229600" cy="4572000"/>
          </a:xfrm>
        </p:spPr>
        <p:txBody>
          <a:bodyPr>
            <a:normAutofit fontScale="92500"/>
          </a:bodyPr>
          <a:lstStyle/>
          <a:p>
            <a:pPr marL="0" indent="0" algn="just">
              <a:lnSpc>
                <a:spcPct val="120000"/>
              </a:lnSpc>
              <a:buNone/>
            </a:pPr>
            <a:r>
              <a:rPr lang="en-US" dirty="0">
                <a:effectLst>
                  <a:glow rad="228600">
                    <a:schemeClr val="accent3">
                      <a:satMod val="175000"/>
                      <a:alpha val="40000"/>
                    </a:schemeClr>
                  </a:glow>
                </a:effectLst>
              </a:rPr>
              <a:t>I move that, after giving reasoned consideration to the information contained in the staff report and information received during the public hearing, the Washoe County Board of Adjustment approve with conditions Special Use Permit Case Number WSUP19-0004 for </a:t>
            </a:r>
            <a:r>
              <a:rPr lang="en-US" dirty="0" err="1">
                <a:effectLst>
                  <a:glow rad="228600">
                    <a:schemeClr val="accent3">
                      <a:satMod val="175000"/>
                      <a:alpha val="40000"/>
                    </a:schemeClr>
                  </a:glow>
                </a:effectLst>
              </a:rPr>
              <a:t>Commnet</a:t>
            </a:r>
            <a:r>
              <a:rPr lang="en-US" dirty="0">
                <a:effectLst>
                  <a:glow rad="228600">
                    <a:schemeClr val="accent3">
                      <a:satMod val="175000"/>
                      <a:alpha val="40000"/>
                    </a:schemeClr>
                  </a:glow>
                </a:effectLst>
              </a:rPr>
              <a:t> Nevada, having made all five findings in accordance with Washoe County Code Section 110.810.30</a:t>
            </a:r>
          </a:p>
        </p:txBody>
      </p:sp>
    </p:spTree>
    <p:extLst>
      <p:ext uri="{BB962C8B-B14F-4D97-AF65-F5344CB8AC3E}">
        <p14:creationId xmlns:p14="http://schemas.microsoft.com/office/powerpoint/2010/main" val="787139728"/>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a94d8b85-37e1-4d17-8d55-8b7d207932bb"/>
    <ds:schemaRef ds:uri="http://purl.org/dc/terms/"/>
    <ds:schemaRef ds:uri="http://purl.org/dc/elements/1.1/"/>
    <ds:schemaRef ds:uri="http://purl.org/dc/dcmitype/"/>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schemas.microsoft.com/sharepoint/v3/fields"/>
    <ds:schemaRef ds:uri="CEA9126C-A9B1-4F4A-855C-DD0F845697D2"/>
    <ds:schemaRef ds:uri="http://schemas.microsoft.com/sharepoint/v3"/>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2200</TotalTime>
  <Words>253</Words>
  <Application>Microsoft Office PowerPoint</Application>
  <PresentationFormat>On-screen Show (4:3)</PresentationFormat>
  <Paragraphs>29</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PowerPoint_Template_2015</vt:lpstr>
      <vt:lpstr>WSUP19-0004 Fox Mountain Monopole</vt:lpstr>
      <vt:lpstr>Request</vt:lpstr>
      <vt:lpstr>Vicinity Map</vt:lpstr>
      <vt:lpstr>Over-Head Photo</vt:lpstr>
      <vt:lpstr>Evaluation</vt:lpstr>
      <vt:lpstr>Citizen Advisory Board</vt:lpstr>
      <vt:lpstr>Public Notice</vt:lpstr>
      <vt:lpstr>Reviewing Agencies</vt:lpstr>
      <vt:lpstr>Special Use Permit Findings</vt:lpstr>
      <vt:lpstr>Special Use Permit Findings</vt:lpstr>
      <vt:lpstr>Special Use Permit Findings</vt:lpstr>
      <vt:lpstr>Recommendation</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81</cp:revision>
  <cp:lastPrinted>2014-10-07T22:54:33Z</cp:lastPrinted>
  <dcterms:created xsi:type="dcterms:W3CDTF">2015-09-25T21:46:02Z</dcterms:created>
  <dcterms:modified xsi:type="dcterms:W3CDTF">2019-06-06T19:15:37Z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