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73" r:id="rId6"/>
    <p:sldId id="276" r:id="rId7"/>
    <p:sldId id="283" r:id="rId8"/>
    <p:sldId id="288" r:id="rId9"/>
    <p:sldId id="289" r:id="rId10"/>
    <p:sldId id="290" r:id="rId11"/>
    <p:sldId id="287" r:id="rId12"/>
    <p:sldId id="293" r:id="rId13"/>
    <p:sldId id="292" r:id="rId14"/>
    <p:sldId id="291" r:id="rId15"/>
    <p:sldId id="278" r:id="rId16"/>
    <p:sldId id="284" r:id="rId17"/>
    <p:sldId id="285" r:id="rId18"/>
    <p:sldId id="294" r:id="rId19"/>
    <p:sldId id="286" r:id="rId20"/>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4827270"/>
            <a:ext cx="8305800" cy="1066800"/>
          </a:xfrm>
        </p:spPr>
        <p:txBody>
          <a:bodyPr>
            <a:normAutofit/>
          </a:bodyPr>
          <a:lstStyle/>
          <a:p>
            <a:r>
              <a:rPr lang="en-US" sz="2800" b="1" dirty="0" smtClean="0">
                <a:solidFill>
                  <a:schemeClr val="tx1"/>
                </a:solidFill>
              </a:rPr>
              <a:t>Washoe County Board of Adjustment</a:t>
            </a:r>
          </a:p>
          <a:p>
            <a:pPr>
              <a:spcBef>
                <a:spcPts val="0"/>
              </a:spcBef>
            </a:pPr>
            <a:r>
              <a:rPr lang="en-US" sz="2400" b="1" i="1" dirty="0" smtClean="0">
                <a:solidFill>
                  <a:schemeClr val="tx1"/>
                </a:solidFill>
              </a:rPr>
              <a:t>October 3, 2019</a:t>
            </a:r>
          </a:p>
        </p:txBody>
      </p:sp>
      <p:sp>
        <p:nvSpPr>
          <p:cNvPr id="4" name="Title 3"/>
          <p:cNvSpPr>
            <a:spLocks noGrp="1"/>
          </p:cNvSpPr>
          <p:nvPr>
            <p:ph type="ctrTitle"/>
          </p:nvPr>
        </p:nvSpPr>
        <p:spPr>
          <a:xfrm>
            <a:off x="457200" y="1257300"/>
            <a:ext cx="8229600" cy="811530"/>
          </a:xfrm>
        </p:spPr>
        <p:txBody>
          <a:bodyPr/>
          <a:lstStyle/>
          <a:p>
            <a:r>
              <a:rPr lang="en-US" sz="4000" dirty="0" smtClean="0">
                <a:solidFill>
                  <a:schemeClr val="tx1"/>
                </a:solidFill>
              </a:rPr>
              <a:t>WADMIN19-0016 (</a:t>
            </a:r>
            <a:r>
              <a:rPr lang="en-US" sz="4000" dirty="0" smtClean="0">
                <a:solidFill>
                  <a:schemeClr val="tx1"/>
                </a:solidFill>
              </a:rPr>
              <a:t>DeMartini</a:t>
            </a:r>
            <a:r>
              <a:rPr lang="en-US" sz="4000" dirty="0" smtClean="0">
                <a:solidFill>
                  <a:schemeClr val="tx1"/>
                </a:solidFill>
              </a:rPr>
              <a:t> Garage)</a:t>
            </a:r>
            <a:endParaRPr lang="en-US" sz="4000" dirty="0">
              <a:solidFill>
                <a:schemeClr val="tx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263911"/>
            <a:ext cx="9144000" cy="2330178"/>
          </a:xfrm>
          <a:prstGeom prst="rect">
            <a:avLst/>
          </a:prstGeom>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066800"/>
            <a:ext cx="4648200" cy="4724400"/>
          </a:xfrm>
        </p:spPr>
        <p:txBody>
          <a:bodyPr>
            <a:normAutofit fontScale="92500" lnSpcReduction="10000"/>
          </a:bodyPr>
          <a:lstStyle/>
          <a:p>
            <a:r>
              <a:rPr lang="en-US" dirty="0" smtClean="0"/>
              <a:t>Detached accessory structure with a larger footprint than the main dwelling</a:t>
            </a:r>
          </a:p>
          <a:p>
            <a:r>
              <a:rPr lang="en-US" dirty="0" smtClean="0"/>
              <a:t>9,000 sq. ft.</a:t>
            </a:r>
          </a:p>
          <a:p>
            <a:r>
              <a:rPr lang="en-US" dirty="0" smtClean="0"/>
              <a:t>5-acre parcel</a:t>
            </a:r>
          </a:p>
          <a:p>
            <a:r>
              <a:rPr lang="en-US" dirty="0" smtClean="0"/>
              <a:t>HDR zoning</a:t>
            </a:r>
          </a:p>
          <a:p>
            <a:r>
              <a:rPr lang="en-US" dirty="0" smtClean="0"/>
              <a:t>The proposed structure meets setback requirements</a:t>
            </a:r>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Overview</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0600" y="1066800"/>
            <a:ext cx="4038600" cy="4711700"/>
          </a:xfrm>
          <a:prstGeom prst="rect">
            <a:avLst/>
          </a:prstGeom>
        </p:spPr>
      </p:pic>
    </p:spTree>
    <p:extLst>
      <p:ext uri="{BB962C8B-B14F-4D97-AF65-F5344CB8AC3E}">
        <p14:creationId xmlns:p14="http://schemas.microsoft.com/office/powerpoint/2010/main" val="1949697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067800" cy="792162"/>
          </a:xfrm>
        </p:spPr>
        <p:txBody>
          <a:bodyPr/>
          <a:lstStyle/>
          <a:p>
            <a:r>
              <a:rPr lang="en-US" dirty="0" smtClean="0"/>
              <a:t>Site Plan</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084" y="907053"/>
            <a:ext cx="8634315" cy="5112747"/>
          </a:xfrm>
          <a:prstGeom prst="rect">
            <a:avLst/>
          </a:prstGeom>
        </p:spPr>
      </p:pic>
      <p:sp>
        <p:nvSpPr>
          <p:cNvPr id="9" name="TextBox 8"/>
          <p:cNvSpPr txBox="1"/>
          <p:nvPr/>
        </p:nvSpPr>
        <p:spPr>
          <a:xfrm>
            <a:off x="5956300" y="2153868"/>
            <a:ext cx="1905000" cy="1077218"/>
          </a:xfrm>
          <a:prstGeom prst="rect">
            <a:avLst/>
          </a:prstGeom>
          <a:noFill/>
        </p:spPr>
        <p:txBody>
          <a:bodyPr wrap="square" rtlCol="0">
            <a:spAutoFit/>
          </a:bodyPr>
          <a:lstStyle/>
          <a:p>
            <a:pPr algn="ctr"/>
            <a:r>
              <a:rPr lang="en-US" sz="3200" b="1" dirty="0" smtClean="0">
                <a:solidFill>
                  <a:schemeClr val="tx2"/>
                </a:solidFill>
              </a:rPr>
              <a:t>Proposed Garage</a:t>
            </a:r>
            <a:endParaRPr lang="en-US" sz="3200" b="1" dirty="0">
              <a:solidFill>
                <a:schemeClr val="tx2"/>
              </a:solidFill>
            </a:endParaRPr>
          </a:p>
        </p:txBody>
      </p:sp>
      <p:sp>
        <p:nvSpPr>
          <p:cNvPr id="10" name="TextBox 9"/>
          <p:cNvSpPr txBox="1"/>
          <p:nvPr/>
        </p:nvSpPr>
        <p:spPr>
          <a:xfrm>
            <a:off x="323853" y="2158293"/>
            <a:ext cx="1828800" cy="1077218"/>
          </a:xfrm>
          <a:prstGeom prst="rect">
            <a:avLst/>
          </a:prstGeom>
          <a:noFill/>
        </p:spPr>
        <p:txBody>
          <a:bodyPr wrap="square" rtlCol="0">
            <a:spAutoFit/>
          </a:bodyPr>
          <a:lstStyle/>
          <a:p>
            <a:pPr algn="ctr"/>
            <a:r>
              <a:rPr lang="en-US" sz="3200" b="1" dirty="0" smtClean="0">
                <a:solidFill>
                  <a:schemeClr val="tx2"/>
                </a:solidFill>
              </a:rPr>
              <a:t>Main Dwelling</a:t>
            </a:r>
            <a:endParaRPr lang="en-US" sz="3200" b="1" dirty="0">
              <a:solidFill>
                <a:schemeClr val="tx2"/>
              </a:solidFill>
            </a:endParaRPr>
          </a:p>
        </p:txBody>
      </p:sp>
      <p:cxnSp>
        <p:nvCxnSpPr>
          <p:cNvPr id="12" name="Straight Arrow Connector 11"/>
          <p:cNvCxnSpPr/>
          <p:nvPr/>
        </p:nvCxnSpPr>
        <p:spPr>
          <a:xfrm flipV="1">
            <a:off x="1701801" y="2057400"/>
            <a:ext cx="812799" cy="654422"/>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5092700" y="2711822"/>
            <a:ext cx="1308100" cy="1656978"/>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8529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067800" cy="792162"/>
          </a:xfrm>
        </p:spPr>
        <p:txBody>
          <a:bodyPr/>
          <a:lstStyle/>
          <a:p>
            <a:r>
              <a:rPr lang="en-US" dirty="0" smtClean="0"/>
              <a:t>Site Plan</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1066800"/>
            <a:ext cx="6781800" cy="4804328"/>
          </a:xfrm>
          <a:prstGeom prst="rect">
            <a:avLst/>
          </a:prstGeom>
        </p:spPr>
      </p:pic>
    </p:spTree>
    <p:extLst>
      <p:ext uri="{BB962C8B-B14F-4D97-AF65-F5344CB8AC3E}">
        <p14:creationId xmlns:p14="http://schemas.microsoft.com/office/powerpoint/2010/main" val="3441137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067800" cy="792162"/>
          </a:xfrm>
        </p:spPr>
        <p:txBody>
          <a:bodyPr/>
          <a:lstStyle/>
          <a:p>
            <a:r>
              <a:rPr lang="en-US" dirty="0" smtClean="0"/>
              <a:t>Floor Plan</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1066800"/>
            <a:ext cx="6963774" cy="4681980"/>
          </a:xfrm>
          <a:prstGeom prst="rect">
            <a:avLst/>
          </a:prstGeom>
        </p:spPr>
      </p:pic>
    </p:spTree>
    <p:extLst>
      <p:ext uri="{BB962C8B-B14F-4D97-AF65-F5344CB8AC3E}">
        <p14:creationId xmlns:p14="http://schemas.microsoft.com/office/powerpoint/2010/main" val="3741039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067800" cy="792162"/>
          </a:xfrm>
        </p:spPr>
        <p:txBody>
          <a:bodyPr/>
          <a:lstStyle/>
          <a:p>
            <a:r>
              <a:rPr lang="en-US" dirty="0" smtClean="0"/>
              <a:t>Design</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554" y="1219200"/>
            <a:ext cx="8664692" cy="4292600"/>
          </a:xfrm>
          <a:prstGeom prst="rect">
            <a:avLst/>
          </a:prstGeom>
        </p:spPr>
      </p:pic>
    </p:spTree>
    <p:extLst>
      <p:ext uri="{BB962C8B-B14F-4D97-AF65-F5344CB8AC3E}">
        <p14:creationId xmlns:p14="http://schemas.microsoft.com/office/powerpoint/2010/main" val="1167813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Elevation</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7323"/>
            <a:ext cx="9144000" cy="4803354"/>
          </a:xfrm>
          <a:prstGeom prst="rect">
            <a:avLst/>
          </a:prstGeom>
        </p:spPr>
      </p:pic>
    </p:spTree>
    <p:extLst>
      <p:ext uri="{BB962C8B-B14F-4D97-AF65-F5344CB8AC3E}">
        <p14:creationId xmlns:p14="http://schemas.microsoft.com/office/powerpoint/2010/main" val="3761081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Photo </a:t>
            </a:r>
            <a:r>
              <a:rPr lang="en-US" dirty="0"/>
              <a:t>f</a:t>
            </a:r>
            <a:r>
              <a:rPr lang="en-US" dirty="0" smtClean="0"/>
              <a:t>rom Kinney Lane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982" y="868362"/>
            <a:ext cx="6936036" cy="5202027"/>
          </a:xfrm>
          <a:prstGeom prst="rect">
            <a:avLst/>
          </a:prstGeom>
        </p:spPr>
      </p:pic>
    </p:spTree>
    <p:extLst>
      <p:ext uri="{BB962C8B-B14F-4D97-AF65-F5344CB8AC3E}">
        <p14:creationId xmlns:p14="http://schemas.microsoft.com/office/powerpoint/2010/main" val="4273584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914400" y="76200"/>
            <a:ext cx="8229600" cy="792162"/>
          </a:xfrm>
        </p:spPr>
        <p:txBody>
          <a:bodyPr/>
          <a:lstStyle/>
          <a:p>
            <a:r>
              <a:rPr lang="en-US" dirty="0" smtClean="0"/>
              <a:t>Photo from Neighboring Property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982" y="868362"/>
            <a:ext cx="6936036" cy="5202027"/>
          </a:xfrm>
          <a:prstGeom prst="rect">
            <a:avLst/>
          </a:prstGeom>
        </p:spPr>
      </p:pic>
    </p:spTree>
    <p:extLst>
      <p:ext uri="{BB962C8B-B14F-4D97-AF65-F5344CB8AC3E}">
        <p14:creationId xmlns:p14="http://schemas.microsoft.com/office/powerpoint/2010/main" val="2935860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914400" y="76200"/>
            <a:ext cx="8229600" cy="792162"/>
          </a:xfrm>
        </p:spPr>
        <p:txBody>
          <a:bodyPr/>
          <a:lstStyle/>
          <a:p>
            <a:r>
              <a:rPr lang="en-US" dirty="0" smtClean="0"/>
              <a:t>Photo from Neighboring Property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982" y="868362"/>
            <a:ext cx="6936036" cy="5202027"/>
          </a:xfrm>
          <a:prstGeom prst="rect">
            <a:avLst/>
          </a:prstGeom>
        </p:spPr>
      </p:pic>
    </p:spTree>
    <p:extLst>
      <p:ext uri="{BB962C8B-B14F-4D97-AF65-F5344CB8AC3E}">
        <p14:creationId xmlns:p14="http://schemas.microsoft.com/office/powerpoint/2010/main" val="2044167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838200"/>
          </a:xfrm>
        </p:spPr>
        <p:txBody>
          <a:bodyPr/>
          <a:lstStyle/>
          <a:p>
            <a:r>
              <a:rPr lang="en-US" dirty="0" smtClean="0"/>
              <a:t>Public Notice &amp; CAB</a:t>
            </a:r>
            <a:endParaRPr lang="en-US" dirty="0"/>
          </a:p>
        </p:txBody>
      </p:sp>
      <p:sp>
        <p:nvSpPr>
          <p:cNvPr id="4" name="Content Placeholder 3"/>
          <p:cNvSpPr>
            <a:spLocks noGrp="1"/>
          </p:cNvSpPr>
          <p:nvPr>
            <p:ph idx="1"/>
          </p:nvPr>
        </p:nvSpPr>
        <p:spPr>
          <a:xfrm>
            <a:off x="457200" y="1219200"/>
            <a:ext cx="8229600" cy="4419600"/>
          </a:xfrm>
        </p:spPr>
        <p:txBody>
          <a:bodyPr>
            <a:normAutofit/>
          </a:bodyPr>
          <a:lstStyle/>
          <a:p>
            <a:r>
              <a:rPr lang="en-US" dirty="0"/>
              <a:t>Notice sent to </a:t>
            </a:r>
            <a:r>
              <a:rPr lang="en-US" dirty="0" smtClean="0"/>
              <a:t>37 </a:t>
            </a:r>
            <a:r>
              <a:rPr lang="en-US" dirty="0"/>
              <a:t>affected property owners</a:t>
            </a:r>
          </a:p>
          <a:p>
            <a:r>
              <a:rPr lang="en-US" dirty="0" smtClean="0"/>
              <a:t>South Truckee Meadows/Washoe Valley CAB reviewed the application on September 5, 2019</a:t>
            </a:r>
          </a:p>
          <a:p>
            <a:r>
              <a:rPr lang="en-US" dirty="0" smtClean="0"/>
              <a:t>The CAB recommended approval with conditions to limit the hours of operation to 8:00 pm and to ensure the proposed garage will not be utilized for commercial purposes</a:t>
            </a:r>
            <a:endParaRPr lang="en-US" dirty="0"/>
          </a:p>
        </p:txBody>
      </p:sp>
    </p:spTree>
    <p:extLst>
      <p:ext uri="{BB962C8B-B14F-4D97-AF65-F5344CB8AC3E}">
        <p14:creationId xmlns:p14="http://schemas.microsoft.com/office/powerpoint/2010/main" val="3406720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fontScale="92500" lnSpcReduction="10000"/>
          </a:bodyPr>
          <a:lstStyle/>
          <a:p>
            <a:r>
              <a:rPr lang="en-US" dirty="0"/>
              <a:t>Washoe County Community Service</a:t>
            </a:r>
          </a:p>
          <a:p>
            <a:pPr lvl="1"/>
            <a:r>
              <a:rPr lang="en-US" dirty="0"/>
              <a:t>Planning and Building Division</a:t>
            </a:r>
          </a:p>
          <a:p>
            <a:pPr lvl="1"/>
            <a:r>
              <a:rPr lang="en-US" dirty="0"/>
              <a:t>Engineering and Capital Projects</a:t>
            </a:r>
          </a:p>
          <a:p>
            <a:r>
              <a:rPr lang="en-US" dirty="0" smtClean="0"/>
              <a:t>Washoe County Health District</a:t>
            </a:r>
          </a:p>
          <a:p>
            <a:pPr lvl="1"/>
            <a:r>
              <a:rPr lang="en-US" dirty="0" smtClean="0"/>
              <a:t>Air Quality Division</a:t>
            </a:r>
          </a:p>
          <a:p>
            <a:pPr lvl="1"/>
            <a:r>
              <a:rPr lang="en-US" dirty="0" smtClean="0"/>
              <a:t>Environmental Health Services Division </a:t>
            </a:r>
            <a:endParaRPr lang="en-US" dirty="0"/>
          </a:p>
          <a:p>
            <a:r>
              <a:rPr lang="en-US" dirty="0"/>
              <a:t>Truckee Meadows Fire Protection District</a:t>
            </a:r>
          </a:p>
          <a:p>
            <a:r>
              <a:rPr lang="en-US" dirty="0" smtClean="0"/>
              <a:t>Regional Transportation Commission</a:t>
            </a:r>
            <a:endParaRPr lang="en-US" dirty="0"/>
          </a:p>
          <a:p>
            <a:r>
              <a:rPr lang="en-US" dirty="0" smtClean="0"/>
              <a:t>Washoe-Storey Conservation District </a:t>
            </a:r>
            <a:endParaRPr lang="en-US" dirty="0"/>
          </a:p>
          <a:p>
            <a:pPr marL="0" indent="0">
              <a:buNone/>
            </a:pPr>
            <a:endParaRPr lang="en-US" dirty="0"/>
          </a:p>
        </p:txBody>
      </p:sp>
    </p:spTree>
    <p:extLst>
      <p:ext uri="{BB962C8B-B14F-4D97-AF65-F5344CB8AC3E}">
        <p14:creationId xmlns:p14="http://schemas.microsoft.com/office/powerpoint/2010/main" val="2083886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0" y="152400"/>
            <a:ext cx="8382000" cy="838200"/>
          </a:xfrm>
        </p:spPr>
        <p:txBody>
          <a:bodyPr/>
          <a:lstStyle/>
          <a:p>
            <a:r>
              <a:rPr lang="en-US" sz="3600" dirty="0" smtClean="0">
                <a:solidFill>
                  <a:schemeClr val="bg1"/>
                </a:solidFill>
              </a:rPr>
              <a:t>Southwest Truckee Meadows </a:t>
            </a:r>
            <a:r>
              <a:rPr lang="en-US" sz="3600" dirty="0" smtClean="0"/>
              <a:t>Area Plan </a:t>
            </a:r>
            <a:endParaRPr lang="en-US" sz="3600" dirty="0"/>
          </a:p>
        </p:txBody>
      </p:sp>
      <p:sp>
        <p:nvSpPr>
          <p:cNvPr id="4" name="Content Placeholder 3"/>
          <p:cNvSpPr>
            <a:spLocks noGrp="1"/>
          </p:cNvSpPr>
          <p:nvPr>
            <p:ph idx="1"/>
          </p:nvPr>
        </p:nvSpPr>
        <p:spPr>
          <a:xfrm>
            <a:off x="457200" y="1219200"/>
            <a:ext cx="8229600" cy="4648200"/>
          </a:xfrm>
        </p:spPr>
        <p:txBody>
          <a:bodyPr>
            <a:noAutofit/>
          </a:bodyPr>
          <a:lstStyle/>
          <a:p>
            <a:pPr marL="0" indent="0" hangingPunct="0">
              <a:buNone/>
            </a:pPr>
            <a:r>
              <a:rPr lang="en-US" dirty="0" smtClean="0"/>
              <a:t>SW.2.14 The approval of all special use permits and administrative permits must include a finding that the community character as described in the character statement can be adequately conserved through mitigation of any identified potential negative impacts. Mitigation measures shall be reviewed by the Washoe County [Board of Adjustment] as well as by the relevant Citizen Advisory Board.  </a:t>
            </a:r>
            <a:endParaRPr lang="en-US" dirty="0"/>
          </a:p>
        </p:txBody>
      </p:sp>
    </p:spTree>
    <p:extLst>
      <p:ext uri="{BB962C8B-B14F-4D97-AF65-F5344CB8AC3E}">
        <p14:creationId xmlns:p14="http://schemas.microsoft.com/office/powerpoint/2010/main" val="3799001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52400"/>
            <a:ext cx="9144000" cy="838200"/>
          </a:xfrm>
        </p:spPr>
        <p:txBody>
          <a:bodyPr/>
          <a:lstStyle/>
          <a:p>
            <a:r>
              <a:rPr lang="en-US" sz="3600" dirty="0" smtClean="0">
                <a:solidFill>
                  <a:schemeClr val="bg1"/>
                </a:solidFill>
              </a:rPr>
              <a:t>Administrative Permit Findings</a:t>
            </a:r>
            <a:endParaRPr lang="en-US" sz="3600" dirty="0"/>
          </a:p>
        </p:txBody>
      </p:sp>
      <p:sp>
        <p:nvSpPr>
          <p:cNvPr id="4" name="Content Placeholder 3"/>
          <p:cNvSpPr>
            <a:spLocks noGrp="1"/>
          </p:cNvSpPr>
          <p:nvPr>
            <p:ph idx="1"/>
          </p:nvPr>
        </p:nvSpPr>
        <p:spPr>
          <a:xfrm>
            <a:off x="457200" y="1219200"/>
            <a:ext cx="8229600" cy="4648200"/>
          </a:xfrm>
        </p:spPr>
        <p:txBody>
          <a:bodyPr>
            <a:noAutofit/>
          </a:bodyPr>
          <a:lstStyle/>
          <a:p>
            <a:pPr marL="0" indent="-514350" hangingPunct="0">
              <a:buFont typeface="+mj-lt"/>
              <a:buAutoNum type="arabicPeriod"/>
            </a:pPr>
            <a:r>
              <a:rPr lang="en-US" dirty="0" smtClean="0"/>
              <a:t>Consistency</a:t>
            </a:r>
          </a:p>
          <a:p>
            <a:pPr marL="0" indent="-514350" hangingPunct="0">
              <a:buFont typeface="+mj-lt"/>
              <a:buAutoNum type="arabicPeriod"/>
            </a:pPr>
            <a:r>
              <a:rPr lang="en-US" dirty="0" smtClean="0"/>
              <a:t>Improvements</a:t>
            </a:r>
          </a:p>
          <a:p>
            <a:pPr marL="0" indent="-514350" hangingPunct="0">
              <a:buFont typeface="+mj-lt"/>
              <a:buAutoNum type="arabicPeriod"/>
            </a:pPr>
            <a:r>
              <a:rPr lang="en-US" dirty="0" smtClean="0"/>
              <a:t>Site Suitability</a:t>
            </a:r>
          </a:p>
          <a:p>
            <a:pPr marL="0" indent="-514350" hangingPunct="0">
              <a:buFont typeface="+mj-lt"/>
              <a:buAutoNum type="arabicPeriod"/>
            </a:pPr>
            <a:r>
              <a:rPr lang="en-US" dirty="0" smtClean="0"/>
              <a:t>Issuance Not Detrimental</a:t>
            </a:r>
          </a:p>
          <a:p>
            <a:pPr marL="0" indent="-514350" hangingPunct="0">
              <a:buFont typeface="+mj-lt"/>
              <a:buAutoNum type="arabicPeriod"/>
            </a:pPr>
            <a:r>
              <a:rPr lang="en-US" dirty="0" smtClean="0"/>
              <a:t>Effect on a Military Installation</a:t>
            </a:r>
            <a:endParaRPr lang="en-US" dirty="0"/>
          </a:p>
        </p:txBody>
      </p:sp>
    </p:spTree>
    <p:extLst>
      <p:ext uri="{BB962C8B-B14F-4D97-AF65-F5344CB8AC3E}">
        <p14:creationId xmlns:p14="http://schemas.microsoft.com/office/powerpoint/2010/main" val="1760594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457200" y="1219200"/>
            <a:ext cx="8229600" cy="4572000"/>
          </a:xfrm>
        </p:spPr>
        <p:txBody>
          <a:bodyPr>
            <a:normAutofit fontScale="92500" lnSpcReduction="10000"/>
          </a:bodyPr>
          <a:lstStyle/>
          <a:p>
            <a:pPr marL="0" indent="0">
              <a:buNone/>
            </a:pPr>
            <a:r>
              <a:rPr lang="en-US" dirty="0"/>
              <a:t>I move that, after giving reasoned consideration to the information contained in the staff </a:t>
            </a:r>
            <a:r>
              <a:rPr lang="en-US" dirty="0" smtClean="0"/>
              <a:t>report and </a:t>
            </a:r>
            <a:r>
              <a:rPr lang="en-US" dirty="0"/>
              <a:t>information received during the public hearing, the Board of Adjustment </a:t>
            </a:r>
            <a:r>
              <a:rPr lang="en-US" dirty="0" smtClean="0"/>
              <a:t>approve Administrative </a:t>
            </a:r>
            <a:r>
              <a:rPr lang="en-US" dirty="0"/>
              <a:t>Permit Case Number WADMIN19-0016 for Mr. and Mrs. James </a:t>
            </a:r>
            <a:r>
              <a:rPr lang="en-US" dirty="0"/>
              <a:t>DeMartini</a:t>
            </a:r>
            <a:r>
              <a:rPr lang="en-US" dirty="0"/>
              <a:t> </a:t>
            </a:r>
            <a:r>
              <a:rPr lang="en-US" dirty="0" smtClean="0"/>
              <a:t>having made </a:t>
            </a:r>
            <a:r>
              <a:rPr lang="en-US" dirty="0"/>
              <a:t>all five findings in accordance with Washoe County Development Code </a:t>
            </a:r>
            <a:r>
              <a:rPr lang="en-US" dirty="0" smtClean="0"/>
              <a:t>Section 110.808.25 </a:t>
            </a:r>
            <a:r>
              <a:rPr lang="en-US" dirty="0"/>
              <a:t>and the required finding in accordance with the Southwest Truckee Meadows </a:t>
            </a:r>
            <a:r>
              <a:rPr lang="en-US" dirty="0" smtClean="0"/>
              <a:t>Area Plan</a:t>
            </a:r>
            <a:endParaRPr lang="en-US"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2.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3.xml><?xml version="1.0" encoding="utf-8"?>
<ds:datastoreItem xmlns:ds="http://schemas.openxmlformats.org/officeDocument/2006/customXml" ds:itemID="{2200D7ED-6620-45A0-9F13-862FEFE886A3}">
  <ds:schemaRefs>
    <ds:schemaRef ds:uri="http://schemas.microsoft.com/office/2006/documentManagement/types"/>
    <ds:schemaRef ds:uri="http://schemas.microsoft.com/office/2006/metadata/properties"/>
    <ds:schemaRef ds:uri="http://schemas.microsoft.com/sharepoint/v3"/>
    <ds:schemaRef ds:uri="http://schemas.microsoft.com/office/infopath/2007/PartnerControls"/>
    <ds:schemaRef ds:uri="http://purl.org/dc/terms/"/>
    <ds:schemaRef ds:uri="CEA9126C-A9B1-4F4A-855C-DD0F845697D2"/>
    <ds:schemaRef ds:uri="http://schemas.openxmlformats.org/package/2006/metadata/core-properties"/>
    <ds:schemaRef ds:uri="http://purl.org/dc/dcmitype/"/>
    <ds:schemaRef ds:uri="a94d8b85-37e1-4d17-8d55-8b7d207932bb"/>
    <ds:schemaRef ds:uri="http://schemas.microsoft.com/sharepoint/v3/fields"/>
    <ds:schemaRef ds:uri="http://www.w3.org/XML/1998/namespace"/>
    <ds:schemaRef ds:uri="http://purl.org/dc/elements/1.1/"/>
  </ds:schemaRefs>
</ds:datastoreItem>
</file>

<file path=customXml/itemProps4.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2310</TotalTime>
  <Words>306</Words>
  <Application>Microsoft Office PowerPoint</Application>
  <PresentationFormat>On-screen Show (4:3)</PresentationFormat>
  <Paragraphs>47</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PowerPoint_Template_2015</vt:lpstr>
      <vt:lpstr>WADMIN19-0016 (DeMartini Garage)</vt:lpstr>
      <vt:lpstr>Overview</vt:lpstr>
      <vt:lpstr>Site Plan</vt:lpstr>
      <vt:lpstr>Site Plan</vt:lpstr>
      <vt:lpstr>Floor Plan</vt:lpstr>
      <vt:lpstr>Design</vt:lpstr>
      <vt:lpstr>Elevation</vt:lpstr>
      <vt:lpstr>Photo from Kinney Lane </vt:lpstr>
      <vt:lpstr>Photo from Neighboring Property </vt:lpstr>
      <vt:lpstr>Photo from Neighboring Property </vt:lpstr>
      <vt:lpstr>Public Notice &amp; CAB</vt:lpstr>
      <vt:lpstr>Reviewing Agencies</vt:lpstr>
      <vt:lpstr>Southwest Truckee Meadows Area Plan </vt:lpstr>
      <vt:lpstr>Administrative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89</cp:revision>
  <cp:lastPrinted>2014-10-07T22:54:33Z</cp:lastPrinted>
  <dcterms:created xsi:type="dcterms:W3CDTF">2015-09-25T21:46:02Z</dcterms:created>
  <dcterms:modified xsi:type="dcterms:W3CDTF">2019-10-03T18:59:20Z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