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2"/>
  </p:notesMasterIdLst>
  <p:handoutMasterIdLst>
    <p:handoutMasterId r:id="rId23"/>
  </p:handoutMasterIdLst>
  <p:sldIdLst>
    <p:sldId id="293" r:id="rId6"/>
    <p:sldId id="278" r:id="rId7"/>
    <p:sldId id="298" r:id="rId8"/>
    <p:sldId id="300" r:id="rId9"/>
    <p:sldId id="308" r:id="rId10"/>
    <p:sldId id="295" r:id="rId11"/>
    <p:sldId id="299" r:id="rId12"/>
    <p:sldId id="286" r:id="rId13"/>
    <p:sldId id="283" r:id="rId14"/>
    <p:sldId id="309" r:id="rId15"/>
    <p:sldId id="289" r:id="rId16"/>
    <p:sldId id="306" r:id="rId17"/>
    <p:sldId id="288" r:id="rId18"/>
    <p:sldId id="287" r:id="rId19"/>
    <p:sldId id="291" r:id="rId20"/>
    <p:sldId id="292" r:id="rId21"/>
  </p:sldIdLst>
  <p:sldSz cx="9144000" cy="6858000" type="screen4x3"/>
  <p:notesSz cx="7010400" cy="9372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A4"/>
    <a:srgbClr val="BCBEC0"/>
    <a:srgbClr val="E6E7E8"/>
    <a:srgbClr val="006325"/>
    <a:srgbClr val="FFD45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71" autoAdjust="0"/>
  </p:normalViewPr>
  <p:slideViewPr>
    <p:cSldViewPr>
      <p:cViewPr>
        <p:scale>
          <a:sx n="100" d="100"/>
          <a:sy n="100" d="100"/>
        </p:scale>
        <p:origin x="-186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090" y="-90"/>
      </p:cViewPr>
      <p:guideLst>
        <p:guide orient="horz" pos="2952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735" cy="468311"/>
          </a:xfrm>
          <a:prstGeom prst="rect">
            <a:avLst/>
          </a:prstGeom>
        </p:spPr>
        <p:txBody>
          <a:bodyPr vert="horz" lIns="91711" tIns="45856" rIns="91711" bIns="4585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081" y="0"/>
            <a:ext cx="3037735" cy="468311"/>
          </a:xfrm>
          <a:prstGeom prst="rect">
            <a:avLst/>
          </a:prstGeom>
        </p:spPr>
        <p:txBody>
          <a:bodyPr vert="horz" lIns="91711" tIns="45856" rIns="91711" bIns="45856" rtlCol="0"/>
          <a:lstStyle>
            <a:lvl1pPr algn="r">
              <a:defRPr sz="1200"/>
            </a:lvl1pPr>
          </a:lstStyle>
          <a:p>
            <a:fld id="{DFD8689B-8ED3-4634-AB4E-EF720CC0C77A}" type="datetimeFigureOut">
              <a:rPr lang="en-US" smtClean="0"/>
              <a:t>08/02/2018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02692"/>
            <a:ext cx="3037735" cy="468311"/>
          </a:xfrm>
          <a:prstGeom prst="rect">
            <a:avLst/>
          </a:prstGeom>
        </p:spPr>
        <p:txBody>
          <a:bodyPr vert="horz" lIns="91711" tIns="45856" rIns="91711" bIns="4585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081" y="8902692"/>
            <a:ext cx="3037735" cy="468311"/>
          </a:xfrm>
          <a:prstGeom prst="rect">
            <a:avLst/>
          </a:prstGeom>
        </p:spPr>
        <p:txBody>
          <a:bodyPr vert="horz" lIns="91711" tIns="45856" rIns="91711" bIns="45856" rtlCol="0" anchor="b"/>
          <a:lstStyle>
            <a:lvl1pPr algn="r">
              <a:defRPr sz="1200"/>
            </a:lvl1pPr>
          </a:lstStyle>
          <a:p>
            <a:fld id="{B5C55CCD-3BDC-4089-81C2-541404931F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750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735" cy="468311"/>
          </a:xfrm>
          <a:prstGeom prst="rect">
            <a:avLst/>
          </a:prstGeom>
        </p:spPr>
        <p:txBody>
          <a:bodyPr vert="horz" lIns="91711" tIns="45856" rIns="91711" bIns="4585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081" y="0"/>
            <a:ext cx="3037735" cy="468311"/>
          </a:xfrm>
          <a:prstGeom prst="rect">
            <a:avLst/>
          </a:prstGeom>
        </p:spPr>
        <p:txBody>
          <a:bodyPr vert="horz" lIns="91711" tIns="45856" rIns="91711" bIns="45856" rtlCol="0"/>
          <a:lstStyle>
            <a:lvl1pPr algn="r">
              <a:defRPr sz="1200"/>
            </a:lvl1pPr>
          </a:lstStyle>
          <a:p>
            <a:fld id="{B8AE55A0-88DB-44F8-9E71-882C6BFF5295}" type="datetimeFigureOut">
              <a:rPr lang="en-US" smtClean="0"/>
              <a:t>08/02/2018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1" tIns="45856" rIns="91711" bIns="4585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7" y="4451347"/>
            <a:ext cx="5609588" cy="4217989"/>
          </a:xfrm>
          <a:prstGeom prst="rect">
            <a:avLst/>
          </a:prstGeom>
        </p:spPr>
        <p:txBody>
          <a:bodyPr vert="horz" lIns="91711" tIns="45856" rIns="91711" bIns="4585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692"/>
            <a:ext cx="3037735" cy="468311"/>
          </a:xfrm>
          <a:prstGeom prst="rect">
            <a:avLst/>
          </a:prstGeom>
        </p:spPr>
        <p:txBody>
          <a:bodyPr vert="horz" lIns="91711" tIns="45856" rIns="91711" bIns="4585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081" y="8902692"/>
            <a:ext cx="3037735" cy="468311"/>
          </a:xfrm>
          <a:prstGeom prst="rect">
            <a:avLst/>
          </a:prstGeom>
        </p:spPr>
        <p:txBody>
          <a:bodyPr vert="horz" lIns="91711" tIns="45856" rIns="91711" bIns="45856" rtlCol="0" anchor="b"/>
          <a:lstStyle>
            <a:lvl1pPr algn="r">
              <a:defRPr sz="1200"/>
            </a:lvl1pPr>
          </a:lstStyle>
          <a:p>
            <a:fld id="{68F7C3CB-48A2-4C6E-9D8D-9C534A317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480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7C3CB-48A2-4C6E-9D8D-9C534A317DE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7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167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612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612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612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167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725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5505" hangingPunct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798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725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7254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594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594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6122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786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388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3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038601"/>
          </a:xfrm>
        </p:spPr>
        <p:txBody>
          <a:bodyPr/>
          <a:lstStyle>
            <a:lvl1pPr>
              <a:buFont typeface="Wingdings" pitchFamily="2" charset="2"/>
              <a:buChar char="§"/>
              <a:defRPr b="1"/>
            </a:lvl1pPr>
            <a:lvl2pPr>
              <a:defRPr sz="3200"/>
            </a:lvl2pPr>
            <a:lvl3pPr>
              <a:buFont typeface="Wingdings" pitchFamily="2" charset="2"/>
              <a:buChar char="§"/>
              <a:defRPr sz="2800"/>
            </a:lvl3pPr>
            <a:lvl4pPr>
              <a:defRPr sz="240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219200" y="76200"/>
            <a:ext cx="8229600" cy="792162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algn="l"/>
            <a:r>
              <a:rPr lang="en-US" dirty="0" smtClean="0">
                <a:solidFill>
                  <a:srgbClr val="0054A4"/>
                </a:solidFill>
              </a:rPr>
              <a:t>Template for pages 1-9</a:t>
            </a:r>
            <a:endParaRPr lang="en-US" dirty="0">
              <a:solidFill>
                <a:srgbClr val="0054A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038601"/>
          </a:xfrm>
        </p:spPr>
        <p:txBody>
          <a:bodyPr/>
          <a:lstStyle>
            <a:lvl1pPr>
              <a:buFont typeface="Wingdings" pitchFamily="2" charset="2"/>
              <a:buChar char="§"/>
              <a:defRPr b="1"/>
            </a:lvl1pPr>
            <a:lvl2pPr>
              <a:defRPr sz="3200"/>
            </a:lvl2pPr>
            <a:lvl3pPr>
              <a:buFont typeface="Wingdings" pitchFamily="2" charset="2"/>
              <a:buChar char="§"/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146048" y="152400"/>
            <a:ext cx="7693152" cy="792162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pPr algn="l"/>
            <a:r>
              <a:rPr lang="en-US" dirty="0" smtClean="0">
                <a:solidFill>
                  <a:srgbClr val="0054A4"/>
                </a:solidFill>
              </a:rPr>
              <a:t>Template for pages 10 and up</a:t>
            </a:r>
            <a:endParaRPr lang="en-US" dirty="0">
              <a:solidFill>
                <a:srgbClr val="0054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673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2" name="Picture 1" descr="wc_strat_powerpoint-r1-01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110728" y="6172200"/>
            <a:ext cx="579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FD79E14-A5CB-4B11-98BD-C2699C7313C6}" type="slidenum">
              <a:rPr lang="en-US" sz="1600" b="1" smtClean="0">
                <a:solidFill>
                  <a:schemeClr val="bg1">
                    <a:lumMod val="50000"/>
                  </a:schemeClr>
                </a:solidFill>
              </a:rPr>
              <a:pPr algn="ctr"/>
              <a:t>‹#›</a:t>
            </a:fld>
            <a:endParaRPr lang="en-US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8"/>
          <p:cNvSpPr txBox="1">
            <a:spLocks/>
          </p:cNvSpPr>
          <p:nvPr/>
        </p:nvSpPr>
        <p:spPr>
          <a:xfrm>
            <a:off x="457200" y="1219200"/>
            <a:ext cx="3962400" cy="4038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b="1" dirty="0" smtClean="0">
                <a:solidFill>
                  <a:schemeClr val="tx1"/>
                </a:solidFill>
              </a:rPr>
              <a:t>Washoe County 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Board of Adjustment</a:t>
            </a:r>
          </a:p>
          <a:p>
            <a:endParaRPr lang="en-US" sz="2000" b="1" dirty="0" smtClean="0">
              <a:solidFill>
                <a:schemeClr val="tx1"/>
              </a:solidFill>
            </a:endParaRPr>
          </a:p>
          <a:p>
            <a:r>
              <a:rPr lang="en-US" sz="2400" b="1" i="1" dirty="0" smtClean="0">
                <a:solidFill>
                  <a:schemeClr val="tx1"/>
                </a:solidFill>
              </a:rPr>
              <a:t>August 2, 2018</a:t>
            </a:r>
          </a:p>
          <a:p>
            <a:endParaRPr lang="en-US" sz="2000" b="1" dirty="0" smtClean="0"/>
          </a:p>
          <a:p>
            <a:r>
              <a:rPr lang="en-US" b="1" cap="small" dirty="0" smtClean="0">
                <a:solidFill>
                  <a:srgbClr val="0054A4"/>
                </a:solidFill>
              </a:rPr>
              <a:t>Taylor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066800" y="122238"/>
            <a:ext cx="8229600" cy="7921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200" dirty="0" smtClean="0"/>
              <a:t>Variance Case No. WPVAR18-0001</a:t>
            </a:r>
            <a:endParaRPr lang="en-US" sz="4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9" t="3364" r="11487" b="6351"/>
          <a:stretch/>
        </p:blipFill>
        <p:spPr>
          <a:xfrm>
            <a:off x="4419600" y="1180214"/>
            <a:ext cx="4419600" cy="44975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6653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442836" cy="792162"/>
          </a:xfrm>
        </p:spPr>
        <p:txBody>
          <a:bodyPr/>
          <a:lstStyle/>
          <a:p>
            <a:pPr algn="l"/>
            <a:r>
              <a:rPr lang="en-US" dirty="0" smtClean="0"/>
              <a:t>Vicinity Map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28600" y="1219200"/>
            <a:ext cx="3733800" cy="4448175"/>
          </a:xfrm>
        </p:spPr>
        <p:txBody>
          <a:bodyPr>
            <a:normAutofit/>
          </a:bodyPr>
          <a:lstStyle/>
          <a:p>
            <a:r>
              <a:rPr lang="en-US" sz="2500" spc="-30" dirty="0" smtClean="0"/>
              <a:t>4340 Drake Way in east Washoe Valley</a:t>
            </a:r>
            <a:r>
              <a:rPr lang="en-US" sz="2500" dirty="0" smtClean="0"/>
              <a:t/>
            </a:r>
            <a:br>
              <a:rPr lang="en-US" sz="2500" dirty="0" smtClean="0"/>
            </a:br>
            <a:endParaRPr lang="en-US" sz="2500" dirty="0" smtClean="0"/>
          </a:p>
          <a:p>
            <a:r>
              <a:rPr lang="en-US" sz="2500" dirty="0" smtClean="0"/>
              <a:t>¼ mile north of Jumbo Grade</a:t>
            </a:r>
          </a:p>
          <a:p>
            <a:endParaRPr lang="en-US" sz="2500" dirty="0"/>
          </a:p>
          <a:p>
            <a:r>
              <a:rPr lang="en-US" sz="2500" dirty="0"/>
              <a:t> Low Density </a:t>
            </a:r>
            <a:r>
              <a:rPr lang="en-US" sz="2500" dirty="0" smtClean="0"/>
              <a:t>Suburban</a:t>
            </a:r>
          </a:p>
          <a:p>
            <a:pPr marL="0" indent="0">
              <a:buNone/>
            </a:pPr>
            <a:endParaRPr lang="en-US" sz="2500" dirty="0"/>
          </a:p>
          <a:p>
            <a:r>
              <a:rPr lang="en-US" sz="2500" dirty="0" smtClean="0"/>
              <a:t>.96-acres</a:t>
            </a:r>
          </a:p>
          <a:p>
            <a:endParaRPr lang="en-US" sz="2500" dirty="0" smtClean="0"/>
          </a:p>
          <a:p>
            <a:pPr marL="0" indent="0">
              <a:buNone/>
            </a:pPr>
            <a:endParaRPr lang="en-US" sz="25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152601"/>
            <a:ext cx="3881170" cy="45527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5575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Reduce 15-ft front yard setback to 0-feet for a driveway bridge and walkway bridge up to 6-feet high</a:t>
            </a:r>
          </a:p>
          <a:p>
            <a:r>
              <a:rPr lang="en-US" dirty="0" smtClean="0"/>
              <a:t>10-ft from edge of Drake Way pavement</a:t>
            </a:r>
          </a:p>
          <a:p>
            <a:r>
              <a:rPr lang="en-US" dirty="0" smtClean="0"/>
              <a:t>3-ft high steel mesh safety railing</a:t>
            </a:r>
          </a:p>
          <a:p>
            <a:r>
              <a:rPr lang="en-US" dirty="0" smtClean="0"/>
              <a:t>Home is NOT part of this request – it meets setbacks</a:t>
            </a:r>
          </a:p>
          <a:p>
            <a:r>
              <a:rPr lang="en-US" dirty="0" smtClean="0"/>
              <a:t>Property has slopes &gt;20%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Overview of Request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03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267200"/>
          </a:xfrm>
        </p:spPr>
        <p:txBody>
          <a:bodyPr>
            <a:normAutofit/>
          </a:bodyPr>
          <a:lstStyle/>
          <a:p>
            <a:r>
              <a:rPr lang="en-US" dirty="0" smtClean="0"/>
              <a:t>Decks &lt;18” don’t have setback standards</a:t>
            </a:r>
          </a:p>
          <a:p>
            <a:pPr lvl="1"/>
            <a:r>
              <a:rPr lang="en-US" dirty="0" smtClean="0"/>
              <a:t>Proposed decks are up to 6-ft in height</a:t>
            </a:r>
          </a:p>
          <a:p>
            <a:pPr lvl="1"/>
            <a:r>
              <a:rPr lang="en-US" dirty="0" smtClean="0"/>
              <a:t>At front setback, drive deck is 4’-9” above grade and walk deck is 4-ft above grade</a:t>
            </a:r>
          </a:p>
          <a:p>
            <a:r>
              <a:rPr lang="en-US" dirty="0" smtClean="0"/>
              <a:t>Context: Tahoe area allows drive/walk decks in front yard setback on downslope lots. Rest of County does not have this exemption.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Relevant Code Standards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31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267200"/>
          </a:xfrm>
        </p:spPr>
        <p:txBody>
          <a:bodyPr>
            <a:normAutofit/>
          </a:bodyPr>
          <a:lstStyle/>
          <a:p>
            <a:r>
              <a:rPr lang="en-US" dirty="0" smtClean="0"/>
              <a:t>Slopes over 20%</a:t>
            </a:r>
          </a:p>
          <a:p>
            <a:r>
              <a:rPr lang="en-US" dirty="0" smtClean="0"/>
              <a:t>Home location minimizes disturbance as it is near the roadway</a:t>
            </a:r>
          </a:p>
          <a:p>
            <a:r>
              <a:rPr lang="en-US" dirty="0" smtClean="0"/>
              <a:t>Well/septic locations/setbacks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Property Constraints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02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162800" cy="792162"/>
          </a:xfrm>
        </p:spPr>
        <p:txBody>
          <a:bodyPr/>
          <a:lstStyle/>
          <a:p>
            <a:pPr algn="l"/>
            <a:r>
              <a:rPr lang="en-US" dirty="0" smtClean="0"/>
              <a:t>Site Plan (Excerpt)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2718" r="12019"/>
          <a:stretch/>
        </p:blipFill>
        <p:spPr bwMode="auto">
          <a:xfrm>
            <a:off x="1375296" y="990190"/>
            <a:ext cx="6393409" cy="48776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 rot="1582096">
            <a:off x="3217545" y="1644650"/>
            <a:ext cx="11144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400" b="1" dirty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  <a:t>DRAKE WAY</a:t>
            </a:r>
            <a:endParaRPr lang="en-US" sz="11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701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Aerial Photo w/2-ft Contours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4"/>
          <a:stretch/>
        </p:blipFill>
        <p:spPr>
          <a:xfrm>
            <a:off x="1038225" y="1006050"/>
            <a:ext cx="7067550" cy="484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73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East Elevation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398620" y="1137841"/>
            <a:ext cx="8346760" cy="4605461"/>
            <a:chOff x="0" y="0"/>
            <a:chExt cx="7258050" cy="400508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0" r="11731"/>
            <a:stretch/>
          </p:blipFill>
          <p:spPr bwMode="auto">
            <a:xfrm>
              <a:off x="0" y="200025"/>
              <a:ext cx="7258050" cy="31813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>
              <a:off x="4291634" y="2095500"/>
              <a:ext cx="2559382" cy="1909581"/>
              <a:chOff x="-832816" y="0"/>
              <a:chExt cx="2559382" cy="1909581"/>
            </a:xfrm>
          </p:grpSpPr>
          <p:sp>
            <p:nvSpPr>
              <p:cNvPr id="12" name="Right Arrow 11"/>
              <p:cNvSpPr/>
              <p:nvPr/>
            </p:nvSpPr>
            <p:spPr>
              <a:xfrm rot="13740725">
                <a:off x="-390525" y="547687"/>
                <a:ext cx="1314450" cy="219075"/>
              </a:xfrm>
              <a:prstGeom prst="right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Text Box 2"/>
              <p:cNvSpPr txBox="1">
                <a:spLocks noChangeArrowheads="1"/>
              </p:cNvSpPr>
              <p:nvPr/>
            </p:nvSpPr>
            <p:spPr bwMode="auto">
              <a:xfrm>
                <a:off x="-832816" y="1090560"/>
                <a:ext cx="2559382" cy="819021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b="1" dirty="0">
                    <a:solidFill>
                      <a:srgbClr val="FF0000"/>
                    </a:solidFill>
                    <a:effectLst/>
                    <a:latin typeface="Calibri"/>
                    <a:ea typeface="Calibri"/>
                    <a:cs typeface="Times New Roman"/>
                  </a:rPr>
                  <a:t>Driveway bridge, max. </a:t>
                </a:r>
                <a:r>
                  <a:rPr lang="en-US" sz="1600" b="1" dirty="0" smtClean="0">
                    <a:solidFill>
                      <a:srgbClr val="FF0000"/>
                    </a:solidFill>
                    <a:effectLst/>
                    <a:latin typeface="Calibri"/>
                    <a:ea typeface="Calibri"/>
                    <a:cs typeface="Times New Roman"/>
                  </a:rPr>
                  <a:t>6-ft </a:t>
                </a:r>
                <a:r>
                  <a:rPr lang="en-US" sz="1600" b="1" dirty="0">
                    <a:solidFill>
                      <a:srgbClr val="FF0000"/>
                    </a:solidFill>
                    <a:effectLst/>
                    <a:latin typeface="Calibri"/>
                    <a:ea typeface="Calibri"/>
                    <a:cs typeface="Times New Roman"/>
                  </a:rPr>
                  <a:t>from grade to drive deck; 4’9” max. within front yard setback</a:t>
                </a:r>
                <a:endParaRPr lang="en-US" sz="16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553075" y="0"/>
              <a:ext cx="723583" cy="2571433"/>
              <a:chOff x="0" y="0"/>
              <a:chExt cx="723583" cy="2571433"/>
            </a:xfrm>
          </p:grpSpPr>
          <p:cxnSp>
            <p:nvCxnSpPr>
              <p:cNvPr id="8" name="Straight Connector 7"/>
              <p:cNvCxnSpPr/>
              <p:nvPr/>
            </p:nvCxnSpPr>
            <p:spPr>
              <a:xfrm rot="10800000">
                <a:off x="200025" y="171133"/>
                <a:ext cx="0" cy="2400300"/>
              </a:xfrm>
              <a:prstGeom prst="line">
                <a:avLst/>
              </a:prstGeom>
              <a:ln w="317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rot="10800000">
                <a:off x="590550" y="171133"/>
                <a:ext cx="0" cy="2400300"/>
              </a:xfrm>
              <a:prstGeom prst="line">
                <a:avLst/>
              </a:prstGeom>
              <a:ln w="31750">
                <a:solidFill>
                  <a:srgbClr val="0076A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 Box 2"/>
              <p:cNvSpPr txBox="1">
                <a:spLocks noChangeArrowheads="1"/>
              </p:cNvSpPr>
              <p:nvPr/>
            </p:nvSpPr>
            <p:spPr bwMode="auto">
              <a:xfrm rot="16200000">
                <a:off x="-376238" y="414021"/>
                <a:ext cx="1076325" cy="323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 b="1">
                    <a:solidFill>
                      <a:srgbClr val="00B050"/>
                    </a:solidFill>
                    <a:effectLst/>
                    <a:latin typeface="Calibri"/>
                    <a:ea typeface="Calibri"/>
                    <a:cs typeface="Times New Roman"/>
                  </a:rPr>
                  <a:t>Property Line</a:t>
                </a:r>
                <a:endParaRPr lang="en-US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1" name="Text Box 2"/>
              <p:cNvSpPr txBox="1">
                <a:spLocks noChangeArrowheads="1"/>
              </p:cNvSpPr>
              <p:nvPr/>
            </p:nvSpPr>
            <p:spPr bwMode="auto">
              <a:xfrm rot="16200000">
                <a:off x="-128588" y="528321"/>
                <a:ext cx="1380491" cy="323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 b="1">
                    <a:solidFill>
                      <a:srgbClr val="0076A8"/>
                    </a:solidFill>
                    <a:effectLst/>
                    <a:latin typeface="Calibri"/>
                    <a:ea typeface="Calibri"/>
                    <a:cs typeface="Times New Roman"/>
                  </a:rPr>
                  <a:t>Edge of Pavement</a:t>
                </a:r>
                <a:endParaRPr lang="en-US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p:grpSp>
      </p:grpSp>
      <p:cxnSp>
        <p:nvCxnSpPr>
          <p:cNvPr id="14" name="Straight Connector 13"/>
          <p:cNvCxnSpPr/>
          <p:nvPr/>
        </p:nvCxnSpPr>
        <p:spPr>
          <a:xfrm rot="10800000">
            <a:off x="5638801" y="1354683"/>
            <a:ext cx="0" cy="2760116"/>
          </a:xfrm>
          <a:prstGeom prst="line">
            <a:avLst/>
          </a:prstGeom>
          <a:ln w="317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2"/>
          <p:cNvSpPr txBox="1">
            <a:spLocks noChangeArrowheads="1"/>
          </p:cNvSpPr>
          <p:nvPr/>
        </p:nvSpPr>
        <p:spPr bwMode="auto">
          <a:xfrm rot="16200000">
            <a:off x="4844134" y="2013866"/>
            <a:ext cx="1504560" cy="372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b="1" dirty="0" smtClean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Times New Roman"/>
              </a:rPr>
              <a:t>Setback</a:t>
            </a:r>
            <a:r>
              <a:rPr lang="en-US" sz="11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 Line (approx.)</a:t>
            </a:r>
            <a:endParaRPr lang="en-US" sz="1100" dirty="0">
              <a:solidFill>
                <a:schemeClr val="accent6">
                  <a:lumMod val="75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1526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West Elevation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303604" y="694907"/>
            <a:ext cx="8308902" cy="4715293"/>
            <a:chOff x="-189910" y="-96581"/>
            <a:chExt cx="6924085" cy="392941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66725"/>
              <a:ext cx="6734175" cy="3228975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-189910" y="2876550"/>
              <a:ext cx="2694985" cy="956279"/>
              <a:chOff x="-485185" y="0"/>
              <a:chExt cx="2694985" cy="956279"/>
            </a:xfrm>
          </p:grpSpPr>
          <p:sp>
            <p:nvSpPr>
              <p:cNvPr id="12" name="Right Arrow 11"/>
              <p:cNvSpPr/>
              <p:nvPr/>
            </p:nvSpPr>
            <p:spPr>
              <a:xfrm rot="20131838">
                <a:off x="895350" y="0"/>
                <a:ext cx="1314450" cy="219075"/>
              </a:xfrm>
              <a:prstGeom prst="right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Text Box 2"/>
              <p:cNvSpPr txBox="1">
                <a:spLocks noChangeArrowheads="1"/>
              </p:cNvSpPr>
              <p:nvPr/>
            </p:nvSpPr>
            <p:spPr bwMode="auto">
              <a:xfrm>
                <a:off x="-485185" y="171449"/>
                <a:ext cx="2540996" cy="784830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b="1" dirty="0">
                    <a:solidFill>
                      <a:srgbClr val="FF0000"/>
                    </a:solidFill>
                    <a:effectLst/>
                    <a:latin typeface="Calibri"/>
                    <a:ea typeface="Calibri"/>
                    <a:cs typeface="Times New Roman"/>
                  </a:rPr>
                  <a:t>Walkway bridge, max. </a:t>
                </a:r>
                <a:r>
                  <a:rPr lang="en-US" sz="1600" b="1" dirty="0" smtClean="0">
                    <a:solidFill>
                      <a:srgbClr val="FF0000"/>
                    </a:solidFill>
                    <a:effectLst/>
                    <a:latin typeface="Calibri"/>
                    <a:ea typeface="Calibri"/>
                    <a:cs typeface="Times New Roman"/>
                  </a:rPr>
                  <a:t>6-ft </a:t>
                </a:r>
                <a:r>
                  <a:rPr lang="en-US" sz="1600" b="1" dirty="0">
                    <a:solidFill>
                      <a:srgbClr val="FF0000"/>
                    </a:solidFill>
                    <a:effectLst/>
                    <a:latin typeface="Calibri"/>
                    <a:ea typeface="Calibri"/>
                    <a:cs typeface="Times New Roman"/>
                  </a:rPr>
                  <a:t>from grade to walkway deck; 4-ft max. within front yard setback</a:t>
                </a:r>
                <a:endParaRPr lang="en-US" sz="16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1525587" y="-96581"/>
              <a:ext cx="704850" cy="2839146"/>
              <a:chOff x="-103188" y="-96581"/>
              <a:chExt cx="704850" cy="2839146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534035" y="342265"/>
                <a:ext cx="0" cy="2400300"/>
              </a:xfrm>
              <a:prstGeom prst="line">
                <a:avLst/>
              </a:prstGeom>
              <a:ln w="317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181610" y="342265"/>
                <a:ext cx="0" cy="2400300"/>
              </a:xfrm>
              <a:prstGeom prst="line">
                <a:avLst/>
              </a:prstGeom>
              <a:ln w="31750">
                <a:solidFill>
                  <a:srgbClr val="0076A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 Box 2"/>
              <p:cNvSpPr txBox="1">
                <a:spLocks noChangeArrowheads="1"/>
              </p:cNvSpPr>
              <p:nvPr/>
            </p:nvSpPr>
            <p:spPr bwMode="auto">
              <a:xfrm rot="16200000">
                <a:off x="-286718" y="467949"/>
                <a:ext cx="1452910" cy="323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600" b="1" dirty="0">
                    <a:solidFill>
                      <a:srgbClr val="00B050"/>
                    </a:solidFill>
                    <a:effectLst/>
                    <a:latin typeface="Calibri"/>
                    <a:ea typeface="Calibri"/>
                    <a:cs typeface="Times New Roman"/>
                  </a:rPr>
                  <a:t>Property Line</a:t>
                </a:r>
                <a:endParaRPr lang="en-US" sz="16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1" name="Text Box 2"/>
              <p:cNvSpPr txBox="1">
                <a:spLocks noChangeArrowheads="1"/>
              </p:cNvSpPr>
              <p:nvPr/>
            </p:nvSpPr>
            <p:spPr bwMode="auto">
              <a:xfrm rot="16200000">
                <a:off x="-726441" y="726727"/>
                <a:ext cx="1570355" cy="323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600" b="1" dirty="0">
                    <a:solidFill>
                      <a:srgbClr val="0076A8"/>
                    </a:solidFill>
                    <a:effectLst/>
                    <a:latin typeface="Calibri"/>
                    <a:ea typeface="Calibri"/>
                    <a:cs typeface="Times New Roman"/>
                  </a:rPr>
                  <a:t>Edge of Pavement</a:t>
                </a:r>
                <a:endParaRPr lang="en-US" sz="16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p:grpSp>
      </p:grpSp>
      <p:sp>
        <p:nvSpPr>
          <p:cNvPr id="18" name="Rectangle 17"/>
          <p:cNvSpPr/>
          <p:nvPr/>
        </p:nvSpPr>
        <p:spPr>
          <a:xfrm>
            <a:off x="3200400" y="2162350"/>
            <a:ext cx="1371601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4275773" y="1221522"/>
            <a:ext cx="0" cy="3172588"/>
          </a:xfrm>
          <a:prstGeom prst="line">
            <a:avLst/>
          </a:prstGeom>
          <a:ln w="317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2"/>
          <p:cNvSpPr txBox="1">
            <a:spLocks noChangeArrowheads="1"/>
          </p:cNvSpPr>
          <p:nvPr/>
        </p:nvSpPr>
        <p:spPr bwMode="auto">
          <a:xfrm rot="16200000">
            <a:off x="3053434" y="1899566"/>
            <a:ext cx="2190360" cy="372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Times New Roman"/>
              </a:rPr>
              <a:t>Setback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 Line (approx.)</a:t>
            </a:r>
            <a:endParaRPr lang="en-US" sz="1600" dirty="0">
              <a:solidFill>
                <a:schemeClr val="accent6">
                  <a:lumMod val="75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2467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Site Photo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7" b="3590"/>
          <a:stretch/>
        </p:blipFill>
        <p:spPr>
          <a:xfrm>
            <a:off x="1728216" y="983512"/>
            <a:ext cx="5687568" cy="489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6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648200"/>
          </a:xfrm>
        </p:spPr>
        <p:txBody>
          <a:bodyPr>
            <a:normAutofit/>
          </a:bodyPr>
          <a:lstStyle/>
          <a:p>
            <a:r>
              <a:rPr lang="en-US" dirty="0" smtClean="0"/>
              <a:t>Minimal impacts on surrounding area</a:t>
            </a:r>
          </a:p>
          <a:p>
            <a:r>
              <a:rPr lang="en-US" dirty="0" smtClean="0"/>
              <a:t>Safer primary method for accessing home &amp; garage</a:t>
            </a:r>
          </a:p>
          <a:p>
            <a:r>
              <a:rPr lang="en-US" dirty="0" smtClean="0"/>
              <a:t>No safety impacts expected for pedestrians along Drake Way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Project Impacts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55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648200"/>
          </a:xfrm>
        </p:spPr>
        <p:txBody>
          <a:bodyPr>
            <a:normAutofit/>
          </a:bodyPr>
          <a:lstStyle/>
          <a:p>
            <a:r>
              <a:rPr lang="en-US" dirty="0" smtClean="0"/>
              <a:t>July 5: South Truckee Meadows/Washoe Valley CAB</a:t>
            </a:r>
          </a:p>
          <a:p>
            <a:r>
              <a:rPr lang="en-US" dirty="0" smtClean="0"/>
              <a:t>Voted unanimously to forward comments (no recommendation)</a:t>
            </a:r>
          </a:p>
          <a:p>
            <a:r>
              <a:rPr lang="en-US" dirty="0" smtClean="0"/>
              <a:t>Questions on:</a:t>
            </a:r>
          </a:p>
          <a:p>
            <a:pPr lvl="1"/>
            <a:r>
              <a:rPr lang="en-US" dirty="0" smtClean="0"/>
              <a:t>Soils on the property</a:t>
            </a:r>
          </a:p>
          <a:p>
            <a:pPr lvl="1"/>
            <a:r>
              <a:rPr lang="en-US" dirty="0" smtClean="0"/>
              <a:t>Difference between bridge standards in Incline Village vs. Washoe Valley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Citizen Advisory Board (CAB)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65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4191000" cy="4038601"/>
          </a:xfrm>
        </p:spPr>
        <p:txBody>
          <a:bodyPr>
            <a:normAutofit/>
          </a:bodyPr>
          <a:lstStyle/>
          <a:p>
            <a:r>
              <a:rPr lang="en-US" dirty="0" smtClean="0"/>
              <a:t>Notice provided to 37 owners of 40 parcels within 750-ft.</a:t>
            </a:r>
          </a:p>
          <a:p>
            <a:r>
              <a:rPr lang="en-US" dirty="0" smtClean="0"/>
              <a:t>No comments received regarding this request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Public Notice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2" t="5428" r="6662" b="23151"/>
          <a:stretch/>
        </p:blipFill>
        <p:spPr>
          <a:xfrm>
            <a:off x="4729716" y="1077935"/>
            <a:ext cx="4185684" cy="47021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6495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648200"/>
          </a:xfrm>
        </p:spPr>
        <p:txBody>
          <a:bodyPr>
            <a:normAutofit fontScale="92500"/>
          </a:bodyPr>
          <a:lstStyle/>
          <a:p>
            <a:r>
              <a:rPr lang="en-US" spc="-20" dirty="0" smtClean="0"/>
              <a:t>Washoe County Community Services Department</a:t>
            </a:r>
          </a:p>
          <a:p>
            <a:pPr lvl="1"/>
            <a:r>
              <a:rPr lang="en-US" sz="3100" dirty="0" smtClean="0"/>
              <a:t>Planning </a:t>
            </a:r>
            <a:r>
              <a:rPr lang="en-US" sz="3100" dirty="0" smtClean="0"/>
              <a:t>and </a:t>
            </a:r>
            <a:r>
              <a:rPr lang="en-US" sz="3100" dirty="0" smtClean="0"/>
              <a:t>Building</a:t>
            </a:r>
          </a:p>
          <a:p>
            <a:pPr lvl="1"/>
            <a:r>
              <a:rPr lang="en-US" sz="3100" dirty="0" smtClean="0"/>
              <a:t>Engineering </a:t>
            </a:r>
            <a:r>
              <a:rPr lang="en-US" sz="3100" dirty="0" smtClean="0"/>
              <a:t>and </a:t>
            </a:r>
            <a:r>
              <a:rPr lang="en-US" sz="3100" dirty="0" smtClean="0"/>
              <a:t>Capital Projects</a:t>
            </a:r>
          </a:p>
          <a:p>
            <a:r>
              <a:rPr lang="en-US" dirty="0" smtClean="0"/>
              <a:t>Truckee Meadows Fire Protection District</a:t>
            </a:r>
          </a:p>
          <a:p>
            <a:r>
              <a:rPr lang="en-US" dirty="0"/>
              <a:t>Washoe County Health District</a:t>
            </a:r>
          </a:p>
          <a:p>
            <a:r>
              <a:rPr lang="en-US" dirty="0" smtClean="0"/>
              <a:t>Regional Transportation Commission</a:t>
            </a:r>
          </a:p>
          <a:p>
            <a:r>
              <a:rPr lang="en-US" dirty="0" smtClean="0"/>
              <a:t>Washoe-Storey Conservation District</a:t>
            </a:r>
          </a:p>
          <a:p>
            <a:r>
              <a:rPr lang="en-US" dirty="0" smtClean="0"/>
              <a:t>AT&amp;T and NV Energy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Reviewing Agencies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77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4191000"/>
          </a:xfrm>
        </p:spPr>
        <p:txBody>
          <a:bodyPr>
            <a:normAutofit/>
          </a:bodyPr>
          <a:lstStyle/>
          <a:p>
            <a:pPr marL="609600" indent="-609600">
              <a:buFont typeface="+mj-lt"/>
              <a:buAutoNum type="arabicPeriod"/>
            </a:pPr>
            <a:r>
              <a:rPr lang="en-US" dirty="0" smtClean="0"/>
              <a:t>Special Circumstances</a:t>
            </a:r>
          </a:p>
          <a:p>
            <a:pPr marL="609600" indent="-609600">
              <a:buFont typeface="+mj-lt"/>
              <a:buAutoNum type="arabicPeriod"/>
            </a:pPr>
            <a:r>
              <a:rPr lang="en-US" dirty="0" smtClean="0"/>
              <a:t>No Detriment</a:t>
            </a:r>
            <a:endParaRPr lang="en-US" dirty="0"/>
          </a:p>
          <a:p>
            <a:pPr marL="609600" indent="-609600">
              <a:buFont typeface="+mj-lt"/>
              <a:buAutoNum type="arabicPeriod"/>
            </a:pPr>
            <a:r>
              <a:rPr lang="en-US" dirty="0" smtClean="0"/>
              <a:t>No Special Privileges</a:t>
            </a:r>
          </a:p>
          <a:p>
            <a:pPr marL="609600" indent="-609600">
              <a:buFont typeface="+mj-lt"/>
              <a:buAutoNum type="arabicPeriod"/>
            </a:pPr>
            <a:r>
              <a:rPr lang="en-US" dirty="0" smtClean="0"/>
              <a:t>Use Authorized</a:t>
            </a:r>
          </a:p>
          <a:p>
            <a:pPr marL="0" indent="0">
              <a:buNone/>
            </a:pPr>
            <a:endParaRPr lang="en-US" u="sng" dirty="0" smtClean="0"/>
          </a:p>
          <a:p>
            <a:pPr marL="0" indent="0">
              <a:buNone/>
            </a:pPr>
            <a:r>
              <a:rPr lang="en-US" u="sng" dirty="0" smtClean="0"/>
              <a:t>Recommendation:</a:t>
            </a:r>
            <a:r>
              <a:rPr lang="en-US" dirty="0" smtClean="0"/>
              <a:t> Approval with conditions</a:t>
            </a:r>
            <a:endParaRPr lang="en-US" u="sn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Required Findings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9422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19200"/>
            <a:ext cx="8534400" cy="4495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kern="0" dirty="0" smtClean="0"/>
              <a:t>I </a:t>
            </a:r>
            <a:r>
              <a:rPr lang="en-US" b="0" kern="0" dirty="0"/>
              <a:t>move that, after giving reasoned consideration to the information contained in the staff report and information received during the public hearing, the Washoe County Board of Adjustment approve Variance Case </a:t>
            </a:r>
            <a:r>
              <a:rPr lang="en-US" b="0" kern="0" dirty="0" smtClean="0"/>
              <a:t>WPVAR18-0001 </a:t>
            </a:r>
            <a:r>
              <a:rPr lang="en-US" b="0" kern="0" dirty="0"/>
              <a:t>for Gary and Melanie Taylor, with the Conditions of Approval included as Exhibit A for this matter, having made all four required findings in accordance with Washoe County Development Code Section </a:t>
            </a:r>
            <a:r>
              <a:rPr lang="en-US" b="0" kern="0" dirty="0" smtClean="0"/>
              <a:t>110.804.25.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mtClean="0"/>
              <a:t>Possible Motion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4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_Template_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246D64375472D84BA13220883A134206" ma:contentTypeVersion="1" ma:contentTypeDescription="Upload an image." ma:contentTypeScope="" ma:versionID="2e55dbcb3e0b3cd6523d10bed63eb2c6">
  <xsd:schema xmlns:xsd="http://www.w3.org/2001/XMLSchema" xmlns:xs="http://www.w3.org/2001/XMLSchema" xmlns:p="http://schemas.microsoft.com/office/2006/metadata/properties" xmlns:ns1="http://schemas.microsoft.com/sharepoint/v3" xmlns:ns2="CEA9126C-A9B1-4F4A-855C-DD0F845697D2" xmlns:ns3="http://schemas.microsoft.com/sharepoint/v3/fields" xmlns:ns4="a94d8b85-37e1-4d17-8d55-8b7d207932bb" targetNamespace="http://schemas.microsoft.com/office/2006/metadata/properties" ma:root="true" ma:fieldsID="ee4acf4b2b82c25fb306546ca24d2aa9" ns1:_="" ns2:_="" ns3:_="" ns4:_="">
    <xsd:import namespace="http://schemas.microsoft.com/sharepoint/v3"/>
    <xsd:import namespace="CEA9126C-A9B1-4F4A-855C-DD0F845697D2"/>
    <xsd:import namespace="http://schemas.microsoft.com/sharepoint/v3/fields"/>
    <xsd:import namespace="a94d8b85-37e1-4d17-8d55-8b7d207932bb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4:_dlc_DocId" minOccurs="0"/>
                <xsd:element ref="ns4:_dlc_DocIdUrl" minOccurs="0"/>
                <xsd:element ref="ns4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30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31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A9126C-A9B1-4F4A-855C-DD0F845697D2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4d8b85-37e1-4d17-8d55-8b7d207932bb" elementFormDefault="qualified">
    <xsd:import namespace="http://schemas.microsoft.com/office/2006/documentManagement/types"/>
    <xsd:import namespace="http://schemas.microsoft.com/office/infopath/2007/PartnerControls"/>
    <xsd:element name="_dlc_DocId" ma:index="27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8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9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CEA9126C-A9B1-4F4A-855C-DD0F845697D2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  <_dlc_DocId xmlns="a94d8b85-37e1-4d17-8d55-8b7d207932bb">NMS6VZY55J2Y-1680097669-6</_dlc_DocId>
    <_dlc_DocIdUrl xmlns="a94d8b85-37e1-4d17-8d55-8b7d207932bb">
      <Url>http://intranet.washoecounty.us/logostemplates/_layouts/15/DocIdRedir.aspx?ID=NMS6VZY55J2Y-1680097669-6</Url>
      <Description>NMS6VZY55J2Y-1680097669-6</Description>
    </_dlc_DocIdUrl>
  </documentManagement>
</p:properties>
</file>

<file path=customXml/itemProps1.xml><?xml version="1.0" encoding="utf-8"?>
<ds:datastoreItem xmlns:ds="http://schemas.openxmlformats.org/officeDocument/2006/customXml" ds:itemID="{02D88A89-A1D7-4D40-B75F-CA47FF340A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EA9126C-A9B1-4F4A-855C-DD0F845697D2"/>
    <ds:schemaRef ds:uri="http://schemas.microsoft.com/sharepoint/v3/fields"/>
    <ds:schemaRef ds:uri="a94d8b85-37e1-4d17-8d55-8b7d207932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DC64AFA-9D40-4A59-8DD4-92F485636619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A7BC16CB-1CBD-402F-9378-5075DDBF955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2200D7ED-6620-45A0-9F13-862FEFE886A3}">
  <ds:schemaRefs>
    <ds:schemaRef ds:uri="http://www.w3.org/XML/1998/namespace"/>
    <ds:schemaRef ds:uri="http://schemas.microsoft.com/sharepoint/v3/fields"/>
    <ds:schemaRef ds:uri="http://schemas.microsoft.com/sharepoint/v3"/>
    <ds:schemaRef ds:uri="CEA9126C-A9B1-4F4A-855C-DD0F845697D2"/>
    <ds:schemaRef ds:uri="http://purl.org/dc/terms/"/>
    <ds:schemaRef ds:uri="a94d8b85-37e1-4d17-8d55-8b7d207932bb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PowerPoint_Template_2015</Template>
  <TotalTime>14730</TotalTime>
  <Words>442</Words>
  <Application>Microsoft Office PowerPoint</Application>
  <PresentationFormat>On-screen Show (4:3)</PresentationFormat>
  <Paragraphs>89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PowerPoint_Template_2015</vt:lpstr>
      <vt:lpstr>PowerPoint Presentation</vt:lpstr>
      <vt:lpstr>Vicinity Map</vt:lpstr>
      <vt:lpstr>Overview of Request</vt:lpstr>
      <vt:lpstr>Relevant Code Standards</vt:lpstr>
      <vt:lpstr>Property Constraints</vt:lpstr>
      <vt:lpstr>Site Plan (Excerpt)</vt:lpstr>
      <vt:lpstr>Aerial Photo w/2-ft Contours</vt:lpstr>
      <vt:lpstr>East Elevation</vt:lpstr>
      <vt:lpstr>West Elevation</vt:lpstr>
      <vt:lpstr>Site Photo</vt:lpstr>
      <vt:lpstr>Project Impacts</vt:lpstr>
      <vt:lpstr>Citizen Advisory Board (CAB)</vt:lpstr>
      <vt:lpstr>Public Notice</vt:lpstr>
      <vt:lpstr>Reviewing Agencies</vt:lpstr>
      <vt:lpstr>Required Findings</vt:lpstr>
      <vt:lpstr>Possible Motion</vt:lpstr>
    </vt:vector>
  </TitlesOfParts>
  <Company>Washoe County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</dc:title>
  <dc:creator>mkramer</dc:creator>
  <cp:keywords>Powerpoint, Power Point, ppt</cp:keywords>
  <cp:lastModifiedBy>donna fagan</cp:lastModifiedBy>
  <cp:revision>120</cp:revision>
  <cp:lastPrinted>2018-05-03T19:36:25Z</cp:lastPrinted>
  <dcterms:created xsi:type="dcterms:W3CDTF">2015-09-25T21:46:02Z</dcterms:created>
  <dcterms:modified xsi:type="dcterms:W3CDTF">2018-08-02T18:09:02Z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0x0101009148F5A04DDD49CBA7127AADA5FB792B00AADE34325A8B49CDA8BB4DB53328F21400246D64375472D84BA13220883A134206</vt:lpwstr>
  </property>
  <property fmtid="{D5CDD505-2E9C-101B-9397-08002B2CF9AE}" pid="3" name="_dlc_DocIdItemGuid">
    <vt:lpwstr>baf4cdfa-0915-4212-a058-608c58f70eeb</vt:lpwstr>
  </property>
</Properties>
</file>