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Lst>
  <p:notesMasterIdLst>
    <p:notesMasterId r:id="rId15"/>
  </p:notesMasterIdLst>
  <p:sldIdLst>
    <p:sldId id="273" r:id="rId6"/>
    <p:sldId id="274" r:id="rId7"/>
    <p:sldId id="284" r:id="rId8"/>
    <p:sldId id="292" r:id="rId9"/>
    <p:sldId id="296" r:id="rId10"/>
    <p:sldId id="294" r:id="rId11"/>
    <p:sldId id="295" r:id="rId12"/>
    <p:sldId id="283" r:id="rId13"/>
    <p:sldId id="281" r:id="rId14"/>
  </p:sldIdLst>
  <p:sldSz cx="9144000" cy="6858000" type="screen4x3"/>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00"/>
    <a:srgbClr val="4F81BD"/>
    <a:srgbClr val="92D050"/>
    <a:srgbClr val="000000"/>
    <a:srgbClr val="FFC000"/>
    <a:srgbClr val="0054A4"/>
    <a:srgbClr val="BCBEC0"/>
    <a:srgbClr val="E6E7E8"/>
    <a:srgbClr val="006325"/>
    <a:srgbClr val="FFD4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285" autoAdjust="0"/>
    <p:restoredTop sz="94660"/>
  </p:normalViewPr>
  <p:slideViewPr>
    <p:cSldViewPr>
      <p:cViewPr>
        <p:scale>
          <a:sx n="70" d="100"/>
          <a:sy n="70" d="100"/>
        </p:scale>
        <p:origin x="-2838" y="-1032"/>
      </p:cViewPr>
      <p:guideLst>
        <p:guide orient="horz" pos="2160"/>
        <p:guide pos="2880"/>
      </p:guideLst>
    </p:cSldViewPr>
  </p:slideViewPr>
  <p:notesTextViewPr>
    <p:cViewPr>
      <p:scale>
        <a:sx n="100" d="100"/>
        <a:sy n="100" d="100"/>
      </p:scale>
      <p:origin x="0" y="0"/>
    </p:cViewPr>
  </p:notesTextViewPr>
  <p:sorterViewPr>
    <p:cViewPr>
      <p:scale>
        <a:sx n="120" d="100"/>
        <a:sy n="12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238" cy="46513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78275" y="0"/>
            <a:ext cx="3043238" cy="465138"/>
          </a:xfrm>
          <a:prstGeom prst="rect">
            <a:avLst/>
          </a:prstGeom>
        </p:spPr>
        <p:txBody>
          <a:bodyPr vert="horz" lIns="91440" tIns="45720" rIns="91440" bIns="45720" rtlCol="0"/>
          <a:lstStyle>
            <a:lvl1pPr algn="r">
              <a:defRPr sz="1200"/>
            </a:lvl1pPr>
          </a:lstStyle>
          <a:p>
            <a:fld id="{B8AE55A0-88DB-44F8-9E71-882C6BFF5295}" type="datetimeFigureOut">
              <a:rPr lang="en-US" smtClean="0"/>
              <a:t>04/07/2017</a:t>
            </a:fld>
            <a:endParaRPr lang="en-US"/>
          </a:p>
        </p:txBody>
      </p:sp>
      <p:sp>
        <p:nvSpPr>
          <p:cNvPr id="4" name="Slide Image Placeholder 3"/>
          <p:cNvSpPr>
            <a:spLocks noGrp="1" noRot="1" noChangeAspect="1"/>
          </p:cNvSpPr>
          <p:nvPr>
            <p:ph type="sldImg" idx="2"/>
          </p:nvPr>
        </p:nvSpPr>
        <p:spPr>
          <a:xfrm>
            <a:off x="1184275" y="698500"/>
            <a:ext cx="4654550" cy="3490913"/>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1675" y="4421188"/>
            <a:ext cx="5619750" cy="41894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42375"/>
            <a:ext cx="3043238" cy="465138"/>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78275" y="8842375"/>
            <a:ext cx="3043238" cy="465138"/>
          </a:xfrm>
          <a:prstGeom prst="rect">
            <a:avLst/>
          </a:prstGeom>
        </p:spPr>
        <p:txBody>
          <a:bodyPr vert="horz" lIns="91440" tIns="45720" rIns="91440" bIns="45720" rtlCol="0" anchor="b"/>
          <a:lstStyle>
            <a:lvl1pPr algn="r">
              <a:defRPr sz="1200"/>
            </a:lvl1pPr>
          </a:lstStyle>
          <a:p>
            <a:fld id="{68F7C3CB-48A2-4C6E-9D8D-9C534A317DEE}" type="slidenum">
              <a:rPr lang="en-US" smtClean="0"/>
              <a:t>‹#›</a:t>
            </a:fld>
            <a:endParaRPr lang="en-US"/>
          </a:p>
        </p:txBody>
      </p:sp>
    </p:spTree>
    <p:extLst>
      <p:ext uri="{BB962C8B-B14F-4D97-AF65-F5344CB8AC3E}">
        <p14:creationId xmlns:p14="http://schemas.microsoft.com/office/powerpoint/2010/main" val="42714807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772400" cy="1470025"/>
          </a:xfrm>
          <a:prstGeom prst="rect">
            <a:avLst/>
          </a:prstGeom>
        </p:spPr>
        <p:txBody>
          <a:bodyPr/>
          <a:lstStyle>
            <a:lvl1pPr>
              <a:defRPr b="1">
                <a:solidFill>
                  <a:schemeClr val="bg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371600" y="3657600"/>
            <a:ext cx="6400800" cy="15240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5" name="TextBox 4"/>
          <p:cNvSpPr txBox="1"/>
          <p:nvPr userDrawn="1"/>
        </p:nvSpPr>
        <p:spPr>
          <a:xfrm>
            <a:off x="8153400" y="6172200"/>
            <a:ext cx="533400" cy="338554"/>
          </a:xfrm>
          <a:prstGeom prst="rect">
            <a:avLst/>
          </a:prstGeom>
          <a:noFill/>
        </p:spPr>
        <p:txBody>
          <a:bodyPr wrap="square" rtlCol="0">
            <a:spAutoFit/>
          </a:bodyPr>
          <a:lstStyle/>
          <a:p>
            <a:pPr algn="ctr"/>
            <a:fld id="{CFD79E14-A5CB-4B11-98BD-C2699C7313C6}" type="slidenum">
              <a:rPr lang="en-US" sz="1600" b="1" smtClean="0">
                <a:solidFill>
                  <a:schemeClr val="tx1"/>
                </a:solidFill>
              </a:rPr>
              <a:pPr algn="ctr"/>
              <a:t>‹#›</a:t>
            </a:fld>
            <a:endParaRPr lang="en-US" sz="1600" b="1" dirty="0">
              <a:solidFill>
                <a:schemeClr val="tx1"/>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a:solidFill>
                  <a:schemeClr val="bg1">
                    <a:lumMod val="95000"/>
                  </a:schemeClr>
                </a:solidFill>
              </a:defRPr>
            </a:lvl1pPr>
          </a:lstStyle>
          <a:p>
            <a:pPr algn="l"/>
            <a:r>
              <a:rPr lang="en-US" dirty="0" smtClean="0">
                <a:solidFill>
                  <a:srgbClr val="0054A4"/>
                </a:solidFill>
              </a:rPr>
              <a:t>Template for pages 1-9</a:t>
            </a:r>
            <a:endParaRPr lang="en-US" dirty="0">
              <a:solidFill>
                <a:srgbClr val="0054A4"/>
              </a:solidFill>
            </a:endParaRPr>
          </a:p>
        </p:txBody>
      </p:sp>
      <p:sp>
        <p:nvSpPr>
          <p:cNvPr id="5" name="TextBox 4"/>
          <p:cNvSpPr txBox="1"/>
          <p:nvPr userDrawn="1"/>
        </p:nvSpPr>
        <p:spPr>
          <a:xfrm>
            <a:off x="8153400" y="6172200"/>
            <a:ext cx="533400" cy="338554"/>
          </a:xfrm>
          <a:prstGeom prst="rect">
            <a:avLst/>
          </a:prstGeom>
          <a:noFill/>
        </p:spPr>
        <p:txBody>
          <a:bodyPr wrap="square" rtlCol="0">
            <a:spAutoFit/>
          </a:bodyPr>
          <a:lstStyle/>
          <a:p>
            <a:pPr algn="ctr"/>
            <a:fld id="{CFD79E14-A5CB-4B11-98BD-C2699C7313C6}" type="slidenum">
              <a:rPr lang="en-US" sz="1600" b="1" smtClean="0">
                <a:solidFill>
                  <a:schemeClr val="tx1"/>
                </a:solidFill>
              </a:rPr>
              <a:pPr algn="ctr"/>
              <a:t>‹#›</a:t>
            </a:fld>
            <a:endParaRPr lang="en-US" sz="1600" b="1" dirty="0">
              <a:solidFill>
                <a:schemeClr val="tx1"/>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219200"/>
            <a:ext cx="8229600" cy="4038601"/>
          </a:xfrm>
        </p:spPr>
        <p:txBody>
          <a:bodyPr/>
          <a:lstStyle>
            <a:lvl1pPr>
              <a:buFont typeface="Wingdings" pitchFamily="2" charset="2"/>
              <a:buChar char="§"/>
              <a:defRPr b="1"/>
            </a:lvl1pPr>
            <a:lvl2pPr>
              <a:defRPr sz="3200"/>
            </a:lvl2pPr>
            <a:lvl3pPr>
              <a:buFont typeface="Wingdings" pitchFamily="2" charset="2"/>
              <a:buChar char="§"/>
              <a:defRPr sz="2800"/>
            </a:lvl3pPr>
            <a:lvl4pPr>
              <a:defRPr sz="2400"/>
            </a:lvl4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7" name="Title 1"/>
          <p:cNvSpPr>
            <a:spLocks noGrp="1"/>
          </p:cNvSpPr>
          <p:nvPr userDrawn="1">
            <p:ph type="title" hasCustomPrompt="1"/>
          </p:nvPr>
        </p:nvSpPr>
        <p:spPr>
          <a:xfrm>
            <a:off x="1219200" y="76200"/>
            <a:ext cx="8229600" cy="792162"/>
          </a:xfrm>
          <a:prstGeom prst="rect">
            <a:avLst/>
          </a:prstGeom>
        </p:spPr>
        <p:txBody>
          <a:bodyPr/>
          <a:lstStyle>
            <a:lvl1pPr>
              <a:defRPr b="1" baseline="0">
                <a:solidFill>
                  <a:schemeClr val="bg1"/>
                </a:solidFill>
              </a:defRPr>
            </a:lvl1pPr>
          </a:lstStyle>
          <a:p>
            <a:pPr algn="l"/>
            <a:r>
              <a:rPr lang="en-US" dirty="0" smtClean="0">
                <a:solidFill>
                  <a:srgbClr val="0054A4"/>
                </a:solidFill>
              </a:rPr>
              <a:t>Template for pages 10 and up</a:t>
            </a:r>
            <a:endParaRPr lang="en-US" dirty="0">
              <a:solidFill>
                <a:srgbClr val="0054A4"/>
              </a:solidFill>
            </a:endParaRPr>
          </a:p>
        </p:txBody>
      </p:sp>
      <p:sp>
        <p:nvSpPr>
          <p:cNvPr id="6" name="TextBox 5"/>
          <p:cNvSpPr txBox="1"/>
          <p:nvPr userDrawn="1"/>
        </p:nvSpPr>
        <p:spPr>
          <a:xfrm>
            <a:off x="8153400" y="6172200"/>
            <a:ext cx="533400" cy="338554"/>
          </a:xfrm>
          <a:prstGeom prst="rect">
            <a:avLst/>
          </a:prstGeom>
          <a:noFill/>
        </p:spPr>
        <p:txBody>
          <a:bodyPr wrap="square" rtlCol="0">
            <a:spAutoFit/>
          </a:bodyPr>
          <a:lstStyle/>
          <a:p>
            <a:pPr algn="ctr"/>
            <a:fld id="{CFD79E14-A5CB-4B11-98BD-C2699C7313C6}" type="slidenum">
              <a:rPr lang="en-US" sz="1600" b="1" smtClean="0">
                <a:solidFill>
                  <a:schemeClr val="tx1"/>
                </a:solidFill>
              </a:rPr>
              <a:pPr algn="ctr"/>
              <a:t>‹#›</a:t>
            </a:fld>
            <a:endParaRPr lang="en-US" sz="1600" b="1" dirty="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pic>
        <p:nvPicPr>
          <p:cNvPr id="2" name="Picture 1" descr="wc_strat_powerpoint-r1-01.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6" r:id="rId3"/>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
            </a:r>
            <a:br>
              <a:rPr lang="en-US" dirty="0" smtClean="0"/>
            </a:br>
            <a:endParaRPr lang="en-US" b="0" dirty="0"/>
          </a:p>
        </p:txBody>
      </p:sp>
      <p:sp>
        <p:nvSpPr>
          <p:cNvPr id="28" name="TextBox 27"/>
          <p:cNvSpPr txBox="1"/>
          <p:nvPr/>
        </p:nvSpPr>
        <p:spPr>
          <a:xfrm>
            <a:off x="1143000" y="228600"/>
            <a:ext cx="7543800" cy="677108"/>
          </a:xfrm>
          <a:prstGeom prst="rect">
            <a:avLst/>
          </a:prstGeom>
          <a:noFill/>
        </p:spPr>
        <p:txBody>
          <a:bodyPr wrap="square" rtlCol="0">
            <a:spAutoFit/>
          </a:bodyPr>
          <a:lstStyle/>
          <a:p>
            <a:r>
              <a:rPr lang="en-US" sz="3800" b="1" dirty="0" smtClean="0">
                <a:solidFill>
                  <a:schemeClr val="bg1"/>
                </a:solidFill>
              </a:rPr>
              <a:t>Tentative Map Case No. WTM16-002</a:t>
            </a:r>
            <a:endParaRPr lang="en-US" sz="3800" b="1" dirty="0">
              <a:solidFill>
                <a:schemeClr val="bg1"/>
              </a:solidFill>
            </a:endParaRPr>
          </a:p>
        </p:txBody>
      </p:sp>
      <p:sp>
        <p:nvSpPr>
          <p:cNvPr id="16" name="Content Placeholder 8"/>
          <p:cNvSpPr txBox="1">
            <a:spLocks/>
          </p:cNvSpPr>
          <p:nvPr/>
        </p:nvSpPr>
        <p:spPr>
          <a:xfrm>
            <a:off x="381000" y="2667000"/>
            <a:ext cx="2362200" cy="2971801"/>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endParaRPr lang="en-US" sz="2400" dirty="0" smtClean="0">
              <a:solidFill>
                <a:schemeClr val="tx1"/>
              </a:solidFill>
            </a:endParaRPr>
          </a:p>
        </p:txBody>
      </p:sp>
      <p:sp>
        <p:nvSpPr>
          <p:cNvPr id="11" name="Content Placeholder 8"/>
          <p:cNvSpPr txBox="1">
            <a:spLocks noGrp="1"/>
          </p:cNvSpPr>
          <p:nvPr>
            <p:ph type="subTitle" idx="1"/>
          </p:nvPr>
        </p:nvSpPr>
        <p:spPr>
          <a:xfrm>
            <a:off x="1447800" y="952500"/>
            <a:ext cx="6324600" cy="2019300"/>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itchFamily="34" charset="0"/>
              <a:buNone/>
              <a:defRPr sz="2000" kern="1200">
                <a:solidFill>
                  <a:schemeClr val="tx1">
                    <a:tint val="75000"/>
                  </a:schemeClr>
                </a:solidFill>
                <a:latin typeface="+mn-lt"/>
                <a:ea typeface="+mn-ea"/>
                <a:cs typeface="+mn-cs"/>
              </a:defRPr>
            </a:lvl9pPr>
          </a:lstStyle>
          <a:p>
            <a:r>
              <a:rPr lang="en-US" sz="1400" dirty="0" smtClean="0"/>
              <a:t/>
            </a:r>
            <a:br>
              <a:rPr lang="en-US" sz="1400" dirty="0" smtClean="0"/>
            </a:br>
            <a:r>
              <a:rPr lang="en-US" b="1" dirty="0" smtClean="0">
                <a:solidFill>
                  <a:schemeClr val="tx1"/>
                </a:solidFill>
              </a:rPr>
              <a:t>Washoe County </a:t>
            </a:r>
            <a:br>
              <a:rPr lang="en-US" b="1" dirty="0" smtClean="0">
                <a:solidFill>
                  <a:schemeClr val="tx1"/>
                </a:solidFill>
              </a:rPr>
            </a:br>
            <a:r>
              <a:rPr lang="en-US" b="1" dirty="0" smtClean="0">
                <a:solidFill>
                  <a:schemeClr val="tx1"/>
                </a:solidFill>
              </a:rPr>
              <a:t>Board of Adjustment</a:t>
            </a:r>
          </a:p>
          <a:p>
            <a:r>
              <a:rPr lang="en-US" sz="2400" b="1" i="1" dirty="0" smtClean="0">
                <a:solidFill>
                  <a:schemeClr val="tx1"/>
                </a:solidFill>
              </a:rPr>
              <a:t>April 6, 2017</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686812"/>
            <a:ext cx="4648717" cy="2126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2895600" y="5054026"/>
            <a:ext cx="3962917" cy="584775"/>
          </a:xfrm>
          <a:prstGeom prst="rect">
            <a:avLst/>
          </a:prstGeom>
          <a:noFill/>
        </p:spPr>
        <p:txBody>
          <a:bodyPr wrap="square" rtlCol="0">
            <a:spAutoFit/>
          </a:bodyPr>
          <a:lstStyle/>
          <a:p>
            <a:r>
              <a:rPr lang="en-US" sz="3200" b="1" dirty="0"/>
              <a:t>Carmelo Barajas-Ceja</a:t>
            </a:r>
            <a:endParaRPr lang="en-US" sz="3200" b="1" cap="small" dirty="0">
              <a:solidFill>
                <a:srgbClr val="0054A4"/>
              </a:solidFill>
            </a:endParaRPr>
          </a:p>
        </p:txBody>
      </p:sp>
    </p:spTree>
    <p:extLst>
      <p:ext uri="{BB962C8B-B14F-4D97-AF65-F5344CB8AC3E}">
        <p14:creationId xmlns:p14="http://schemas.microsoft.com/office/powerpoint/2010/main" val="55660059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43000" y="152400"/>
            <a:ext cx="5334000" cy="707886"/>
          </a:xfrm>
          <a:prstGeom prst="rect">
            <a:avLst/>
          </a:prstGeom>
          <a:noFill/>
        </p:spPr>
        <p:txBody>
          <a:bodyPr wrap="square" rtlCol="0">
            <a:spAutoFit/>
          </a:bodyPr>
          <a:lstStyle/>
          <a:p>
            <a:r>
              <a:rPr lang="en-US" sz="4000" b="1" dirty="0" smtClean="0">
                <a:solidFill>
                  <a:schemeClr val="bg1"/>
                </a:solidFill>
              </a:rPr>
              <a:t>Vicinity Map</a:t>
            </a:r>
            <a:endParaRPr lang="en-US" sz="4000" b="1" dirty="0">
              <a:solidFill>
                <a:schemeClr val="bg1"/>
              </a:solidFill>
            </a:endParaRPr>
          </a:p>
        </p:txBody>
      </p:sp>
      <p:sp>
        <p:nvSpPr>
          <p:cNvPr id="2" name="TextBox 1"/>
          <p:cNvSpPr txBox="1"/>
          <p:nvPr/>
        </p:nvSpPr>
        <p:spPr>
          <a:xfrm>
            <a:off x="228600" y="1524000"/>
            <a:ext cx="3581400" cy="1569660"/>
          </a:xfrm>
          <a:prstGeom prst="rect">
            <a:avLst/>
          </a:prstGeom>
          <a:noFill/>
        </p:spPr>
        <p:txBody>
          <a:bodyPr wrap="square" rtlCol="0">
            <a:spAutoFit/>
          </a:bodyPr>
          <a:lstStyle/>
          <a:p>
            <a:r>
              <a:rPr lang="en-US" sz="3200" dirty="0" smtClean="0"/>
              <a:t>West of Woods Dr. and north of E. 4</a:t>
            </a:r>
            <a:r>
              <a:rPr lang="en-US" sz="3200" baseline="30000" dirty="0" smtClean="0"/>
              <a:t>th</a:t>
            </a:r>
            <a:r>
              <a:rPr lang="en-US" sz="3200" dirty="0" smtClean="0"/>
              <a:t> Avenue</a:t>
            </a:r>
            <a:endParaRPr lang="en-US" sz="3200"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718038"/>
            <a:ext cx="4572000" cy="61399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Freeform 4"/>
          <p:cNvSpPr/>
          <p:nvPr/>
        </p:nvSpPr>
        <p:spPr>
          <a:xfrm>
            <a:off x="7277100" y="3187700"/>
            <a:ext cx="190500" cy="266700"/>
          </a:xfrm>
          <a:custGeom>
            <a:avLst/>
            <a:gdLst>
              <a:gd name="connsiteX0" fmla="*/ 0 w 190500"/>
              <a:gd name="connsiteY0" fmla="*/ 6350 h 266700"/>
              <a:gd name="connsiteX1" fmla="*/ 6350 w 190500"/>
              <a:gd name="connsiteY1" fmla="*/ 266700 h 266700"/>
              <a:gd name="connsiteX2" fmla="*/ 152400 w 190500"/>
              <a:gd name="connsiteY2" fmla="*/ 260350 h 266700"/>
              <a:gd name="connsiteX3" fmla="*/ 190500 w 190500"/>
              <a:gd name="connsiteY3" fmla="*/ 114300 h 266700"/>
              <a:gd name="connsiteX4" fmla="*/ 165100 w 190500"/>
              <a:gd name="connsiteY4" fmla="*/ 0 h 266700"/>
              <a:gd name="connsiteX5" fmla="*/ 0 w 190500"/>
              <a:gd name="connsiteY5" fmla="*/ 635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90500" h="266700">
                <a:moveTo>
                  <a:pt x="0" y="6350"/>
                </a:moveTo>
                <a:lnTo>
                  <a:pt x="6350" y="266700"/>
                </a:lnTo>
                <a:lnTo>
                  <a:pt x="152400" y="260350"/>
                </a:lnTo>
                <a:lnTo>
                  <a:pt x="190500" y="114300"/>
                </a:lnTo>
                <a:lnTo>
                  <a:pt x="165100" y="0"/>
                </a:lnTo>
                <a:lnTo>
                  <a:pt x="0" y="6350"/>
                </a:lnTo>
                <a:close/>
              </a:path>
            </a:pathLst>
          </a:cu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35935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620000" cy="792162"/>
          </a:xfrm>
        </p:spPr>
        <p:txBody>
          <a:bodyPr/>
          <a:lstStyle/>
          <a:p>
            <a:r>
              <a:rPr lang="en-US" dirty="0" smtClean="0"/>
              <a:t>Proposed Dwelling</a:t>
            </a:r>
            <a:endParaRPr lang="en-US" dirty="0"/>
          </a:p>
        </p:txBody>
      </p:sp>
      <p:sp>
        <p:nvSpPr>
          <p:cNvPr id="6" name="TextBox 5"/>
          <p:cNvSpPr txBox="1"/>
          <p:nvPr/>
        </p:nvSpPr>
        <p:spPr>
          <a:xfrm>
            <a:off x="76200" y="990601"/>
            <a:ext cx="8458200" cy="2800767"/>
          </a:xfrm>
          <a:prstGeom prst="rect">
            <a:avLst/>
          </a:prstGeom>
          <a:noFill/>
        </p:spPr>
        <p:txBody>
          <a:bodyPr wrap="square" rtlCol="0">
            <a:spAutoFit/>
          </a:bodyPr>
          <a:lstStyle/>
          <a:p>
            <a:pPr algn="ctr"/>
            <a:r>
              <a:rPr lang="en-US" sz="2000" u="sng" dirty="0" smtClean="0"/>
              <a:t>Property</a:t>
            </a:r>
          </a:p>
          <a:p>
            <a:pPr algn="ctr"/>
            <a:r>
              <a:rPr lang="en-US" sz="2000" dirty="0" smtClean="0"/>
              <a:t>Size: 0.347 Acres (15,115 </a:t>
            </a:r>
            <a:r>
              <a:rPr lang="en-US" sz="2000" dirty="0" err="1" smtClean="0"/>
              <a:t>s.f.</a:t>
            </a:r>
            <a:r>
              <a:rPr lang="en-US" sz="2000" dirty="0" smtClean="0"/>
              <a:t>)</a:t>
            </a:r>
          </a:p>
          <a:p>
            <a:pPr algn="ctr"/>
            <a:r>
              <a:rPr lang="en-US" sz="2000" dirty="0" smtClean="0"/>
              <a:t>Zoning: Medium Density Suburban (MDS)</a:t>
            </a:r>
          </a:p>
          <a:p>
            <a:pPr algn="ctr"/>
            <a:endParaRPr lang="en-US" sz="800" dirty="0"/>
          </a:p>
          <a:p>
            <a:pPr algn="ctr"/>
            <a:r>
              <a:rPr lang="en-US" sz="2000" u="sng" dirty="0" smtClean="0"/>
              <a:t>Existing Residence</a:t>
            </a:r>
            <a:r>
              <a:rPr lang="en-US" sz="2000" dirty="0" smtClean="0"/>
              <a:t>:</a:t>
            </a:r>
          </a:p>
          <a:p>
            <a:pPr marL="342900" indent="-342900" algn="ctr">
              <a:buFontTx/>
              <a:buChar char="-"/>
            </a:pPr>
            <a:r>
              <a:rPr lang="en-US" sz="2000" dirty="0" smtClean="0"/>
              <a:t>800 square feet</a:t>
            </a:r>
          </a:p>
          <a:p>
            <a:pPr algn="ctr"/>
            <a:endParaRPr lang="en-US" sz="800" dirty="0" smtClean="0"/>
          </a:p>
          <a:p>
            <a:pPr algn="ctr"/>
            <a:r>
              <a:rPr lang="en-US" sz="2000" u="sng" dirty="0" smtClean="0"/>
              <a:t>Proposed Residence</a:t>
            </a:r>
            <a:r>
              <a:rPr lang="en-US" sz="2000" dirty="0"/>
              <a:t>:</a:t>
            </a:r>
          </a:p>
          <a:p>
            <a:pPr marL="342900" indent="-342900" algn="ctr">
              <a:buFontTx/>
              <a:buChar char="-"/>
            </a:pPr>
            <a:r>
              <a:rPr lang="en-US" sz="2000" dirty="0" smtClean="0"/>
              <a:t>1,680 </a:t>
            </a:r>
            <a:r>
              <a:rPr lang="en-US" sz="2000" dirty="0"/>
              <a:t>square </a:t>
            </a:r>
            <a:r>
              <a:rPr lang="en-US" sz="2000" dirty="0" smtClean="0"/>
              <a:t>feet</a:t>
            </a:r>
          </a:p>
          <a:p>
            <a:pPr algn="ctr"/>
            <a:r>
              <a:rPr lang="en-US" sz="2000" i="1" dirty="0" smtClean="0"/>
              <a:t>(See Elevation Below)</a:t>
            </a: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9729" y="3791368"/>
            <a:ext cx="7931141" cy="26856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718829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620000" cy="792162"/>
          </a:xfrm>
        </p:spPr>
        <p:txBody>
          <a:bodyPr/>
          <a:lstStyle/>
          <a:p>
            <a:r>
              <a:rPr lang="en-US" dirty="0" smtClean="0"/>
              <a:t>Site Plan</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990600"/>
            <a:ext cx="6781800" cy="49946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reeform 3"/>
          <p:cNvSpPr/>
          <p:nvPr/>
        </p:nvSpPr>
        <p:spPr>
          <a:xfrm>
            <a:off x="3419475" y="4124325"/>
            <a:ext cx="1276350" cy="790575"/>
          </a:xfrm>
          <a:custGeom>
            <a:avLst/>
            <a:gdLst>
              <a:gd name="connsiteX0" fmla="*/ 9525 w 1276350"/>
              <a:gd name="connsiteY0" fmla="*/ 114300 h 790575"/>
              <a:gd name="connsiteX1" fmla="*/ 19050 w 1276350"/>
              <a:gd name="connsiteY1" fmla="*/ 781050 h 790575"/>
              <a:gd name="connsiteX2" fmla="*/ 1276350 w 1276350"/>
              <a:gd name="connsiteY2" fmla="*/ 790575 h 790575"/>
              <a:gd name="connsiteX3" fmla="*/ 1257300 w 1276350"/>
              <a:gd name="connsiteY3" fmla="*/ 0 h 790575"/>
              <a:gd name="connsiteX4" fmla="*/ 19050 w 1276350"/>
              <a:gd name="connsiteY4" fmla="*/ 9525 h 790575"/>
              <a:gd name="connsiteX5" fmla="*/ 0 w 1276350"/>
              <a:gd name="connsiteY5" fmla="*/ 171450 h 790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76350" h="790575">
                <a:moveTo>
                  <a:pt x="9525" y="114300"/>
                </a:moveTo>
                <a:lnTo>
                  <a:pt x="19050" y="781050"/>
                </a:lnTo>
                <a:lnTo>
                  <a:pt x="1276350" y="790575"/>
                </a:lnTo>
                <a:lnTo>
                  <a:pt x="1257300" y="0"/>
                </a:lnTo>
                <a:lnTo>
                  <a:pt x="19050" y="9525"/>
                </a:lnTo>
                <a:lnTo>
                  <a:pt x="0" y="171450"/>
                </a:lnTo>
              </a:path>
            </a:pathLst>
          </a:custGeom>
          <a:solidFill>
            <a:srgbClr val="FFFF00">
              <a:alpha val="5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extBox 4"/>
          <p:cNvSpPr txBox="1"/>
          <p:nvPr/>
        </p:nvSpPr>
        <p:spPr>
          <a:xfrm>
            <a:off x="1219200" y="3200400"/>
            <a:ext cx="2200275" cy="369332"/>
          </a:xfrm>
          <a:prstGeom prst="rect">
            <a:avLst/>
          </a:prstGeom>
          <a:noFill/>
        </p:spPr>
        <p:txBody>
          <a:bodyPr wrap="square" rtlCol="0">
            <a:spAutoFit/>
          </a:bodyPr>
          <a:lstStyle/>
          <a:p>
            <a:r>
              <a:rPr lang="en-US" b="1" dirty="0" smtClean="0">
                <a:solidFill>
                  <a:srgbClr val="FFFF00"/>
                </a:solidFill>
              </a:rPr>
              <a:t>Proposed Dwelling</a:t>
            </a:r>
            <a:endParaRPr lang="en-US" b="1" dirty="0">
              <a:solidFill>
                <a:srgbClr val="FFFF00"/>
              </a:solidFill>
            </a:endParaRPr>
          </a:p>
        </p:txBody>
      </p:sp>
      <p:cxnSp>
        <p:nvCxnSpPr>
          <p:cNvPr id="7" name="Straight Arrow Connector 6"/>
          <p:cNvCxnSpPr/>
          <p:nvPr/>
        </p:nvCxnSpPr>
        <p:spPr>
          <a:xfrm>
            <a:off x="2514600" y="3487903"/>
            <a:ext cx="1066800" cy="914400"/>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638800" y="1861066"/>
            <a:ext cx="2200275" cy="369332"/>
          </a:xfrm>
          <a:prstGeom prst="rect">
            <a:avLst/>
          </a:prstGeom>
          <a:noFill/>
        </p:spPr>
        <p:txBody>
          <a:bodyPr wrap="square" rtlCol="0">
            <a:spAutoFit/>
          </a:bodyPr>
          <a:lstStyle/>
          <a:p>
            <a:r>
              <a:rPr lang="en-US" b="1" dirty="0" smtClean="0">
                <a:solidFill>
                  <a:srgbClr val="FFFF00"/>
                </a:solidFill>
              </a:rPr>
              <a:t>Existing Dwelling</a:t>
            </a:r>
            <a:endParaRPr lang="en-US" b="1" dirty="0">
              <a:solidFill>
                <a:srgbClr val="FFFF00"/>
              </a:solidFill>
            </a:endParaRPr>
          </a:p>
        </p:txBody>
      </p:sp>
      <p:cxnSp>
        <p:nvCxnSpPr>
          <p:cNvPr id="12" name="Straight Arrow Connector 11"/>
          <p:cNvCxnSpPr/>
          <p:nvPr/>
        </p:nvCxnSpPr>
        <p:spPr>
          <a:xfrm flipH="1">
            <a:off x="5181600" y="2230398"/>
            <a:ext cx="1143000" cy="817602"/>
          </a:xfrm>
          <a:prstGeom prst="straightConnector1">
            <a:avLst/>
          </a:prstGeom>
          <a:ln w="19050">
            <a:solidFill>
              <a:srgbClr val="FFFF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795896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620000" cy="792162"/>
          </a:xfrm>
        </p:spPr>
        <p:txBody>
          <a:bodyPr/>
          <a:lstStyle/>
          <a:p>
            <a:r>
              <a:rPr lang="en-US" dirty="0" smtClean="0"/>
              <a:t>Floor Plan</a:t>
            </a: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599" y="1143000"/>
            <a:ext cx="8620907" cy="44105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503930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57150" y="1219200"/>
            <a:ext cx="9067800" cy="3429000"/>
          </a:xfrm>
        </p:spPr>
        <p:txBody>
          <a:bodyPr>
            <a:noAutofit/>
          </a:bodyPr>
          <a:lstStyle/>
          <a:p>
            <a:pPr lvl="0" hangingPunct="0"/>
            <a:r>
              <a:rPr lang="en-US" sz="1800" dirty="0" smtClean="0"/>
              <a:t>Sun Valley Citizen Advisory Board  (SVCAB) Meeting – April 3, 2017</a:t>
            </a:r>
          </a:p>
          <a:p>
            <a:pPr lvl="1" hangingPunct="0"/>
            <a:r>
              <a:rPr lang="en-US" sz="1800" dirty="0" smtClean="0"/>
              <a:t>Concern was raised about the dirt driveway;</a:t>
            </a:r>
          </a:p>
          <a:p>
            <a:pPr lvl="1" hangingPunct="0"/>
            <a:r>
              <a:rPr lang="en-US" sz="1800" dirty="0" smtClean="0"/>
              <a:t>SVCAB recommended approval (four in favor; one opposed)</a:t>
            </a:r>
          </a:p>
          <a:p>
            <a:pPr lvl="1" hangingPunct="0"/>
            <a:endParaRPr lang="en-US" sz="1800" dirty="0" smtClean="0"/>
          </a:p>
          <a:p>
            <a:pPr marL="0" lvl="0" indent="0" hangingPunct="0">
              <a:buNone/>
            </a:pPr>
            <a:r>
              <a:rPr lang="en-US" sz="1800" dirty="0"/>
              <a:t>	</a:t>
            </a:r>
          </a:p>
        </p:txBody>
      </p:sp>
      <p:sp>
        <p:nvSpPr>
          <p:cNvPr id="3" name="Title 2"/>
          <p:cNvSpPr>
            <a:spLocks noGrp="1"/>
          </p:cNvSpPr>
          <p:nvPr>
            <p:ph type="title"/>
          </p:nvPr>
        </p:nvSpPr>
        <p:spPr>
          <a:xfrm>
            <a:off x="1219200" y="76200"/>
            <a:ext cx="7162800" cy="792162"/>
          </a:xfrm>
        </p:spPr>
        <p:txBody>
          <a:bodyPr/>
          <a:lstStyle/>
          <a:p>
            <a:r>
              <a:rPr lang="en-US" dirty="0" smtClean="0"/>
              <a:t>Community Meeting</a:t>
            </a:r>
            <a:endParaRPr lang="en-US" dirty="0"/>
          </a:p>
        </p:txBody>
      </p:sp>
    </p:spTree>
    <p:extLst>
      <p:ext uri="{BB962C8B-B14F-4D97-AF65-F5344CB8AC3E}">
        <p14:creationId xmlns:p14="http://schemas.microsoft.com/office/powerpoint/2010/main" val="239953918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19200" y="76200"/>
            <a:ext cx="7162800" cy="792162"/>
          </a:xfrm>
        </p:spPr>
        <p:txBody>
          <a:bodyPr/>
          <a:lstStyle/>
          <a:p>
            <a:r>
              <a:rPr lang="en-US" dirty="0" smtClean="0"/>
              <a:t>Notice Map</a:t>
            </a:r>
            <a:endParaRPr lang="en-US" dirty="0"/>
          </a:p>
        </p:txBody>
      </p:sp>
      <p:sp>
        <p:nvSpPr>
          <p:cNvPr id="9" name="TextBox 8"/>
          <p:cNvSpPr txBox="1"/>
          <p:nvPr/>
        </p:nvSpPr>
        <p:spPr>
          <a:xfrm>
            <a:off x="152400" y="1685925"/>
            <a:ext cx="4114800" cy="1938992"/>
          </a:xfrm>
          <a:prstGeom prst="rect">
            <a:avLst/>
          </a:prstGeom>
          <a:noFill/>
        </p:spPr>
        <p:txBody>
          <a:bodyPr wrap="square" rtlCol="0">
            <a:spAutoFit/>
          </a:bodyPr>
          <a:lstStyle/>
          <a:p>
            <a:pPr marL="285750" indent="-285750">
              <a:buFont typeface="Wingdings"/>
              <a:buChar char="w"/>
            </a:pPr>
            <a:r>
              <a:rPr lang="en-US" sz="2400" b="1" dirty="0" smtClean="0"/>
              <a:t>500 feet from Property</a:t>
            </a:r>
          </a:p>
          <a:p>
            <a:pPr marL="285750" indent="-285750">
              <a:buFont typeface="Wingdings"/>
              <a:buChar char="w"/>
            </a:pPr>
            <a:r>
              <a:rPr lang="en-US" sz="2400" b="1" dirty="0" smtClean="0"/>
              <a:t>58 Different Property Owners</a:t>
            </a:r>
          </a:p>
          <a:p>
            <a:pPr marL="285750" indent="-285750">
              <a:buFont typeface="Wingdings"/>
              <a:buChar char="w"/>
            </a:pPr>
            <a:r>
              <a:rPr lang="en-US" sz="2400" b="1" dirty="0" smtClean="0"/>
              <a:t>Meets all noticing requirements of Article 810</a:t>
            </a:r>
            <a:endParaRPr lang="en-US" sz="2400" b="1" dirty="0"/>
          </a:p>
        </p:txBody>
      </p:sp>
      <p:pic>
        <p:nvPicPr>
          <p:cNvPr id="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1318" y="926960"/>
            <a:ext cx="4461681" cy="6018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986878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990600"/>
            <a:ext cx="9067800" cy="4800600"/>
          </a:xfrm>
        </p:spPr>
        <p:txBody>
          <a:bodyPr>
            <a:noAutofit/>
          </a:bodyPr>
          <a:lstStyle/>
          <a:p>
            <a:pPr hangingPunct="0"/>
            <a:r>
              <a:rPr lang="en-US" sz="1800" dirty="0"/>
              <a:t>1.	</a:t>
            </a:r>
            <a:r>
              <a:rPr lang="en-US" sz="1800" u="sng" dirty="0"/>
              <a:t>Consistency.</a:t>
            </a:r>
            <a:r>
              <a:rPr lang="en-US" sz="1800" dirty="0"/>
              <a:t>  That the proposed use is consistent with the action programs, policies, </a:t>
            </a:r>
            <a:r>
              <a:rPr lang="en-US" sz="1800" dirty="0" smtClean="0"/>
              <a:t>	standards </a:t>
            </a:r>
            <a:r>
              <a:rPr lang="en-US" sz="1800" dirty="0"/>
              <a:t>and maps of the Master Plan and the Sun Valley Area Plan;</a:t>
            </a:r>
          </a:p>
          <a:p>
            <a:pPr hangingPunct="0"/>
            <a:r>
              <a:rPr lang="en-US" sz="1800" dirty="0"/>
              <a:t>2.	</a:t>
            </a:r>
            <a:r>
              <a:rPr lang="en-US" sz="1800" u="sng" dirty="0"/>
              <a:t>Improvements.</a:t>
            </a:r>
            <a:r>
              <a:rPr lang="en-US" sz="1800" dirty="0"/>
              <a:t>  That adequate utilities, roadway improvements, sanitation, water </a:t>
            </a:r>
            <a:r>
              <a:rPr lang="en-US" sz="1800" dirty="0" smtClean="0"/>
              <a:t>	supply</a:t>
            </a:r>
            <a:r>
              <a:rPr lang="en-US" sz="1800" dirty="0"/>
              <a:t>, drainage, and other necessary facilities have been provided, the proposed </a:t>
            </a:r>
            <a:r>
              <a:rPr lang="en-US" sz="1800" dirty="0" smtClean="0"/>
              <a:t>	improvements </a:t>
            </a:r>
            <a:r>
              <a:rPr lang="en-US" sz="1800" dirty="0"/>
              <a:t>are properly related to existing and proposed roadways, and an </a:t>
            </a:r>
            <a:r>
              <a:rPr lang="en-US" sz="1800" dirty="0" smtClean="0"/>
              <a:t>	adequate </a:t>
            </a:r>
            <a:r>
              <a:rPr lang="en-US" sz="1800" dirty="0"/>
              <a:t>public facilities determination has been made in accordance with Division </a:t>
            </a:r>
            <a:r>
              <a:rPr lang="en-US" sz="1800" dirty="0" smtClean="0"/>
              <a:t>	Seven</a:t>
            </a:r>
            <a:r>
              <a:rPr lang="en-US" sz="1800" dirty="0"/>
              <a:t>;</a:t>
            </a:r>
          </a:p>
          <a:p>
            <a:pPr hangingPunct="0"/>
            <a:r>
              <a:rPr lang="en-US" sz="1800" dirty="0"/>
              <a:t>3.	</a:t>
            </a:r>
            <a:r>
              <a:rPr lang="en-US" sz="1800" u="sng" dirty="0"/>
              <a:t>Site Suitability.</a:t>
            </a:r>
            <a:r>
              <a:rPr lang="en-US" sz="1800" dirty="0"/>
              <a:t>  That the site is physically suitable for a detached accessory dwelling, </a:t>
            </a:r>
            <a:r>
              <a:rPr lang="en-US" sz="1800" dirty="0" smtClean="0"/>
              <a:t>	and </a:t>
            </a:r>
            <a:r>
              <a:rPr lang="en-US" sz="1800" dirty="0"/>
              <a:t>for the intensity of such a development;</a:t>
            </a:r>
          </a:p>
          <a:p>
            <a:pPr hangingPunct="0"/>
            <a:r>
              <a:rPr lang="en-US" sz="1800" dirty="0"/>
              <a:t>4.	</a:t>
            </a:r>
            <a:r>
              <a:rPr lang="en-US" sz="1800" u="sng" dirty="0"/>
              <a:t>Issuance Not Detrimental.</a:t>
            </a:r>
            <a:r>
              <a:rPr lang="en-US" sz="1800" dirty="0"/>
              <a:t>  That issuance of the permit will not be significantly </a:t>
            </a:r>
            <a:r>
              <a:rPr lang="en-US" sz="1800" dirty="0" smtClean="0"/>
              <a:t>	detrimental </a:t>
            </a:r>
            <a:r>
              <a:rPr lang="en-US" sz="1800" dirty="0"/>
              <a:t>to the public health, safety or welfare; injurious to the property or </a:t>
            </a:r>
            <a:r>
              <a:rPr lang="en-US" sz="1800" dirty="0" smtClean="0"/>
              <a:t>	improvements </a:t>
            </a:r>
            <a:r>
              <a:rPr lang="en-US" sz="1800" dirty="0"/>
              <a:t>of adjacent properties; or detrimental to the character of the </a:t>
            </a:r>
            <a:r>
              <a:rPr lang="en-US" sz="1800" dirty="0" smtClean="0"/>
              <a:t>	surrounding </a:t>
            </a:r>
            <a:r>
              <a:rPr lang="en-US" sz="1800" dirty="0"/>
              <a:t>area; </a:t>
            </a:r>
          </a:p>
          <a:p>
            <a:pPr hangingPunct="0"/>
            <a:r>
              <a:rPr lang="en-US" sz="1800" dirty="0"/>
              <a:t>5.	</a:t>
            </a:r>
            <a:r>
              <a:rPr lang="en-US" sz="1800" u="sng" dirty="0"/>
              <a:t>Effect on a Military Installation.</a:t>
            </a:r>
            <a:r>
              <a:rPr lang="en-US" sz="1800" dirty="0"/>
              <a:t>  Issuance of the permit will not have a detrimental </a:t>
            </a:r>
            <a:r>
              <a:rPr lang="en-US" sz="1800" dirty="0" smtClean="0"/>
              <a:t>	effect </a:t>
            </a:r>
            <a:r>
              <a:rPr lang="en-US" sz="1800" dirty="0"/>
              <a:t>on the location, purpose or mission of the military installation.</a:t>
            </a:r>
          </a:p>
        </p:txBody>
      </p:sp>
      <p:sp>
        <p:nvSpPr>
          <p:cNvPr id="3" name="Title 2"/>
          <p:cNvSpPr>
            <a:spLocks noGrp="1"/>
          </p:cNvSpPr>
          <p:nvPr>
            <p:ph type="title"/>
          </p:nvPr>
        </p:nvSpPr>
        <p:spPr>
          <a:xfrm>
            <a:off x="1219200" y="76200"/>
            <a:ext cx="7162800" cy="792162"/>
          </a:xfrm>
        </p:spPr>
        <p:txBody>
          <a:bodyPr/>
          <a:lstStyle/>
          <a:p>
            <a:r>
              <a:rPr lang="en-US" dirty="0" smtClean="0"/>
              <a:t>Findings</a:t>
            </a:r>
            <a:endParaRPr lang="en-US" dirty="0"/>
          </a:p>
        </p:txBody>
      </p:sp>
    </p:spTree>
    <p:extLst>
      <p:ext uri="{BB962C8B-B14F-4D97-AF65-F5344CB8AC3E}">
        <p14:creationId xmlns:p14="http://schemas.microsoft.com/office/powerpoint/2010/main" val="17922028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118925"/>
            <a:ext cx="8229600" cy="792162"/>
          </a:xfrm>
        </p:spPr>
        <p:txBody>
          <a:bodyPr/>
          <a:lstStyle/>
          <a:p>
            <a:r>
              <a:rPr lang="en-US" sz="4000" dirty="0" smtClean="0"/>
              <a:t>Possible Motion for WSUP17-0002</a:t>
            </a:r>
            <a:endParaRPr lang="en-US" sz="4000" dirty="0"/>
          </a:p>
        </p:txBody>
      </p:sp>
      <p:sp>
        <p:nvSpPr>
          <p:cNvPr id="5" name="Rectangle 4"/>
          <p:cNvSpPr/>
          <p:nvPr/>
        </p:nvSpPr>
        <p:spPr>
          <a:xfrm>
            <a:off x="142164" y="1143000"/>
            <a:ext cx="8763000" cy="3108543"/>
          </a:xfrm>
          <a:prstGeom prst="rect">
            <a:avLst/>
          </a:prstGeom>
        </p:spPr>
        <p:txBody>
          <a:bodyPr wrap="square">
            <a:spAutoFit/>
          </a:bodyPr>
          <a:lstStyle/>
          <a:p>
            <a:pPr algn="just"/>
            <a:r>
              <a:rPr lang="en-US" sz="2800" dirty="0"/>
              <a:t>I move that, after giving reasoned consideration to the information contained in the staff report and information received during the public hearing, the Washoe County Board of Adjustment approve with conditions Special Use Permit Case Number WSUP17-0002 for Carmelo Barajas-Ceja, having made all five findings in accordance with Washoe County Code Section 110.810.30</a:t>
            </a:r>
            <a:r>
              <a:rPr lang="en-US" sz="2700" dirty="0" smtClean="0"/>
              <a:t>.</a:t>
            </a:r>
            <a:endParaRPr lang="en-US" sz="2700" dirty="0"/>
          </a:p>
        </p:txBody>
      </p:sp>
    </p:spTree>
    <p:extLst>
      <p:ext uri="{BB962C8B-B14F-4D97-AF65-F5344CB8AC3E}">
        <p14:creationId xmlns:p14="http://schemas.microsoft.com/office/powerpoint/2010/main" val="2499291710"/>
      </p:ext>
    </p:extLst>
  </p:cSld>
  <p:clrMapOvr>
    <a:masterClrMapping/>
  </p:clrMapOvr>
  <p:timing>
    <p:tnLst>
      <p:par>
        <p:cTn id="1" dur="indefinite" restart="never" nodeType="tmRoot"/>
      </p:par>
    </p:tnLst>
  </p:timing>
</p:sld>
</file>

<file path=ppt/theme/theme1.xml><?xml version="1.0" encoding="utf-8"?>
<a:theme xmlns:a="http://schemas.openxmlformats.org/drawingml/2006/main" name="PowerPoint_Template_2015">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Image" ma:contentTypeID="0x0101009148F5A04DDD49CBA7127AADA5FB792B00AADE34325A8B49CDA8BB4DB53328F21400246D64375472D84BA13220883A134206" ma:contentTypeVersion="1" ma:contentTypeDescription="Upload an image." ma:contentTypeScope="" ma:versionID="2e55dbcb3e0b3cd6523d10bed63eb2c6">
  <xsd:schema xmlns:xsd="http://www.w3.org/2001/XMLSchema" xmlns:xs="http://www.w3.org/2001/XMLSchema" xmlns:p="http://schemas.microsoft.com/office/2006/metadata/properties" xmlns:ns1="http://schemas.microsoft.com/sharepoint/v3" xmlns:ns2="CEA9126C-A9B1-4F4A-855C-DD0F845697D2" xmlns:ns3="http://schemas.microsoft.com/sharepoint/v3/fields" xmlns:ns4="a94d8b85-37e1-4d17-8d55-8b7d207932bb" targetNamespace="http://schemas.microsoft.com/office/2006/metadata/properties" ma:root="true" ma:fieldsID="ee4acf4b2b82c25fb306546ca24d2aa9" ns1:_="" ns2:_="" ns3:_="" ns4:_="">
    <xsd:import namespace="http://schemas.microsoft.com/sharepoint/v3"/>
    <xsd:import namespace="CEA9126C-A9B1-4F4A-855C-DD0F845697D2"/>
    <xsd:import namespace="http://schemas.microsoft.com/sharepoint/v3/fields"/>
    <xsd:import namespace="a94d8b85-37e1-4d17-8d55-8b7d207932bb"/>
    <xsd:element name="properties">
      <xsd:complexType>
        <xsd:sequence>
          <xsd:element name="documentManagement">
            <xsd:complexType>
              <xsd:all>
                <xsd:element ref="ns1:FileRef" minOccurs="0"/>
                <xsd:element ref="ns1:File_x0020_Type" minOccurs="0"/>
                <xsd:element ref="ns1:HTML_x0020_File_x0020_Type" minOccurs="0"/>
                <xsd:element ref="ns1:FSObjType" minOccurs="0"/>
                <xsd:element ref="ns2:ThumbnailExists" minOccurs="0"/>
                <xsd:element ref="ns2:PreviewExists" minOccurs="0"/>
                <xsd:element ref="ns2:ImageWidth" minOccurs="0"/>
                <xsd:element ref="ns2:ImageHeight" minOccurs="0"/>
                <xsd:element ref="ns2:ImageCreateDate" minOccurs="0"/>
                <xsd:element ref="ns3:wic_System_Copyright" minOccurs="0"/>
                <xsd:element ref="ns4:_dlc_DocId" minOccurs="0"/>
                <xsd:element ref="ns4:_dlc_DocIdUrl" minOccurs="0"/>
                <xsd:element ref="ns4:_dlc_DocIdPersistId" minOccurs="0"/>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FileRef" ma:index="8" nillable="true" ma:displayName="URL Path" ma:hidden="true" ma:list="Docs" ma:internalName="FileRef" ma:readOnly="true" ma:showField="FullUrl">
      <xsd:simpleType>
        <xsd:restriction base="dms:Lookup"/>
      </xsd:simpleType>
    </xsd:element>
    <xsd:element name="File_x0020_Type" ma:index="9" nillable="true" ma:displayName="File Type" ma:hidden="true" ma:internalName="File_x0020_Type" ma:readOnly="true">
      <xsd:simpleType>
        <xsd:restriction base="dms:Text"/>
      </xsd:simpleType>
    </xsd:element>
    <xsd:element name="HTML_x0020_File_x0020_Type" ma:index="10" nillable="true" ma:displayName="HTML File Type" ma:hidden="true" ma:internalName="HTML_x0020_File_x0020_Type" ma:readOnly="true">
      <xsd:simpleType>
        <xsd:restriction base="dms:Text"/>
      </xsd:simpleType>
    </xsd:element>
    <xsd:element name="FSObjType" ma:index="11" nillable="true" ma:displayName="Item Type" ma:hidden="true" ma:list="Docs" ma:internalName="FSObjType" ma:readOnly="true" ma:showField="FSType">
      <xsd:simpleType>
        <xsd:restriction base="dms:Lookup"/>
      </xsd:simpleType>
    </xsd:element>
    <xsd:element name="PublishingStartDate" ma:index="30" nillable="true" ma:displayName="Scheduling Start Date" ma:description="" ma:hidden="true" ma:internalName="PublishingStartDate">
      <xsd:simpleType>
        <xsd:restriction base="dms:Unknown"/>
      </xsd:simpleType>
    </xsd:element>
    <xsd:element name="PublishingExpirationDate" ma:index="31"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CEA9126C-A9B1-4F4A-855C-DD0F845697D2" elementFormDefault="qualified">
    <xsd:import namespace="http://schemas.microsoft.com/office/2006/documentManagement/types"/>
    <xsd:import namespace="http://schemas.microsoft.com/office/infopath/2007/PartnerControls"/>
    <xsd:element name="ThumbnailExists" ma:index="18" nillable="true" ma:displayName="Thumbnail Exists" ma:default="FALSE" ma:hidden="true" ma:internalName="ThumbnailExists" ma:readOnly="true">
      <xsd:simpleType>
        <xsd:restriction base="dms:Boolean"/>
      </xsd:simpleType>
    </xsd:element>
    <xsd:element name="PreviewExists" ma:index="19" nillable="true" ma:displayName="Preview Exists" ma:default="FALSE" ma:hidden="true" ma:internalName="PreviewExists" ma:readOnly="true">
      <xsd:simpleType>
        <xsd:restriction base="dms:Boolean"/>
      </xsd:simpleType>
    </xsd:element>
    <xsd:element name="ImageWidth" ma:index="20" nillable="true" ma:displayName="Width" ma:internalName="ImageWidth" ma:readOnly="true">
      <xsd:simpleType>
        <xsd:restriction base="dms:Unknown"/>
      </xsd:simpleType>
    </xsd:element>
    <xsd:element name="ImageHeight" ma:index="22" nillable="true" ma:displayName="Height" ma:internalName="ImageHeight" ma:readOnly="true">
      <xsd:simpleType>
        <xsd:restriction base="dms:Unknown"/>
      </xsd:simpleType>
    </xsd:element>
    <xsd:element name="ImageCreateDate" ma:index="25" nillable="true" ma:displayName="Date Picture Taken" ma:format="DateTime" ma:hidden="true" ma:internalName="ImageCreateDat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fields" elementFormDefault="qualified">
    <xsd:import namespace="http://schemas.microsoft.com/office/2006/documentManagement/types"/>
    <xsd:import namespace="http://schemas.microsoft.com/office/infopath/2007/PartnerControls"/>
    <xsd:element name="wic_System_Copyright" ma:index="26" nillable="true" ma:displayName="Copyright" ma:internalName="wic_System_Copyright">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94d8b85-37e1-4d17-8d55-8b7d207932bb" elementFormDefault="qualified">
    <xsd:import namespace="http://schemas.microsoft.com/office/2006/documentManagement/types"/>
    <xsd:import namespace="http://schemas.microsoft.com/office/infopath/2007/PartnerControls"/>
    <xsd:element name="_dlc_DocId" ma:index="27" nillable="true" ma:displayName="Document ID Value" ma:description="The value of the document ID assigned to this item." ma:internalName="_dlc_DocId" ma:readOnly="true">
      <xsd:simpleType>
        <xsd:restriction base="dms:Text"/>
      </xsd:simpleType>
    </xsd:element>
    <xsd:element name="_dlc_DocIdUrl" ma:index="28"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9" nillable="true" ma:displayName="Persist ID" ma:description="Keep ID on add." ma:hidden="true" ma:internalName="_dlc_DocIdPersistId" ma:readOnly="tru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ma:index="24" ma:displayName="Author"/>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ma:index="23" ma:displayName="Comments"/>
        <xsd:element name="keywords" minOccurs="0" maxOccurs="1" type="xsd:string" ma:index="14" ma:displayName="Keywords"/>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ImageCreateDate xmlns="CEA9126C-A9B1-4F4A-855C-DD0F845697D2" xsi:nil="true"/>
    <PublishingExpirationDate xmlns="http://schemas.microsoft.com/sharepoint/v3" xsi:nil="true"/>
    <PublishingStartDate xmlns="http://schemas.microsoft.com/sharepoint/v3" xsi:nil="true"/>
    <wic_System_Copyright xmlns="http://schemas.microsoft.com/sharepoint/v3/fields" xsi:nil="true"/>
    <_dlc_DocId xmlns="a94d8b85-37e1-4d17-8d55-8b7d207932bb">NMS6VZY55J2Y-1680097669-6</_dlc_DocId>
    <_dlc_DocIdUrl xmlns="a94d8b85-37e1-4d17-8d55-8b7d207932bb">
      <Url>http://intranet.washoecounty.us/logostemplates/_layouts/15/DocIdRedir.aspx?ID=NMS6VZY55J2Y-1680097669-6</Url>
      <Description>NMS6VZY55J2Y-1680097669-6</Description>
    </_dlc_DocIdUrl>
  </documentManagement>
</p:properties>
</file>

<file path=customXml/itemProps1.xml><?xml version="1.0" encoding="utf-8"?>
<ds:datastoreItem xmlns:ds="http://schemas.openxmlformats.org/officeDocument/2006/customXml" ds:itemID="{A7BC16CB-1CBD-402F-9378-5075DDBF9554}">
  <ds:schemaRefs>
    <ds:schemaRef ds:uri="http://schemas.microsoft.com/sharepoint/v3/contenttype/forms"/>
  </ds:schemaRefs>
</ds:datastoreItem>
</file>

<file path=customXml/itemProps2.xml><?xml version="1.0" encoding="utf-8"?>
<ds:datastoreItem xmlns:ds="http://schemas.openxmlformats.org/officeDocument/2006/customXml" ds:itemID="{BDC64AFA-9D40-4A59-8DD4-92F485636619}">
  <ds:schemaRefs>
    <ds:schemaRef ds:uri="http://schemas.microsoft.com/sharepoint/events"/>
  </ds:schemaRefs>
</ds:datastoreItem>
</file>

<file path=customXml/itemProps3.xml><?xml version="1.0" encoding="utf-8"?>
<ds:datastoreItem xmlns:ds="http://schemas.openxmlformats.org/officeDocument/2006/customXml" ds:itemID="{02D88A89-A1D7-4D40-B75F-CA47FF340AB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CEA9126C-A9B1-4F4A-855C-DD0F845697D2"/>
    <ds:schemaRef ds:uri="http://schemas.microsoft.com/sharepoint/v3/fields"/>
    <ds:schemaRef ds:uri="a94d8b85-37e1-4d17-8d55-8b7d207932b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200D7ED-6620-45A0-9F13-862FEFE886A3}">
  <ds:schemaRefs>
    <ds:schemaRef ds:uri="a94d8b85-37e1-4d17-8d55-8b7d207932bb"/>
    <ds:schemaRef ds:uri="http://schemas.openxmlformats.org/package/2006/metadata/core-properties"/>
    <ds:schemaRef ds:uri="http://schemas.microsoft.com/office/2006/documentManagement/types"/>
    <ds:schemaRef ds:uri="http://purl.org/dc/elements/1.1/"/>
    <ds:schemaRef ds:uri="http://purl.org/dc/dcmitype/"/>
    <ds:schemaRef ds:uri="http://schemas.microsoft.com/office/2006/metadata/properties"/>
    <ds:schemaRef ds:uri="http://www.w3.org/XML/1998/namespace"/>
    <ds:schemaRef ds:uri="http://schemas.microsoft.com/office/infopath/2007/PartnerControls"/>
    <ds:schemaRef ds:uri="http://schemas.microsoft.com/sharepoint/v3/fields"/>
    <ds:schemaRef ds:uri="CEA9126C-A9B1-4F4A-855C-DD0F845697D2"/>
    <ds:schemaRef ds:uri="http://schemas.microsoft.com/sharepoint/v3"/>
    <ds:schemaRef ds:uri="http://purl.org/dc/terms/"/>
  </ds:schemaRefs>
</ds:datastoreItem>
</file>

<file path=docProps/app.xml><?xml version="1.0" encoding="utf-8"?>
<Properties xmlns="http://schemas.openxmlformats.org/officeDocument/2006/extended-properties" xmlns:vt="http://schemas.openxmlformats.org/officeDocument/2006/docPropsVTypes">
  <Template>PowerPoint_Template_2015</Template>
  <TotalTime>4076</TotalTime>
  <Words>182</Words>
  <Application>Microsoft Office PowerPoint</Application>
  <PresentationFormat>On-screen Show (4:3)</PresentationFormat>
  <Paragraphs>40</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PowerPoint_Template_2015</vt:lpstr>
      <vt:lpstr> </vt:lpstr>
      <vt:lpstr>PowerPoint Presentation</vt:lpstr>
      <vt:lpstr>Proposed Dwelling</vt:lpstr>
      <vt:lpstr>Site Plan</vt:lpstr>
      <vt:lpstr>Floor Plan</vt:lpstr>
      <vt:lpstr>Community Meeting</vt:lpstr>
      <vt:lpstr>Notice Map</vt:lpstr>
      <vt:lpstr>Findings</vt:lpstr>
      <vt:lpstr>Possible Motion for WSUP17-0002</vt:lpstr>
    </vt:vector>
  </TitlesOfParts>
  <Company>Washoe County</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dc:title>
  <dc:creator>mkramer</dc:creator>
  <cp:keywords>Powerpoint, Power Point, ppt</cp:keywords>
  <cp:lastModifiedBy>donna fagan</cp:lastModifiedBy>
  <cp:revision>125</cp:revision>
  <cp:lastPrinted>2014-10-07T22:54:33Z</cp:lastPrinted>
  <dcterms:created xsi:type="dcterms:W3CDTF">2015-09-25T21:46:02Z</dcterms:created>
  <dcterms:modified xsi:type="dcterms:W3CDTF">2017-04-07T21:29:08Z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0x0101009148F5A04DDD49CBA7127AADA5FB792B00AADE34325A8B49CDA8BB4DB53328F21400246D64375472D84BA13220883A134206</vt:lpwstr>
  </property>
  <property fmtid="{D5CDD505-2E9C-101B-9397-08002B2CF9AE}" pid="3" name="_dlc_DocIdItemGuid">
    <vt:lpwstr>baf4cdfa-0915-4212-a058-608c58f70eeb</vt:lpwstr>
  </property>
</Properties>
</file>