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68" r:id="rId7"/>
    <p:sldId id="278" r:id="rId8"/>
    <p:sldId id="271" r:id="rId9"/>
    <p:sldId id="269" r:id="rId10"/>
    <p:sldId id="276" r:id="rId11"/>
    <p:sldId id="265" r:id="rId12"/>
    <p:sldId id="274" r:id="rId13"/>
    <p:sldId id="272" r:id="rId14"/>
    <p:sldId id="273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4C"/>
    <a:srgbClr val="F58F72"/>
    <a:srgbClr val="047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2"/>
    <p:restoredTop sz="96054"/>
  </p:normalViewPr>
  <p:slideViewPr>
    <p:cSldViewPr snapToObjects="1">
      <p:cViewPr varScale="1">
        <p:scale>
          <a:sx n="80" d="100"/>
          <a:sy n="80" d="100"/>
        </p:scale>
        <p:origin x="734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EACBBB-6FCE-6B45-8719-D4DBB4F9A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324925"/>
            <a:ext cx="12192000" cy="653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513812-6B1B-E245-B2CB-EFB1759D15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BF44E6-9346-C84D-904D-B083C7CE2C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941" y="155429"/>
            <a:ext cx="686099" cy="68563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CE25B54-7086-0347-B148-B6E32A1F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072121-8659-6C4C-8001-64A77A0A0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8E35F6-50F9-3F40-825C-1A26F39D8BC5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3527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702F6-A460-DA45-A6A3-C17C22E6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02045-DF8E-754E-A16D-E7BE516C2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195E2-4EB0-5745-B87E-93D0EAFF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49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3514-633A-C149-B2BF-3D0F1522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760CE-87EE-C44E-8C7C-A3BF767D2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F8175-670E-A248-AFCC-09CAB7C3F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187D5-6CDB-5341-B51C-D7AD9E04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BB4FE-A9A2-2146-A435-C43FD72E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7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8EB0BF-6E52-4A41-91D5-D5746DD21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B1F05-2ED9-824F-AEB6-743BD95FD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AD57-818F-F145-B6EC-5263F820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B2670-304E-AB4C-BDBD-C8B02FE1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CB0E-509B-A344-A6E9-3FA14E89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1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A513812-6B1B-E245-B2CB-EFB1759D1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-4978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A3EADB-64EE-624D-AA14-279AFEE75955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4B149F-CDAC-7D48-B8F4-A318B11BF8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941" y="155429"/>
            <a:ext cx="686099" cy="68563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3ED668A-304A-A54A-9379-015E25A2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7A0AF98-AF22-CF45-BE4F-7691C3B21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6511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6341ED-3265-2F47-8A6C-8C7D88F4F9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200" y="1166744"/>
            <a:ext cx="4870588" cy="48705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925C7C-19DD-F84B-AC5A-D8089C1C7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75" y="6356346"/>
            <a:ext cx="12192000" cy="501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CA0885-946A-1348-8195-8568DA111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00"/>
            <a:ext cx="12192000" cy="98249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42357-1115-6342-8BD7-DF4848277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73691-B58B-874F-A27C-71D44DB45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4F817-33C7-9D43-AD7F-2519AFB6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9E39A4-3217-1945-A63E-CBA155BC6269}"/>
              </a:ext>
            </a:extLst>
          </p:cNvPr>
          <p:cNvSpPr/>
          <p:nvPr userDrawn="1"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B509CD-F766-A74F-8CEC-FF6C3871CD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941" y="155429"/>
            <a:ext cx="686099" cy="68563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9BBE3F7-40CA-A840-B829-A5D5B148E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686802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CB3E24F-49F5-8544-BCED-F38CCB9D7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1108"/>
            <a:ext cx="10515600" cy="3631468"/>
          </a:xfrm>
        </p:spPr>
        <p:txBody>
          <a:bodyPr/>
          <a:lstStyle>
            <a:lvl1pPr>
              <a:defRPr sz="2200" b="0" i="0">
                <a:latin typeface="Roboto Slab" pitchFamily="2" charset="0"/>
                <a:ea typeface="Roboto Slab" pitchFamily="2" charset="0"/>
              </a:defRPr>
            </a:lvl1pPr>
            <a:lvl2pPr>
              <a:defRPr sz="2000" b="0" i="0">
                <a:latin typeface="Roboto Slab" pitchFamily="2" charset="0"/>
                <a:ea typeface="Roboto Slab" pitchFamily="2" charset="0"/>
              </a:defRPr>
            </a:lvl2pPr>
            <a:lvl3pPr>
              <a:defRPr sz="1600"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414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BC2D-2C8E-7147-AEF9-A0242C3E4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C7D01-43AB-2A4E-9EFC-A3B564854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DB691-B72E-9D40-80A3-2564FE29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7A2CD-0E2C-EC4E-A7E0-FBACDEBA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42FD3-5C00-8B4B-BD6F-A1451066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96115-027C-5041-9738-FA97EE972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FBC39-1FE1-5B45-9C64-0F0CAE1F1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5F332-0C33-CF4C-B791-12824079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78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EAFC-CF1B-E546-8B41-46B7ADDFB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E4D8D-2FBE-2E42-99AA-0916F1ECC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69D79-AB08-B848-810E-ACC301D46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F977E-5909-F843-B777-2F66AF125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74B10-E22A-F74C-8770-73CE26D47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9B751-AAD6-D348-AD04-2085D058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416B2-F8A3-5B4A-B392-53EBA15A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72885-DBDE-734A-9E13-230E8FAE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4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C295-8D49-C64D-BFCB-1A04F399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4842E-C5D1-AE43-AF09-0EBAAE15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6BA7C-65E1-0543-AA51-DDEF68A1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F6DA5B-B428-D74C-B5B1-09133402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1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AD575-50F0-A84A-B102-9EB5BCF0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4D19E-2B30-A44B-8F74-98C19C9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68EA-3713-EA42-8FAD-06FC18FB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6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B981D-1E70-1149-A275-87919E85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93C8-93C1-3645-9CE6-836D5D7A133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9B122-FAB1-2B48-99A0-13CB62BB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6B09F-BC4F-E242-AFEB-3552FD1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7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78BFF-06B9-0C40-8158-51684171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8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6B449-66F7-404C-8EAA-9ACE761A8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29123"/>
            <a:ext cx="10515600" cy="281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346B5-9A06-D34F-B5C5-53ED2DA09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793C8-93C1-3645-9CE6-836D5D7A1337}" type="datetimeFigureOut">
              <a:rPr lang="en-US" smtClean="0"/>
              <a:t>12/16/2023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4D778-DE33-964A-BEC6-28550C15A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EAC4E-6F74-0247-A098-B4B11A034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C1194-F25E-814B-9304-87CFF248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0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476A8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3.xlsx"/><Relationship Id="rId3" Type="http://schemas.openxmlformats.org/officeDocument/2006/relationships/image" Target="../media/image17.emf"/><Relationship Id="rId7" Type="http://schemas.openxmlformats.org/officeDocument/2006/relationships/image" Target="../media/image1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3.xml"/><Relationship Id="rId6" Type="http://schemas.openxmlformats.org/officeDocument/2006/relationships/package" Target="../embeddings/Microsoft_Excel_Worksheet2.xlsx"/><Relationship Id="rId5" Type="http://schemas.openxmlformats.org/officeDocument/2006/relationships/image" Target="../media/image18.emf"/><Relationship Id="rId10" Type="http://schemas.openxmlformats.org/officeDocument/2006/relationships/image" Target="../media/image21.JPG"/><Relationship Id="rId4" Type="http://schemas.openxmlformats.org/officeDocument/2006/relationships/package" Target="../embeddings/Microsoft_Excel_Worksheet1.xlsx"/><Relationship Id="rId9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16F762-938B-1646-8DD8-892F579870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761999" y="4614129"/>
            <a:ext cx="10668000" cy="16591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6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CSD - Roads</a:t>
            </a:r>
            <a:endParaRPr lang="en-US" sz="22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Roboto Light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807DC-4FC6-C74D-9A66-E7ED82B93F95}"/>
              </a:ext>
            </a:extLst>
          </p:cNvPr>
          <p:cNvSpPr/>
          <p:nvPr/>
        </p:nvSpPr>
        <p:spPr>
          <a:xfrm>
            <a:off x="2746339" y="440340"/>
            <a:ext cx="669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Roboto Slab Light" pitchFamily="2" charset="0"/>
                <a:ea typeface="Roboto Slab Light" pitchFamily="2" charset="0"/>
                <a:cs typeface="Roboto Light" panose="02000000000000000000" pitchFamily="2" charset="0"/>
              </a:rPr>
              <a:t>Citizen Advisory Board Presentation</a:t>
            </a:r>
            <a:endParaRPr lang="en-US" dirty="0"/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078B04BC-473E-ACE7-BE29-234D9C272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607" y="1447800"/>
            <a:ext cx="7808785" cy="25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"/>
    </mc:Choice>
    <mc:Fallback xmlns="">
      <p:transition spd="slow" advTm="3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FCE05-2CF4-5B12-54EA-EAEE7BB1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040"/>
            <a:ext cx="10515600" cy="686802"/>
          </a:xfrm>
        </p:spPr>
        <p:txBody>
          <a:bodyPr>
            <a:normAutofit/>
          </a:bodyPr>
          <a:lstStyle/>
          <a:p>
            <a:r>
              <a:rPr lang="en-US" sz="3600" dirty="0"/>
              <a:t>Plan Forward??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01F5F-42E1-DA83-FD67-69FA83C49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816" y="1943100"/>
            <a:ext cx="10800784" cy="35433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  <a:latin typeface="Roboto Slab"/>
                <a:cs typeface="Calibri" panose="020F0502020204030204" pitchFamily="34" charset="0"/>
              </a:rPr>
              <a:t>Continue to spend Roads &amp; Slurry Contract funds  </a:t>
            </a:r>
            <a:endParaRPr lang="en-US" sz="2500" dirty="0">
              <a:latin typeface="Roboto Slab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500" dirty="0"/>
              <a:t>Work to find alternative funding sources  </a:t>
            </a:r>
          </a:p>
          <a:p>
            <a:pPr>
              <a:lnSpc>
                <a:spcPct val="120000"/>
              </a:lnSpc>
            </a:pPr>
            <a:r>
              <a:rPr lang="en-US" sz="2500" dirty="0"/>
              <a:t>Continue to apply for Grant opportunities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Federal Land Access Program (FLAP Grant)</a:t>
            </a:r>
            <a:r>
              <a:rPr lang="en-US" sz="2500" dirty="0"/>
              <a:t> </a:t>
            </a:r>
          </a:p>
          <a:p>
            <a:pPr>
              <a:lnSpc>
                <a:spcPct val="120000"/>
              </a:lnSpc>
            </a:pPr>
            <a:endParaRPr lang="en-US" sz="2500" dirty="0">
              <a:solidFill>
                <a:srgbClr val="000000"/>
              </a:solidFill>
              <a:latin typeface="Roboto Slab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20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"/>
    </mc:Choice>
    <mc:Fallback xmlns="">
      <p:transition spd="slow" advTm="4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21B4E-BD6E-F2AB-5EB3-A64F8BAD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6"/>
            <a:ext cx="10515600" cy="1393334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EB9E0-F762-ED4F-3700-97D452D65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273" y="3917422"/>
            <a:ext cx="10515600" cy="68680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washoecounty.gov/csd/operations/roads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88AFA-8B24-AFD3-D2EF-5295E964DA8B}"/>
              </a:ext>
            </a:extLst>
          </p:cNvPr>
          <p:cNvSpPr txBox="1"/>
          <p:nvPr/>
        </p:nvSpPr>
        <p:spPr>
          <a:xfrm>
            <a:off x="227091" y="5139341"/>
            <a:ext cx="11734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indent="0">
              <a:buNone/>
            </a:pPr>
            <a:r>
              <a:rPr lang="en-US" sz="3200" dirty="0"/>
              <a:t>washoecounty.gov/csd/engineering_capitalprojects/</a:t>
            </a:r>
          </a:p>
          <a:p>
            <a:pPr marL="457189" lvl="1" indent="0">
              <a:buNone/>
            </a:pPr>
            <a:r>
              <a:rPr lang="en-US" sz="3200" dirty="0"/>
              <a:t>traffic-and-roads/pavement_pci_policy.php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B4837-EDD5-CCB9-1BA3-438FCCFD2F14}"/>
              </a:ext>
            </a:extLst>
          </p:cNvPr>
          <p:cNvSpPr txBox="1"/>
          <p:nvPr/>
        </p:nvSpPr>
        <p:spPr>
          <a:xfrm>
            <a:off x="227090" y="4604224"/>
            <a:ext cx="10212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 indent="0">
              <a:buNone/>
            </a:pPr>
            <a:r>
              <a:rPr lang="en-US" sz="3600" dirty="0">
                <a:solidFill>
                  <a:srgbClr val="0070C0"/>
                </a:solidFill>
              </a:rPr>
              <a:t>Pavement Condition &amp; Roads: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80133D-A6ED-10F6-635D-F485640E4401}"/>
              </a:ext>
            </a:extLst>
          </p:cNvPr>
          <p:cNvSpPr txBox="1"/>
          <p:nvPr/>
        </p:nvSpPr>
        <p:spPr>
          <a:xfrm>
            <a:off x="705416" y="3201402"/>
            <a:ext cx="6097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Roads Website:   </a:t>
            </a:r>
          </a:p>
        </p:txBody>
      </p:sp>
    </p:spTree>
    <p:extLst>
      <p:ext uri="{BB962C8B-B14F-4D97-AF65-F5344CB8AC3E}">
        <p14:creationId xmlns:p14="http://schemas.microsoft.com/office/powerpoint/2010/main" val="312198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A7355D-3039-E249-ABA5-AA341BED4F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856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EE6A1A-CBFA-334A-AC26-86072326FF77}"/>
              </a:ext>
            </a:extLst>
          </p:cNvPr>
          <p:cNvSpPr txBox="1">
            <a:spLocks/>
          </p:cNvSpPr>
          <p:nvPr/>
        </p:nvSpPr>
        <p:spPr>
          <a:xfrm>
            <a:off x="1600200" y="76200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476A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120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56E6C3-361E-ED40-B54A-78622F06DB76}"/>
              </a:ext>
            </a:extLst>
          </p:cNvPr>
          <p:cNvSpPr txBox="1"/>
          <p:nvPr/>
        </p:nvSpPr>
        <p:spPr>
          <a:xfrm>
            <a:off x="3695699" y="3857553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 Slab Light" pitchFamily="2" charset="0"/>
                <a:ea typeface="Roboto Slab Light" pitchFamily="2" charset="0"/>
                <a:cs typeface="Roboto Medium" panose="02000000000000000000" pitchFamily="2" charset="0"/>
              </a:rPr>
              <a:t>CSD - Roads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90FBF6-03FD-3E44-BCAD-CD1A1D34AA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536" y="5304170"/>
            <a:ext cx="1114927" cy="11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7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a straight line&#10;&#10;Description automatically generated with medium confidence">
            <a:extLst>
              <a:ext uri="{FF2B5EF4-FFF2-40B4-BE49-F238E27FC236}">
                <a16:creationId xmlns:a16="http://schemas.microsoft.com/office/drawing/2014/main" id="{F56EC5C7-1A1D-A0AB-0F16-47F3AD51C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048000" y="-6694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136D92-69C1-C342-975D-84137A5C3F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695"/>
            <a:ext cx="6096000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228600" y="255157"/>
            <a:ext cx="4604232" cy="24846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5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Pavement       -CR447                   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5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-CR34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5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-Rodeo Creek</a:t>
            </a:r>
          </a:p>
          <a:p>
            <a:pPr marL="0" indent="0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5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 </a:t>
            </a:r>
            <a:endParaRPr lang="en-US" sz="50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Roboto Light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865C6-0D71-7C4F-8728-ED4E101138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648200"/>
            <a:ext cx="1152956" cy="11521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1E32B8-A6A5-D647-A512-0874C2D54D4C}"/>
              </a:ext>
            </a:extLst>
          </p:cNvPr>
          <p:cNvSpPr/>
          <p:nvPr/>
        </p:nvSpPr>
        <p:spPr>
          <a:xfrm>
            <a:off x="809052" y="554510"/>
            <a:ext cx="368674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6"/>
    </mc:Choice>
    <mc:Fallback xmlns="">
      <p:transition spd="slow" advTm="717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8C952-D2E3-0D29-3315-301239BA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38096"/>
            <a:ext cx="5334000" cy="686802"/>
          </a:xfrm>
        </p:spPr>
        <p:txBody>
          <a:bodyPr>
            <a:normAutofit/>
          </a:bodyPr>
          <a:lstStyle/>
          <a:p>
            <a:r>
              <a:rPr lang="en-US" dirty="0"/>
              <a:t>Construction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29E70-7399-99CD-B683-613FAAAA3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705807"/>
            <a:ext cx="7021717" cy="2582668"/>
          </a:xfrm>
        </p:spPr>
        <p:txBody>
          <a:bodyPr>
            <a:normAutofit/>
          </a:bodyPr>
          <a:lstStyle/>
          <a:p>
            <a:r>
              <a:rPr lang="en-US" sz="2800" dirty="0"/>
              <a:t>Cold Mix Asphalt w/DG as aggregate</a:t>
            </a:r>
          </a:p>
          <a:p>
            <a:r>
              <a:rPr lang="en-US" sz="2800" dirty="0"/>
              <a:t>Plant was located on hillside above Gerlach</a:t>
            </a:r>
          </a:p>
          <a:p>
            <a:r>
              <a:rPr lang="en-US" sz="2800" dirty="0"/>
              <a:t>Used belly dumps, grader, and roller to construct roads </a:t>
            </a:r>
            <a:r>
              <a:rPr lang="en-US" sz="2400" dirty="0"/>
              <a:t> </a:t>
            </a:r>
          </a:p>
          <a:p>
            <a:endParaRPr lang="en-US" sz="2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17F6C-2047-DBFA-50E8-D49054447CAB}"/>
              </a:ext>
            </a:extLst>
          </p:cNvPr>
          <p:cNvSpPr/>
          <p:nvPr/>
        </p:nvSpPr>
        <p:spPr>
          <a:xfrm>
            <a:off x="838200" y="330787"/>
            <a:ext cx="5593079" cy="276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CSD - Roads</a:t>
            </a:r>
            <a:endParaRPr lang="en-US" sz="1800" dirty="0"/>
          </a:p>
        </p:txBody>
      </p:sp>
      <p:pic>
        <p:nvPicPr>
          <p:cNvPr id="7" name="Picture 6" descr="A pothole in the road&#10;&#10;Description automatically generated">
            <a:extLst>
              <a:ext uri="{FF2B5EF4-FFF2-40B4-BE49-F238E27FC236}">
                <a16:creationId xmlns:a16="http://schemas.microsoft.com/office/drawing/2014/main" id="{EF1FE3F6-B7D5-FA0E-1160-0A312251D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60808" y="1683195"/>
            <a:ext cx="5410201" cy="40250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2E40EE-A04B-4B4D-3E49-2904F6C7A1FB}"/>
              </a:ext>
            </a:extLst>
          </p:cNvPr>
          <p:cNvSpPr txBox="1">
            <a:spLocks/>
          </p:cNvSpPr>
          <p:nvPr/>
        </p:nvSpPr>
        <p:spPr>
          <a:xfrm>
            <a:off x="685800" y="1103141"/>
            <a:ext cx="5244974" cy="707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476A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History</a:t>
            </a:r>
            <a:r>
              <a:rPr lang="en-US" sz="3600" dirty="0"/>
              <a:t>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0D7802-6F52-1407-31D4-55ECF7F479D7}"/>
              </a:ext>
            </a:extLst>
          </p:cNvPr>
          <p:cNvSpPr txBox="1">
            <a:spLocks/>
          </p:cNvSpPr>
          <p:nvPr/>
        </p:nvSpPr>
        <p:spPr>
          <a:xfrm>
            <a:off x="658473" y="1796486"/>
            <a:ext cx="7391400" cy="11416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Both CR447 &amp; CR34 roads originally constructed around 1975 by County road crews. </a:t>
            </a:r>
            <a:endParaRPr lang="en-US" sz="2800" dirty="0">
              <a:highlight>
                <a:srgbClr val="FFFF00"/>
              </a:highlight>
            </a:endParaRP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963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"/>
    </mc:Choice>
    <mc:Fallback xmlns="">
      <p:transition spd="slow" advTm="78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desert&#10;&#10;Description automatically generated">
            <a:extLst>
              <a:ext uri="{FF2B5EF4-FFF2-40B4-BE49-F238E27FC236}">
                <a16:creationId xmlns:a16="http://schemas.microsoft.com/office/drawing/2014/main" id="{F0DFEE6B-9B90-B8A0-D8C5-62B498E19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854" y="917748"/>
            <a:ext cx="3733800" cy="5484570"/>
          </a:xfrm>
          <a:prstGeom prst="rect">
            <a:avLst/>
          </a:prstGeom>
        </p:spPr>
      </p:pic>
      <p:pic>
        <p:nvPicPr>
          <p:cNvPr id="11" name="Picture 10" descr="A map of a desert&#10;&#10;Description automatically generated">
            <a:extLst>
              <a:ext uri="{FF2B5EF4-FFF2-40B4-BE49-F238E27FC236}">
                <a16:creationId xmlns:a16="http://schemas.microsoft.com/office/drawing/2014/main" id="{70655EFE-C58A-BC08-6D66-D67C4D236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909449"/>
            <a:ext cx="3733800" cy="54811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0B9297-4111-CE75-6DAE-2E59E9C549EA}"/>
              </a:ext>
            </a:extLst>
          </p:cNvPr>
          <p:cNvSpPr txBox="1"/>
          <p:nvPr/>
        </p:nvSpPr>
        <p:spPr>
          <a:xfrm>
            <a:off x="9551310" y="3870356"/>
            <a:ext cx="2050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Vya</a:t>
            </a:r>
          </a:p>
          <a:p>
            <a:r>
              <a:rPr lang="en-US" sz="2000" dirty="0">
                <a:solidFill>
                  <a:schemeClr val="bg1"/>
                </a:solidFill>
              </a:rPr>
              <a:t>Responsibility  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467A78-F1EA-15EA-7434-243084C5AF1E}"/>
              </a:ext>
            </a:extLst>
          </p:cNvPr>
          <p:cNvSpPr txBox="1"/>
          <p:nvPr/>
        </p:nvSpPr>
        <p:spPr>
          <a:xfrm>
            <a:off x="4419600" y="2416314"/>
            <a:ext cx="2056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Gerlach </a:t>
            </a:r>
          </a:p>
          <a:p>
            <a:r>
              <a:rPr lang="en-US" sz="2000" dirty="0">
                <a:solidFill>
                  <a:schemeClr val="bg1"/>
                </a:solidFill>
              </a:rPr>
              <a:t>Responsibility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EAEF0C-E448-4D8A-E40F-92FAB5287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27" y="1676400"/>
            <a:ext cx="2286000" cy="45992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B48FE2-EC9C-BFEB-6376-21DDC8CFA1F0}"/>
              </a:ext>
            </a:extLst>
          </p:cNvPr>
          <p:cNvSpPr txBox="1"/>
          <p:nvPr/>
        </p:nvSpPr>
        <p:spPr>
          <a:xfrm>
            <a:off x="310532" y="1065291"/>
            <a:ext cx="3372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Overview of Roads </a:t>
            </a:r>
          </a:p>
        </p:txBody>
      </p:sp>
    </p:spTree>
    <p:extLst>
      <p:ext uri="{BB962C8B-B14F-4D97-AF65-F5344CB8AC3E}">
        <p14:creationId xmlns:p14="http://schemas.microsoft.com/office/powerpoint/2010/main" val="1145574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B0ECA-548E-4753-940A-CAC6D7F2E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Pavement Condition Index (PCI)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5C75E-B70B-D1B3-EC97-3281A6DD8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129" y="1808068"/>
            <a:ext cx="7848600" cy="1485900"/>
          </a:xfrm>
        </p:spPr>
        <p:txBody>
          <a:bodyPr>
            <a:normAutofit/>
          </a:bodyPr>
          <a:lstStyle/>
          <a:p>
            <a:r>
              <a:rPr lang="en-US" sz="2400" dirty="0"/>
              <a:t>CR 447:  20.66 to 80.34 PCI</a:t>
            </a:r>
          </a:p>
          <a:p>
            <a:r>
              <a:rPr lang="en-US" sz="2400" dirty="0"/>
              <a:t>CR 34:  50.06 to 96.39 PCI</a:t>
            </a:r>
          </a:p>
          <a:p>
            <a:r>
              <a:rPr lang="en-US" sz="2400" dirty="0"/>
              <a:t>Rodeo Creek Rd:  7.1 to 30.71 PCI  </a:t>
            </a:r>
          </a:p>
          <a:p>
            <a:pPr marL="457189" lvl="1" indent="0">
              <a:buNone/>
            </a:pPr>
            <a:endParaRPr lang="en-US" sz="2600" dirty="0"/>
          </a:p>
          <a:p>
            <a:pPr marL="457189" lvl="1" indent="0">
              <a:buNone/>
            </a:pPr>
            <a:endParaRPr lang="en-US" sz="2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BB6571-7F9B-8C31-ACF0-6CD9A52E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981200"/>
            <a:ext cx="21976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7B42CA9-3D11-57F3-18EC-B0184803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56245"/>
            <a:ext cx="5383281" cy="30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19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FCE05-2CF4-5B12-54EA-EAEE7BB1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040"/>
            <a:ext cx="10515600" cy="686802"/>
          </a:xfrm>
        </p:spPr>
        <p:txBody>
          <a:bodyPr>
            <a:normAutofit/>
          </a:bodyPr>
          <a:lstStyle/>
          <a:p>
            <a:r>
              <a:rPr lang="en-US" dirty="0"/>
              <a:t>Traffic 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01F5F-42E1-DA83-FD67-69FA83C49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816" y="1943100"/>
            <a:ext cx="10515600" cy="40005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500" dirty="0"/>
              <a:t>Everyday Travelers</a:t>
            </a:r>
          </a:p>
          <a:p>
            <a:pPr>
              <a:lnSpc>
                <a:spcPct val="120000"/>
              </a:lnSpc>
            </a:pPr>
            <a:r>
              <a:rPr lang="en-US" sz="2500" dirty="0"/>
              <a:t>Seasonal Hunting Traffic (Chucker, Antelope, Sheep, Deer)</a:t>
            </a:r>
          </a:p>
          <a:p>
            <a:pPr>
              <a:lnSpc>
                <a:spcPct val="120000"/>
              </a:lnSpc>
            </a:pPr>
            <a:r>
              <a:rPr lang="en-US" sz="2500" dirty="0"/>
              <a:t>Hay &amp; Cattle Trucks</a:t>
            </a:r>
          </a:p>
          <a:p>
            <a:pPr>
              <a:lnSpc>
                <a:spcPct val="120000"/>
              </a:lnSpc>
            </a:pPr>
            <a:r>
              <a:rPr lang="en-US" sz="2500" dirty="0"/>
              <a:t>Gypsum Trucks (CR 447)</a:t>
            </a:r>
          </a:p>
          <a:p>
            <a:pPr>
              <a:lnSpc>
                <a:spcPct val="120000"/>
              </a:lnSpc>
            </a:pPr>
            <a:r>
              <a:rPr lang="en-US" sz="2500" dirty="0">
                <a:solidFill>
                  <a:srgbClr val="000000"/>
                </a:solidFill>
                <a:latin typeface="Roboto Slab"/>
                <a:cs typeface="Calibri" panose="020F0502020204030204" pitchFamily="34" charset="0"/>
              </a:rPr>
              <a:t>Burning Man</a:t>
            </a:r>
          </a:p>
          <a:p>
            <a:pPr lvl="1">
              <a:lnSpc>
                <a:spcPct val="120000"/>
              </a:lnSpc>
            </a:pPr>
            <a:r>
              <a:rPr lang="en-US" sz="2300" dirty="0">
                <a:solidFill>
                  <a:srgbClr val="000000"/>
                </a:solidFill>
                <a:latin typeface="Roboto Slab"/>
                <a:cs typeface="Calibri" panose="020F0502020204030204" pitchFamily="34" charset="0"/>
              </a:rPr>
              <a:t>Set Up (MM 20 to 12 Mile Entrance)</a:t>
            </a:r>
          </a:p>
          <a:p>
            <a:pPr lvl="1">
              <a:lnSpc>
                <a:spcPct val="120000"/>
              </a:lnSpc>
            </a:pPr>
            <a:r>
              <a:rPr lang="en-US" sz="2300" dirty="0">
                <a:solidFill>
                  <a:srgbClr val="000000"/>
                </a:solidFill>
                <a:latin typeface="Roboto Slab"/>
                <a:cs typeface="Calibri" panose="020F0502020204030204" pitchFamily="34" charset="0"/>
              </a:rPr>
              <a:t>Event Traffic (All Directions)  </a:t>
            </a:r>
          </a:p>
          <a:p>
            <a:pPr lvl="1">
              <a:lnSpc>
                <a:spcPct val="120000"/>
              </a:lnSpc>
            </a:pPr>
            <a:r>
              <a:rPr lang="en-US" sz="2300" dirty="0">
                <a:solidFill>
                  <a:srgbClr val="000000"/>
                </a:solidFill>
                <a:latin typeface="Roboto Slab"/>
                <a:cs typeface="Calibri" panose="020F0502020204030204" pitchFamily="34" charset="0"/>
              </a:rPr>
              <a:t>Teardown (12 Mile Entrance to MM 20)  </a:t>
            </a:r>
            <a:endParaRPr lang="en-US" sz="2300" dirty="0">
              <a:latin typeface="Roboto Slab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"/>
    </mc:Choice>
    <mc:Fallback xmlns="">
      <p:transition spd="slow" advTm="47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8C952-D2E3-0D29-3315-301239BA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739" y="1219200"/>
            <a:ext cx="2667000" cy="686802"/>
          </a:xfrm>
        </p:spPr>
        <p:txBody>
          <a:bodyPr>
            <a:normAutofit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29E70-7399-99CD-B683-613FAAAA3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469" y="2100946"/>
            <a:ext cx="4724400" cy="4147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Personnel</a:t>
            </a:r>
          </a:p>
          <a:p>
            <a:pPr lvl="1"/>
            <a:r>
              <a:rPr lang="en-US" sz="2600" dirty="0"/>
              <a:t>6 - Permanent Positions</a:t>
            </a:r>
          </a:p>
          <a:p>
            <a:pPr lvl="2"/>
            <a:r>
              <a:rPr lang="en-US" sz="2200" dirty="0"/>
              <a:t>5 - Gerlach</a:t>
            </a:r>
          </a:p>
          <a:p>
            <a:pPr lvl="2"/>
            <a:r>
              <a:rPr lang="en-US" sz="2200" dirty="0"/>
              <a:t>1 - Vya</a:t>
            </a:r>
          </a:p>
          <a:p>
            <a:pPr lvl="1"/>
            <a:r>
              <a:rPr lang="en-US" sz="2600" dirty="0"/>
              <a:t>3</a:t>
            </a:r>
            <a:r>
              <a:rPr lang="en-US" sz="2600"/>
              <a:t> </a:t>
            </a:r>
            <a:r>
              <a:rPr lang="en-US" sz="2600" dirty="0"/>
              <a:t>- Intermittent Hourly’s</a:t>
            </a:r>
          </a:p>
          <a:p>
            <a:pPr lvl="2"/>
            <a:r>
              <a:rPr lang="en-US" sz="2200" dirty="0"/>
              <a:t>2 - Gerlach</a:t>
            </a:r>
          </a:p>
          <a:p>
            <a:pPr lvl="2"/>
            <a:r>
              <a:rPr lang="en-US" sz="2200" dirty="0"/>
              <a:t>1 - Vya </a:t>
            </a:r>
          </a:p>
          <a:p>
            <a:pPr lvl="2"/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17F6C-2047-DBFA-50E8-D49054447CAB}"/>
              </a:ext>
            </a:extLst>
          </p:cNvPr>
          <p:cNvSpPr/>
          <p:nvPr/>
        </p:nvSpPr>
        <p:spPr>
          <a:xfrm>
            <a:off x="838200" y="330787"/>
            <a:ext cx="5593079" cy="276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CSD - Roads</a:t>
            </a:r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C49A55-F12C-B452-EBDF-8A633D98C82B}"/>
              </a:ext>
            </a:extLst>
          </p:cNvPr>
          <p:cNvSpPr txBox="1">
            <a:spLocks/>
          </p:cNvSpPr>
          <p:nvPr/>
        </p:nvSpPr>
        <p:spPr>
          <a:xfrm>
            <a:off x="6431278" y="2100946"/>
            <a:ext cx="5455921" cy="3631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Miles of Road </a:t>
            </a:r>
          </a:p>
          <a:p>
            <a:pPr lvl="1"/>
            <a:r>
              <a:rPr lang="en-US" sz="2400" dirty="0"/>
              <a:t>78 Paved</a:t>
            </a:r>
          </a:p>
          <a:p>
            <a:pPr lvl="1"/>
            <a:r>
              <a:rPr lang="en-US" sz="2400" dirty="0"/>
              <a:t>360 Unpaved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Stormwater </a:t>
            </a:r>
          </a:p>
          <a:p>
            <a:pPr lvl="1"/>
            <a:r>
              <a:rPr lang="en-US" sz="2400" dirty="0"/>
              <a:t>5+ Miles of Culvert Pipes</a:t>
            </a:r>
          </a:p>
          <a:p>
            <a:pPr lvl="1"/>
            <a:r>
              <a:rPr lang="en-US" sz="2400" dirty="0"/>
              <a:t>720+ Miles of Ditch &amp; Shoulders</a:t>
            </a:r>
          </a:p>
          <a:p>
            <a:pPr lvl="1"/>
            <a:endParaRPr lang="en-US" sz="26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DCAA61-0750-FB23-6F75-7A624606F37C}"/>
              </a:ext>
            </a:extLst>
          </p:cNvPr>
          <p:cNvSpPr txBox="1">
            <a:spLocks/>
          </p:cNvSpPr>
          <p:nvPr/>
        </p:nvSpPr>
        <p:spPr>
          <a:xfrm>
            <a:off x="6324600" y="1219200"/>
            <a:ext cx="3412402" cy="686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476A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dirty="0"/>
              <a:t>Responsibilities </a:t>
            </a:r>
          </a:p>
        </p:txBody>
      </p:sp>
    </p:spTree>
    <p:extLst>
      <p:ext uri="{BB962C8B-B14F-4D97-AF65-F5344CB8AC3E}">
        <p14:creationId xmlns:p14="http://schemas.microsoft.com/office/powerpoint/2010/main" val="246731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"/>
    </mc:Choice>
    <mc:Fallback xmlns="">
      <p:transition spd="slow" advTm="78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831FDC7-FF76-3C40-A790-E1C0065B7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646" y="1176678"/>
            <a:ext cx="6096000" cy="560162"/>
          </a:xfrm>
        </p:spPr>
        <p:txBody>
          <a:bodyPr>
            <a:normAutofit/>
          </a:bodyPr>
          <a:lstStyle>
            <a:lvl1pPr>
              <a:defRPr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sz="2800" dirty="0"/>
              <a:t>Maintenance Costs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60EEDF-0A9C-7A41-AA85-2EBB528C3388}"/>
              </a:ext>
            </a:extLst>
          </p:cNvPr>
          <p:cNvSpPr/>
          <p:nvPr/>
        </p:nvSpPr>
        <p:spPr>
          <a:xfrm>
            <a:off x="838200" y="330787"/>
            <a:ext cx="5593079" cy="276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oboto Slab" pitchFamily="2" charset="0"/>
              </a:rPr>
              <a:t>CSD - Roads </a:t>
            </a: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957CBC-F546-29EF-4BF4-73817DAFF753}"/>
              </a:ext>
            </a:extLst>
          </p:cNvPr>
          <p:cNvSpPr txBox="1">
            <a:spLocks/>
          </p:cNvSpPr>
          <p:nvPr/>
        </p:nvSpPr>
        <p:spPr>
          <a:xfrm>
            <a:off x="838200" y="2497029"/>
            <a:ext cx="10515600" cy="707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476A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endParaRPr lang="en-US" sz="3600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70AF7EC-8FAE-2DEB-D0B0-AB21E6F201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63454"/>
              </p:ext>
            </p:extLst>
          </p:nvPr>
        </p:nvGraphicFramePr>
        <p:xfrm>
          <a:off x="4310973" y="2179835"/>
          <a:ext cx="2358977" cy="16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019205" imgH="1219291" progId="Excel.Sheet.12">
                  <p:embed/>
                </p:oleObj>
              </mc:Choice>
              <mc:Fallback>
                <p:oleObj name="Worksheet" r:id="rId2" imgW="2019205" imgH="1219291" progId="Excel.Shee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70AF7EC-8FAE-2DEB-D0B0-AB21E6F201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10973" y="2179835"/>
                        <a:ext cx="2358977" cy="161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045E64D-8F1C-E309-E136-7A298A400A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986934"/>
              </p:ext>
            </p:extLst>
          </p:nvPr>
        </p:nvGraphicFramePr>
        <p:xfrm>
          <a:off x="4319272" y="3864210"/>
          <a:ext cx="2358977" cy="1614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781242" imgH="1219291" progId="Excel.Sheet.12">
                  <p:embed/>
                </p:oleObj>
              </mc:Choice>
              <mc:Fallback>
                <p:oleObj name="Worksheet" r:id="rId4" imgW="1781242" imgH="1219291" progId="Excel.Sheet.12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C045E64D-8F1C-E309-E136-7A298A400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19272" y="3864210"/>
                        <a:ext cx="2358977" cy="1614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AD6989F-F465-54F4-A1A5-3B346A638160}"/>
              </a:ext>
            </a:extLst>
          </p:cNvPr>
          <p:cNvSpPr txBox="1"/>
          <p:nvPr/>
        </p:nvSpPr>
        <p:spPr>
          <a:xfrm>
            <a:off x="1353028" y="1767329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Roads Funds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E73432-A8D2-24C5-60DC-B417EB36A243}"/>
              </a:ext>
            </a:extLst>
          </p:cNvPr>
          <p:cNvSpPr txBox="1"/>
          <p:nvPr/>
        </p:nvSpPr>
        <p:spPr>
          <a:xfrm>
            <a:off x="4589639" y="1771523"/>
            <a:ext cx="18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Slurry Contract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56FB22A-6E4E-9B3C-CB6D-DED99C1406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177301"/>
              </p:ext>
            </p:extLst>
          </p:nvPr>
        </p:nvGraphicFramePr>
        <p:xfrm>
          <a:off x="915497" y="3864210"/>
          <a:ext cx="2433439" cy="1634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914354" imgH="1286029" progId="Excel.Sheet.12">
                  <p:embed/>
                </p:oleObj>
              </mc:Choice>
              <mc:Fallback>
                <p:oleObj name="Worksheet" r:id="rId6" imgW="1914354" imgH="1286029" progId="Excel.Sheet.12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56FB22A-6E4E-9B3C-CB6D-DED99C1406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5497" y="3864210"/>
                        <a:ext cx="2433439" cy="1634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6491953-9727-A9B0-DF54-0C708E9DE8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932953"/>
              </p:ext>
            </p:extLst>
          </p:nvPr>
        </p:nvGraphicFramePr>
        <p:xfrm>
          <a:off x="920906" y="2175539"/>
          <a:ext cx="2428030" cy="16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1933604" imgH="1286029" progId="Excel.Sheet.12">
                  <p:embed/>
                </p:oleObj>
              </mc:Choice>
              <mc:Fallback>
                <p:oleObj name="Worksheet" r:id="rId8" imgW="1933604" imgH="1286029" progId="Excel.Sheet.12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6491953-9727-A9B0-DF54-0C708E9DE8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0906" y="2175539"/>
                        <a:ext cx="2428030" cy="161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A person standing on a road&#10;&#10;Description automatically generated">
            <a:extLst>
              <a:ext uri="{FF2B5EF4-FFF2-40B4-BE49-F238E27FC236}">
                <a16:creationId xmlns:a16="http://schemas.microsoft.com/office/drawing/2014/main" id="{B8802234-9EBE-DBF6-89FA-CC924B7BFD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124700" y="1333500"/>
            <a:ext cx="5410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"/>
    </mc:Choice>
    <mc:Fallback xmlns="">
      <p:transition spd="slow" advTm="34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62FD-E099-0441-9EAF-EFFE4914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5400"/>
            <a:ext cx="10515600" cy="686802"/>
          </a:xfrm>
        </p:spPr>
        <p:txBody>
          <a:bodyPr/>
          <a:lstStyle/>
          <a:p>
            <a:r>
              <a:rPr lang="en-US" dirty="0"/>
              <a:t>Full Reconstruction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9B106-284F-98FE-A2E1-48588D838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2202"/>
            <a:ext cx="10515600" cy="169029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Between $</a:t>
            </a:r>
            <a:r>
              <a:rPr lang="en-US" sz="3600" dirty="0"/>
              <a:t>770,000.00 to $1,000,000.00 per mile</a:t>
            </a:r>
          </a:p>
          <a:p>
            <a:r>
              <a:rPr lang="en-US" sz="3200" dirty="0"/>
              <a:t>CR 447 @ 53 miles = $40 million – $53 million </a:t>
            </a:r>
          </a:p>
          <a:p>
            <a:r>
              <a:rPr lang="en-US" sz="3200" dirty="0"/>
              <a:t>CR 34 @ 20 miles = $15 million – $20 million</a:t>
            </a:r>
            <a:endParaRPr lang="en-US" sz="2400" dirty="0"/>
          </a:p>
        </p:txBody>
      </p:sp>
      <p:pic>
        <p:nvPicPr>
          <p:cNvPr id="9" name="Picture 8" descr="A diagram of a type of whiskered&#10;&#10;Description automatically generated">
            <a:extLst>
              <a:ext uri="{FF2B5EF4-FFF2-40B4-BE49-F238E27FC236}">
                <a16:creationId xmlns:a16="http://schemas.microsoft.com/office/drawing/2014/main" id="{5028D4E0-03CB-4E22-2887-BDE5C903D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0"/>
            <a:ext cx="9753600" cy="24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46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shoe Count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75A7"/>
      </a:accent1>
      <a:accent2>
        <a:srgbClr val="6A428A"/>
      </a:accent2>
      <a:accent3>
        <a:srgbClr val="C35366"/>
      </a:accent3>
      <a:accent4>
        <a:srgbClr val="BA6391"/>
      </a:accent4>
      <a:accent5>
        <a:srgbClr val="F48E71"/>
      </a:accent5>
      <a:accent6>
        <a:srgbClr val="F8C457"/>
      </a:accent6>
      <a:hlink>
        <a:srgbClr val="0563C1"/>
      </a:hlink>
      <a:folHlink>
        <a:srgbClr val="954F7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B3540E5350B4F8430A3F167417D44" ma:contentTypeVersion="15" ma:contentTypeDescription="Create a new document." ma:contentTypeScope="" ma:versionID="03254869bf504dbe72727df14c1bc2d8">
  <xsd:schema xmlns:xsd="http://www.w3.org/2001/XMLSchema" xmlns:xs="http://www.w3.org/2001/XMLSchema" xmlns:p="http://schemas.microsoft.com/office/2006/metadata/properties" xmlns:ns2="61acbd0e-8d97-4eab-adf5-73367b499e5d" xmlns:ns3="58cd2864-a2ba-4bca-97be-cff8ac02128d" targetNamespace="http://schemas.microsoft.com/office/2006/metadata/properties" ma:root="true" ma:fieldsID="e21bbc90ca14e29cb5a7baac26b31de0" ns2:_="" ns3:_="">
    <xsd:import namespace="61acbd0e-8d97-4eab-adf5-73367b499e5d"/>
    <xsd:import namespace="58cd2864-a2ba-4bca-97be-cff8ac0212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cbd0e-8d97-4eab-adf5-73367b499e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22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d2864-a2ba-4bca-97be-cff8ac0212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5ab036-566d-4bc9-b3dd-50a0351051b0}" ma:internalName="TaxCatchAll" ma:showField="CatchAllData" ma:web="58cd2864-a2ba-4bca-97be-cff8ac021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cd2864-a2ba-4bca-97be-cff8ac02128d" xsi:nil="true"/>
    <lcf76f155ced4ddcb4097134ff3c332f xmlns="61acbd0e-8d97-4eab-adf5-73367b499e5d">
      <Terms xmlns="http://schemas.microsoft.com/office/infopath/2007/PartnerControls"/>
    </lcf76f155ced4ddcb4097134ff3c332f>
    <Notes xmlns="61acbd0e-8d97-4eab-adf5-73367b499e5d" xsi:nil="true"/>
  </documentManagement>
</p:properties>
</file>

<file path=customXml/itemProps1.xml><?xml version="1.0" encoding="utf-8"?>
<ds:datastoreItem xmlns:ds="http://schemas.openxmlformats.org/officeDocument/2006/customXml" ds:itemID="{2ED310F7-DC40-4BE9-A274-B1568A879E8C}"/>
</file>

<file path=customXml/itemProps2.xml><?xml version="1.0" encoding="utf-8"?>
<ds:datastoreItem xmlns:ds="http://schemas.openxmlformats.org/officeDocument/2006/customXml" ds:itemID="{AA8A2ED1-CF57-4A94-AC0C-09E145F1FC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34678A-73AF-4A07-A48F-AC3990290816}">
  <ds:schemaRefs>
    <ds:schemaRef ds:uri="http://schemas.microsoft.com/office/2006/metadata/properties"/>
    <ds:schemaRef ds:uri="2e592e58-1ea2-4767-b12d-785cb278db63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674ea5f-e568-4e07-bc16-0a1f19b41d87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2822</TotalTime>
  <Words>317</Words>
  <Application>Microsoft Office PowerPoint</Application>
  <PresentationFormat>Widescreen</PresentationFormat>
  <Paragraphs>73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Roboto Slab</vt:lpstr>
      <vt:lpstr>Roboto Slab Light</vt:lpstr>
      <vt:lpstr>Rockwell</vt:lpstr>
      <vt:lpstr>Wingdings 2</vt:lpstr>
      <vt:lpstr>Office Theme</vt:lpstr>
      <vt:lpstr>Worksheet</vt:lpstr>
      <vt:lpstr>PowerPoint Presentation</vt:lpstr>
      <vt:lpstr>PowerPoint Presentation</vt:lpstr>
      <vt:lpstr>Construction </vt:lpstr>
      <vt:lpstr>PowerPoint Presentation</vt:lpstr>
      <vt:lpstr>Pavement Condition Index (PCI) </vt:lpstr>
      <vt:lpstr>Traffic Loads</vt:lpstr>
      <vt:lpstr>Resources</vt:lpstr>
      <vt:lpstr>Maintenance Costs  </vt:lpstr>
      <vt:lpstr>Full Reconstruction Cost</vt:lpstr>
      <vt:lpstr>Plan Forward?? 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Milan Sperka</dc:creator>
  <cp:lastModifiedBy>Ramos, Candee</cp:lastModifiedBy>
  <cp:revision>90</cp:revision>
  <dcterms:created xsi:type="dcterms:W3CDTF">2021-10-07T17:37:40Z</dcterms:created>
  <dcterms:modified xsi:type="dcterms:W3CDTF">2023-12-16T19:07:37Z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0x01010079CB3540E5350B4F8430A3F167417D44</vt:lpwstr>
  </property>
  <property fmtid="{D5CDD505-2E9C-101B-9397-08002B2CF9AE}" pid="3" name="MediaServiceImageTags">
    <vt:lpwstr/>
  </property>
</Properties>
</file>