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8" r:id="rId5"/>
    <p:sldId id="306" r:id="rId6"/>
    <p:sldId id="261" r:id="rId7"/>
    <p:sldId id="335" r:id="rId8"/>
    <p:sldId id="328" r:id="rId9"/>
    <p:sldId id="322" r:id="rId10"/>
    <p:sldId id="332" r:id="rId11"/>
    <p:sldId id="329" r:id="rId12"/>
    <p:sldId id="331" r:id="rId13"/>
    <p:sldId id="327" r:id="rId14"/>
    <p:sldId id="323" r:id="rId15"/>
    <p:sldId id="324" r:id="rId16"/>
    <p:sldId id="333" r:id="rId17"/>
    <p:sldId id="334" r:id="rId18"/>
    <p:sldId id="326" r:id="rId19"/>
    <p:sldId id="288" r:id="rId20"/>
    <p:sldId id="270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F5E"/>
    <a:srgbClr val="4A66AC"/>
    <a:srgbClr val="2BB675"/>
    <a:srgbClr val="00ADEF"/>
    <a:srgbClr val="CBB897"/>
    <a:srgbClr val="2E71C8"/>
    <a:srgbClr val="2DB573"/>
    <a:srgbClr val="004C97"/>
    <a:srgbClr val="B0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674" autoAdjust="0"/>
  </p:normalViewPr>
  <p:slideViewPr>
    <p:cSldViewPr>
      <p:cViewPr varScale="1">
        <p:scale>
          <a:sx n="97" d="100"/>
          <a:sy n="97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A8CC233-B1A1-43B0-B783-B2E9594A4425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EB07DC5-FC39-43A1-895C-77E10219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27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02AB2F5F-0C84-4263-B96F-980FDF8C67B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6C460F4C-CF78-47C5-A4FA-89A05A279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4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78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20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91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58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the $/VMT is established by Service Area, we can develop the RRIF Fee Schedule for the designated land uses.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proposed fee schedule is shown on the screen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86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8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 would like to send a minute of this presentation further</a:t>
            </a:r>
            <a:r>
              <a:rPr lang="en-US" altLang="en-US" baseline="0" dirty="0">
                <a:latin typeface="Arial" panose="020B0604020202020204" pitchFamily="34" charset="0"/>
              </a:rPr>
              <a:t> explaining the fee difference for a single-unit residential land use.  If you recall the fee increase for this development type was greater than the majority of the other land uses in the proposed RRIF fee schedule:  </a:t>
            </a:r>
            <a:r>
              <a:rPr lang="en-US" altLang="en-US" b="1" baseline="0" dirty="0">
                <a:latin typeface="Arial" panose="020B0604020202020204" pitchFamily="34" charset="0"/>
              </a:rPr>
              <a:t>7.19% in the North and 6.20% in the South.</a:t>
            </a:r>
            <a:r>
              <a:rPr lang="en-US" altLang="en-US" baseline="0" dirty="0">
                <a:latin typeface="Arial" panose="020B0604020202020204" pitchFamily="34" charset="0"/>
              </a:rPr>
              <a:t>  This increase is directly related to the increase of the total number of vehicles in Washoe County.   </a:t>
            </a:r>
          </a:p>
          <a:p>
            <a:endParaRPr lang="en-US" altLang="en-US" baseline="0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>
                <a:latin typeface="Arial" panose="020B0604020202020204" pitchFamily="34" charset="0"/>
              </a:rPr>
              <a:t>The total number of vehicles data is collected by the U.S. Census Bureau’s American Community Survey which (</a:t>
            </a:r>
            <a:r>
              <a:rPr lang="en-US" altLang="en-US" i="1" baseline="0" dirty="0">
                <a:latin typeface="Arial" panose="020B0604020202020204" pitchFamily="34" charset="0"/>
              </a:rPr>
              <a:t>READ Slide).</a:t>
            </a:r>
            <a:r>
              <a:rPr lang="en-US" altLang="en-US" i="0" baseline="0" dirty="0">
                <a:latin typeface="Arial" panose="020B0604020202020204" pitchFamily="34" charset="0"/>
              </a:rPr>
              <a:t>  The proposed 7</a:t>
            </a:r>
            <a:r>
              <a:rPr lang="en-US" altLang="en-US" i="0" baseline="30000" dirty="0">
                <a:latin typeface="Arial" panose="020B0604020202020204" pitchFamily="34" charset="0"/>
              </a:rPr>
              <a:t>th</a:t>
            </a:r>
            <a:r>
              <a:rPr lang="en-US" altLang="en-US" i="0" baseline="0" dirty="0">
                <a:latin typeface="Arial" panose="020B0604020202020204" pitchFamily="34" charset="0"/>
              </a:rPr>
              <a:t> Edition of the RRIF GAM used the most recent survey data available to determine the “Number of Avg. Weekday Trip Ends” that result in the fee for single-unit development type.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baseline="0" dirty="0">
              <a:latin typeface="Arial" panose="020B0604020202020204" pitchFamily="34" charset="0"/>
            </a:endParaRPr>
          </a:p>
          <a:p>
            <a:endParaRPr lang="en-US" altLang="en-US" baseline="0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5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8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288"/>
              </a:spcAft>
            </a:pPr>
            <a:endParaRPr lang="en-US" altLang="en-US" sz="1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3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88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288"/>
              </a:spcAft>
            </a:pPr>
            <a:endParaRPr lang="en-US" altLang="en-US" sz="1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9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288"/>
              </a:spcAft>
            </a:pPr>
            <a:endParaRPr lang="en-US" altLang="en-US" sz="1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1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5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4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07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0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 marL="1600160" indent="-228594">
              <a:buFont typeface="Arial" panose="020B0604020202020204" pitchFamily="34" charset="0"/>
              <a:buChar char="-"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rtcwashoe.com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0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rtcwashoe.com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2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ABB8-4E4F-423C-BDC1-C8BFCCEFD08B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8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2165125"/>
            <a:ext cx="9151716" cy="59933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04903" y="2057399"/>
            <a:ext cx="6934199" cy="1219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Regional Road Impact Fee (RRIF)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Edition Update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16, 2021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933700" y="3124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"/>
            <a:ext cx="5486400" cy="16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2050 Regional Transportation Plan (RTP)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38532"/>
            <a:ext cx="4232625" cy="5615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138532"/>
            <a:ext cx="4234427" cy="56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Regional Road Impact Fee – Service Areas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600204"/>
            <a:ext cx="4114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Capital Improvement Plan by Service Area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/>
              <a:t>Growth by Service Area measured in VMTs</a:t>
            </a:r>
          </a:p>
          <a:p>
            <a:endParaRPr lang="en-US" sz="2400" dirty="0"/>
          </a:p>
          <a:p>
            <a:r>
              <a:rPr lang="en-US" sz="2400" dirty="0"/>
              <a:t>$/VMT by Service Area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62" y="1077297"/>
            <a:ext cx="4389337" cy="578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RRIF Net Cost per Service Unit</a:t>
            </a:r>
          </a:p>
        </p:txBody>
      </p:sp>
      <p:graphicFrame>
        <p:nvGraphicFramePr>
          <p:cNvPr id="9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1676400"/>
          <a:ext cx="7772400" cy="3886199"/>
        </p:xfrm>
        <a:graphic>
          <a:graphicData uri="http://schemas.openxmlformats.org/drawingml/2006/table">
            <a:tbl>
              <a:tblPr/>
              <a:tblGrid>
                <a:gridCol w="3616162">
                  <a:extLst>
                    <a:ext uri="{9D8B030D-6E8A-4147-A177-3AD203B41FA5}">
                      <a16:colId xmlns:a16="http://schemas.microsoft.com/office/drawing/2014/main" val="2809690959"/>
                    </a:ext>
                  </a:extLst>
                </a:gridCol>
                <a:gridCol w="2089860">
                  <a:extLst>
                    <a:ext uri="{9D8B030D-6E8A-4147-A177-3AD203B41FA5}">
                      <a16:colId xmlns:a16="http://schemas.microsoft.com/office/drawing/2014/main" val="3438089560"/>
                    </a:ext>
                  </a:extLst>
                </a:gridCol>
                <a:gridCol w="2066378">
                  <a:extLst>
                    <a:ext uri="{9D8B030D-6E8A-4147-A177-3AD203B41FA5}">
                      <a16:colId xmlns:a16="http://schemas.microsoft.com/office/drawing/2014/main" val="3173798014"/>
                    </a:ext>
                  </a:extLst>
                </a:gridCol>
              </a:tblGrid>
              <a:tr h="1110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North Service Area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South Service Area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55156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Total RRIF Share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$132,563,419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228700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RRIF Eligible RTP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156817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RRIF Share by Service Area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$83,749,561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$48,813,858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320813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VMT Growth by Service Area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325,369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194,434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790981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$/VMT for RRIF Share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$257.40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31277"/>
                  </a:ext>
                </a:extLst>
              </a:tr>
            </a:tbl>
          </a:graphicData>
        </a:graphic>
      </p:graphicFrame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85800" y="5784275"/>
            <a:ext cx="5016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RRIF Share ($) / VMT Growth = $/VMT Rate</a:t>
            </a:r>
          </a:p>
        </p:txBody>
      </p:sp>
    </p:spTree>
    <p:extLst>
      <p:ext uri="{BB962C8B-B14F-4D97-AF65-F5344CB8AC3E}">
        <p14:creationId xmlns:p14="http://schemas.microsoft.com/office/powerpoint/2010/main" val="35177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7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 Edition Fee Schedule (Proposed)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2057401"/>
            <a:ext cx="9067800" cy="31336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34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7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 Edition Fee Schedule (Proposed)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" y="1660661"/>
            <a:ext cx="9100689" cy="39771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77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6025" y="300335"/>
            <a:ext cx="69221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Summary of Changes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00204"/>
            <a:ext cx="8305800" cy="5105396"/>
          </a:xfrm>
        </p:spPr>
        <p:txBody>
          <a:bodyPr>
            <a:normAutofit/>
          </a:bodyPr>
          <a:lstStyle/>
          <a:p>
            <a:r>
              <a:rPr lang="en-US" sz="2400" dirty="0"/>
              <a:t>Updated list of CIP projects</a:t>
            </a:r>
          </a:p>
          <a:p>
            <a:endParaRPr lang="en-US" sz="2400" dirty="0"/>
          </a:p>
          <a:p>
            <a:r>
              <a:rPr lang="en-US" sz="2400" dirty="0"/>
              <a:t>More growth within North Benefit Area</a:t>
            </a:r>
          </a:p>
          <a:p>
            <a:endParaRPr lang="en-US" sz="2400" dirty="0"/>
          </a:p>
          <a:p>
            <a:r>
              <a:rPr lang="en-US" sz="2400" dirty="0"/>
              <a:t>Updated vehicle data </a:t>
            </a:r>
          </a:p>
          <a:p>
            <a:pPr lvl="1"/>
            <a:r>
              <a:rPr lang="en-US" sz="2200" dirty="0"/>
              <a:t>U.S. Census Bureau’s American Community Survey (2019)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Clarity and conformity of key terms with the GAM</a:t>
            </a:r>
          </a:p>
          <a:p>
            <a:endParaRPr lang="en-US" sz="2400" dirty="0"/>
          </a:p>
          <a:p>
            <a:r>
              <a:rPr lang="en-US" sz="2400" dirty="0"/>
              <a:t>Updated appeals process for </a:t>
            </a:r>
            <a:r>
              <a:rPr lang="en-US" sz="2400" dirty="0" err="1"/>
              <a:t>feepayer</a:t>
            </a:r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82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Next Steps for Adoptions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09600" y="17526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Planning Commission Meetings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	November 2021</a:t>
            </a:r>
          </a:p>
          <a:p>
            <a:endParaRPr lang="en-US" sz="2400" dirty="0"/>
          </a:p>
          <a:p>
            <a:r>
              <a:rPr lang="en-US" sz="2400" b="1" dirty="0"/>
              <a:t>City Councils/County Commission</a:t>
            </a:r>
            <a:r>
              <a:rPr lang="en-US" sz="2400" dirty="0"/>
              <a:t>	Nov/Dec 2021</a:t>
            </a:r>
          </a:p>
          <a:p>
            <a:endParaRPr lang="en-US" sz="2400" dirty="0"/>
          </a:p>
          <a:p>
            <a:r>
              <a:rPr lang="en-US" sz="2400" b="1" dirty="0"/>
              <a:t>Adoption</a:t>
            </a:r>
            <a:r>
              <a:rPr lang="en-US" sz="2400" dirty="0"/>
              <a:t>					January 2022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82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228600"/>
            <a:ext cx="9220200" cy="71628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224595"/>
            <a:ext cx="1248395" cy="28423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71418" y="5540675"/>
            <a:ext cx="248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rtcwashoe.com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Your RTC. Our Community.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828800"/>
            <a:ext cx="35396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Dale Keller, P.E.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Engineering Manager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Regional Transportation Commission of Washoe County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dkeller@rtcwashoe.com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(775) 335-1827</a:t>
            </a:r>
          </a:p>
          <a:p>
            <a:pPr algn="ctr"/>
            <a:endParaRPr lang="en-US" dirty="0">
              <a:solidFill>
                <a:schemeClr val="bg1"/>
              </a:solidFill>
              <a:latin typeface="Futura Std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Why the RRIF Update?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15" y="1432058"/>
            <a:ext cx="3679435" cy="477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22" y="1421172"/>
            <a:ext cx="3687824" cy="47846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4127036" y="3535346"/>
            <a:ext cx="914400" cy="556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Regional Road Impact Fee (RRIF) Program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1604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Impact Fees are a </a:t>
            </a:r>
            <a:r>
              <a:rPr lang="en-US" sz="2400" b="1" dirty="0"/>
              <a:t>funding tool </a:t>
            </a:r>
            <a:r>
              <a:rPr lang="en-US" sz="2400" dirty="0"/>
              <a:t>for collecting the cost of building additional </a:t>
            </a:r>
            <a:r>
              <a:rPr lang="en-US" sz="2400" b="1" dirty="0"/>
              <a:t>capacity</a:t>
            </a:r>
            <a:r>
              <a:rPr lang="en-US" sz="2400" dirty="0"/>
              <a:t> needed on </a:t>
            </a:r>
            <a:r>
              <a:rPr lang="en-US" sz="2400" b="1" dirty="0"/>
              <a:t>regional roads</a:t>
            </a:r>
            <a:r>
              <a:rPr lang="en-US" sz="2400" dirty="0"/>
              <a:t> due to new development.</a:t>
            </a:r>
            <a:endParaRPr lang="en-US" sz="2000" i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AB972-569C-4D80-8FF4-966E2EBB0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7" y="3480186"/>
            <a:ext cx="8261440" cy="25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Regional Road Impact Fee (RRIF) Program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952996"/>
          </a:xfrm>
        </p:spPr>
        <p:txBody>
          <a:bodyPr>
            <a:normAutofit/>
          </a:bodyPr>
          <a:lstStyle/>
          <a:p>
            <a:r>
              <a:rPr lang="en-US" sz="2400" u="sng" dirty="0"/>
              <a:t>Advantages</a:t>
            </a:r>
          </a:p>
          <a:p>
            <a:pPr lvl="1"/>
            <a:r>
              <a:rPr lang="en-US" sz="2200" dirty="0"/>
              <a:t>Development to pay its fair share</a:t>
            </a:r>
          </a:p>
          <a:p>
            <a:pPr lvl="1"/>
            <a:r>
              <a:rPr lang="en-US" sz="2200" dirty="0"/>
              <a:t>Viewed as equitable system supported by community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u="sng" dirty="0"/>
              <a:t>Limitations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Impact fees </a:t>
            </a:r>
            <a:r>
              <a:rPr lang="en-US" sz="2400" b="1" dirty="0"/>
              <a:t>cannot</a:t>
            </a:r>
            <a:r>
              <a:rPr lang="en-US" sz="2400" dirty="0"/>
              <a:t> be used for:</a:t>
            </a:r>
          </a:p>
          <a:p>
            <a:pPr lvl="2"/>
            <a:r>
              <a:rPr lang="en-US" sz="2000" dirty="0"/>
              <a:t>Operating costs</a:t>
            </a:r>
          </a:p>
          <a:p>
            <a:pPr lvl="2"/>
            <a:r>
              <a:rPr lang="en-US" sz="2000" dirty="0"/>
              <a:t>Maintenance expenses</a:t>
            </a:r>
          </a:p>
          <a:p>
            <a:pPr lvl="2"/>
            <a:r>
              <a:rPr lang="en-US" sz="2000" dirty="0"/>
              <a:t>Non-capacity improvements</a:t>
            </a:r>
          </a:p>
          <a:p>
            <a:pPr lvl="2"/>
            <a:endParaRPr lang="en-US" sz="20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04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952996"/>
          </a:xfrm>
        </p:spPr>
        <p:txBody>
          <a:bodyPr>
            <a:normAutofit/>
          </a:bodyPr>
          <a:lstStyle/>
          <a:p>
            <a:r>
              <a:rPr lang="en-US" sz="2400" dirty="0"/>
              <a:t>Nevada Revised Statute (NRS 278B)</a:t>
            </a:r>
          </a:p>
          <a:p>
            <a:endParaRPr lang="en-US" sz="2400" dirty="0"/>
          </a:p>
          <a:p>
            <a:r>
              <a:rPr lang="en-US" sz="2400" dirty="0"/>
              <a:t>Local governments enacting ordinances</a:t>
            </a:r>
          </a:p>
          <a:p>
            <a:endParaRPr lang="en-US" sz="2400" dirty="0"/>
          </a:p>
          <a:p>
            <a:r>
              <a:rPr lang="en-US" sz="2400" dirty="0"/>
              <a:t>Impact Fee Cooperative Agreement (ICA)</a:t>
            </a:r>
          </a:p>
          <a:p>
            <a:endParaRPr lang="en-US" sz="2400" dirty="0"/>
          </a:p>
          <a:p>
            <a:r>
              <a:rPr lang="en-US" sz="2400" dirty="0"/>
              <a:t>Capital Improvements Plan (CIP)</a:t>
            </a:r>
          </a:p>
          <a:p>
            <a:pPr marL="457188" lvl="1" indent="0">
              <a:buNone/>
            </a:pPr>
            <a:r>
              <a:rPr lang="en-US" dirty="0"/>
              <a:t>Describes methodology used to establish net cost per service unit of new roadway capacity</a:t>
            </a:r>
          </a:p>
          <a:p>
            <a:pPr marL="457188" lvl="1" indent="0">
              <a:buNone/>
            </a:pPr>
            <a:endParaRPr lang="en-US" dirty="0"/>
          </a:p>
          <a:p>
            <a:r>
              <a:rPr lang="en-US" sz="2400" dirty="0"/>
              <a:t>General Administrative Manual (GAM)</a:t>
            </a:r>
          </a:p>
          <a:p>
            <a:pPr marL="457188" lvl="1" indent="0">
              <a:buNone/>
            </a:pPr>
            <a:r>
              <a:rPr lang="en-US" dirty="0"/>
              <a:t>Guidelines and procedures to administer the RRIF program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Regional Road Impact Fee (RRIF) Program</a:t>
            </a:r>
          </a:p>
        </p:txBody>
      </p:sp>
    </p:spTree>
    <p:extLst>
      <p:ext uri="{BB962C8B-B14F-4D97-AF65-F5344CB8AC3E}">
        <p14:creationId xmlns:p14="http://schemas.microsoft.com/office/powerpoint/2010/main" val="29585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7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 Edition RRIF GAM Update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RTC is responsible for initiating periodic reviews of the RRIF Program.</a:t>
            </a:r>
          </a:p>
          <a:p>
            <a:endParaRPr lang="en-US" sz="2400" dirty="0"/>
          </a:p>
          <a:p>
            <a:r>
              <a:rPr lang="en-US" sz="2400" dirty="0"/>
              <a:t>Review process initiated by the approval of the long-range 2050 Regional Transportation Plan (2050 RTP).</a:t>
            </a:r>
          </a:p>
          <a:p>
            <a:endParaRPr lang="en-US" sz="2400" dirty="0"/>
          </a:p>
          <a:p>
            <a:r>
              <a:rPr lang="en-US" sz="2400" dirty="0"/>
              <a:t>Use 2050 RTP to define the list of capital improvements attributable to new development</a:t>
            </a:r>
          </a:p>
          <a:p>
            <a:endParaRPr lang="en-US" sz="2400" dirty="0"/>
          </a:p>
          <a:p>
            <a:r>
              <a:rPr lang="en-US" sz="2400" dirty="0"/>
              <a:t>Input from RRIF TAC since July 2020</a:t>
            </a:r>
            <a:endParaRPr lang="en-US" sz="2000" i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83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Development of RRIF Fees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49BB9C-0B90-47F2-9EC9-9D20C4D245BD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>
            <a:off x="4391903" y="2468005"/>
            <a:ext cx="414500" cy="1193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1DF1A1-DFF1-47D5-A562-9260344E3732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5496718" y="4795123"/>
            <a:ext cx="666151" cy="5477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E83A20-47F6-4E94-92C6-F51106A3BE2F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 flipV="1">
            <a:off x="3001026" y="4795123"/>
            <a:ext cx="666892" cy="5477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4ED827A-BAE2-4E5A-9007-36B857A1AF62}"/>
              </a:ext>
            </a:extLst>
          </p:cNvPr>
          <p:cNvSpPr/>
          <p:nvPr/>
        </p:nvSpPr>
        <p:spPr>
          <a:xfrm>
            <a:off x="325041" y="1761963"/>
            <a:ext cx="1828800" cy="1371600"/>
          </a:xfrm>
          <a:prstGeom prst="roundRect">
            <a:avLst/>
          </a:prstGeom>
          <a:solidFill>
            <a:srgbClr val="D66F5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TMRPA Land Development Model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0D085AE-E085-4298-829E-D4D566276ACB}"/>
              </a:ext>
            </a:extLst>
          </p:cNvPr>
          <p:cNvSpPr/>
          <p:nvPr/>
        </p:nvSpPr>
        <p:spPr>
          <a:xfrm>
            <a:off x="2563103" y="1782205"/>
            <a:ext cx="1828800" cy="1371600"/>
          </a:xfrm>
          <a:prstGeom prst="roundRect">
            <a:avLst/>
          </a:prstGeom>
          <a:solidFill>
            <a:srgbClr val="2DB5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RTC Travel Demand Model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4E0CC82-203C-4CFA-8D0D-FCF3C29B5D02}"/>
              </a:ext>
            </a:extLst>
          </p:cNvPr>
          <p:cNvSpPr/>
          <p:nvPr/>
        </p:nvSpPr>
        <p:spPr>
          <a:xfrm>
            <a:off x="4806403" y="1783398"/>
            <a:ext cx="1828800" cy="1371600"/>
          </a:xfrm>
          <a:prstGeom prst="roundRect">
            <a:avLst/>
          </a:prstGeom>
          <a:solidFill>
            <a:srgbClr val="2DB5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Regional Transportation Plan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ED7D498-1897-401E-917E-376F62DDC4E5}"/>
              </a:ext>
            </a:extLst>
          </p:cNvPr>
          <p:cNvSpPr/>
          <p:nvPr/>
        </p:nvSpPr>
        <p:spPr>
          <a:xfrm>
            <a:off x="7077270" y="1770775"/>
            <a:ext cx="182880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RRIF Capital Improvement Plan by Service Area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91CCD65-BE86-4869-B3B8-7A149FA1F5EA}"/>
              </a:ext>
            </a:extLst>
          </p:cNvPr>
          <p:cNvSpPr/>
          <p:nvPr/>
        </p:nvSpPr>
        <p:spPr>
          <a:xfrm>
            <a:off x="1172226" y="4114800"/>
            <a:ext cx="182880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Developer share of RRIF CIP Costs ($)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3E01BD0-BCA9-4BBA-ADE6-F7FA7DFEBF80}"/>
              </a:ext>
            </a:extLst>
          </p:cNvPr>
          <p:cNvSpPr/>
          <p:nvPr/>
        </p:nvSpPr>
        <p:spPr>
          <a:xfrm>
            <a:off x="3667918" y="4109323"/>
            <a:ext cx="182880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Calculate RRIF Rate by Service Area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($/VMT)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5181C99-1309-43E1-B93A-151355B3C6FB}"/>
              </a:ext>
            </a:extLst>
          </p:cNvPr>
          <p:cNvSpPr/>
          <p:nvPr/>
        </p:nvSpPr>
        <p:spPr>
          <a:xfrm>
            <a:off x="6162869" y="4114800"/>
            <a:ext cx="182880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RRIF Fee Schedule by Land Use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4959012" y="1440738"/>
            <a:ext cx="160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Long Range Plan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7390007" y="1448075"/>
            <a:ext cx="1203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10 Year Plan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AEE42-1E5E-403B-A399-159B2611CE12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2153841" y="2447763"/>
            <a:ext cx="409262" cy="20242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28B7099-638C-4668-925F-4429E6E24A67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 flipV="1">
            <a:off x="6635203" y="2456575"/>
            <a:ext cx="442067" cy="12623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0098BE1-08FF-42E8-8682-B03BC48E116A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 rot="5400000">
            <a:off x="4552936" y="676065"/>
            <a:ext cx="972425" cy="590504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3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Development of RRIF Fees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" y="1676400"/>
            <a:ext cx="4384675" cy="3760788"/>
          </a:xfrm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492125" y="5437188"/>
            <a:ext cx="4384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Typical Single Family Subdivision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Generates # of Vehicle Trips per Day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On the road network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5022850" y="1143000"/>
            <a:ext cx="40513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Service Units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measured in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Vehicle Miles Travelled (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VMT</a:t>
            </a:r>
            <a:r>
              <a:rPr lang="en-US" altLang="en-US" sz="2800" b="1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4BB0B-BFD5-45FD-A29F-079ED07C73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7" y="3433465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6025" y="300335"/>
            <a:ext cx="684597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Travel Demand Model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Kozuka Gothic Pro R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36000" contras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46518"/>
            <a:ext cx="2819400" cy="4760468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8813" y="1430106"/>
            <a:ext cx="3519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Trip Distance on Regional Roads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5" cstate="print">
            <a:lum bright="-45000" contras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46518"/>
            <a:ext cx="2819400" cy="4760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90788" y="1430106"/>
            <a:ext cx="3519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Average Trip Length North/South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886200" y="3886200"/>
            <a:ext cx="914400" cy="228600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07A8D7498674080B234D784AD666E" ma:contentTypeVersion="1" ma:contentTypeDescription="Create a new document." ma:contentTypeScope="" ma:versionID="0f7bc39420bc7f826e447afcdd4bd1d0">
  <xsd:schema xmlns:xsd="http://www.w3.org/2001/XMLSchema" xmlns:xs="http://www.w3.org/2001/XMLSchema" xmlns:p="http://schemas.microsoft.com/office/2006/metadata/properties" xmlns:ns2="d9b650a1-212f-4687-baa0-a8392541e931" targetNamespace="http://schemas.microsoft.com/office/2006/metadata/properties" ma:root="true" ma:fieldsID="8821eefeede5365b34fdbfb76f91a0ff" ns2:_="">
    <xsd:import namespace="d9b650a1-212f-4687-baa0-a8392541e93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650a1-212f-4687-baa0-a8392541e9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270750-0A38-4682-82D7-F725FDA5D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650a1-212f-4687-baa0-a8392541e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D90E7E-A567-444A-9947-9210F28593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ADFF62-11AD-4A24-9CF7-7B7FE891A394}">
  <ds:schemaRefs>
    <ds:schemaRef ds:uri="http://purl.org/dc/elements/1.1/"/>
    <ds:schemaRef ds:uri="http://schemas.microsoft.com/office/2006/metadata/properties"/>
    <ds:schemaRef ds:uri="d9b650a1-212f-4687-baa0-a8392541e93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32166</TotalTime>
  <Words>695</Words>
  <Application>Microsoft Office PowerPoint</Application>
  <PresentationFormat>On-screen Show (4:3)</PresentationFormat>
  <Paragraphs>151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Futura Std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Cummings</dc:creator>
  <cp:lastModifiedBy>Willrich, Erick S</cp:lastModifiedBy>
  <cp:revision>449</cp:revision>
  <cp:lastPrinted>2016-06-02T16:55:02Z</cp:lastPrinted>
  <dcterms:created xsi:type="dcterms:W3CDTF">2016-03-07T19:04:15Z</dcterms:created>
  <dcterms:modified xsi:type="dcterms:W3CDTF">2021-11-15T15:57:27Z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0x0101001DD07A8D7498674080B234D784AD666E</vt:lpwstr>
  </property>
</Properties>
</file>