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6"/>
  </p:notesMasterIdLst>
  <p:sldIdLst>
    <p:sldId id="256" r:id="rId5"/>
    <p:sldId id="257" r:id="rId6"/>
    <p:sldId id="258" r:id="rId7"/>
    <p:sldId id="259" r:id="rId8"/>
    <p:sldId id="266" r:id="rId9"/>
    <p:sldId id="264" r:id="rId10"/>
    <p:sldId id="260" r:id="rId11"/>
    <p:sldId id="265" r:id="rId12"/>
    <p:sldId id="261" r:id="rId13"/>
    <p:sldId id="262" r:id="rId14"/>
    <p:sldId id="26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04" d="100"/>
          <a:sy n="104" d="100"/>
        </p:scale>
        <p:origin x="138"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1683AE-25F5-47C1-A673-888749C68866}" type="datetimeFigureOut">
              <a:rPr lang="en-US" smtClean="0"/>
              <a:t>8/4/2020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D84159-B1B4-4E29-92ED-94A94842E679}" type="slidenum">
              <a:rPr lang="en-US" smtClean="0"/>
              <a:t>‹#›</a:t>
            </a:fld>
            <a:endParaRPr lang="en-US" dirty="0"/>
          </a:p>
        </p:txBody>
      </p:sp>
    </p:spTree>
    <p:extLst>
      <p:ext uri="{BB962C8B-B14F-4D97-AF65-F5344CB8AC3E}">
        <p14:creationId xmlns:p14="http://schemas.microsoft.com/office/powerpoint/2010/main" val="1252621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5C3DBB-72F8-49B3-9B60-6DDF2C98317F}" type="datetime1">
              <a:rPr lang="en-US" smtClean="0"/>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DC156E-F3D4-48B4-A20B-3AA597CF1B1C}"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9521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81B786-804D-47F3-BBD4-79902D1299AB}" type="datetime1">
              <a:rPr lang="en-US" smtClean="0"/>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DC156E-F3D4-48B4-A20B-3AA597CF1B1C}" type="slidenum">
              <a:rPr lang="en-US" smtClean="0"/>
              <a:t>‹#›</a:t>
            </a:fld>
            <a:endParaRPr lang="en-US" dirty="0"/>
          </a:p>
        </p:txBody>
      </p:sp>
    </p:spTree>
    <p:extLst>
      <p:ext uri="{BB962C8B-B14F-4D97-AF65-F5344CB8AC3E}">
        <p14:creationId xmlns:p14="http://schemas.microsoft.com/office/powerpoint/2010/main" val="636126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025BDC-D28C-4D4D-A5BC-DE1284539EDE}" type="datetime1">
              <a:rPr lang="en-US" smtClean="0"/>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DC156E-F3D4-48B4-A20B-3AA597CF1B1C}" type="slidenum">
              <a:rPr lang="en-US" smtClean="0"/>
              <a:t>‹#›</a:t>
            </a:fld>
            <a:endParaRPr lang="en-US" dirty="0"/>
          </a:p>
        </p:txBody>
      </p:sp>
    </p:spTree>
    <p:extLst>
      <p:ext uri="{BB962C8B-B14F-4D97-AF65-F5344CB8AC3E}">
        <p14:creationId xmlns:p14="http://schemas.microsoft.com/office/powerpoint/2010/main" val="2805204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7A9F9C-32F3-4F5E-A8FB-49170614972F}" type="datetime1">
              <a:rPr lang="en-US" smtClean="0"/>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DC156E-F3D4-48B4-A20B-3AA597CF1B1C}" type="slidenum">
              <a:rPr lang="en-US" smtClean="0"/>
              <a:t>‹#›</a:t>
            </a:fld>
            <a:endParaRPr lang="en-US" dirty="0"/>
          </a:p>
        </p:txBody>
      </p:sp>
    </p:spTree>
    <p:extLst>
      <p:ext uri="{BB962C8B-B14F-4D97-AF65-F5344CB8AC3E}">
        <p14:creationId xmlns:p14="http://schemas.microsoft.com/office/powerpoint/2010/main" val="66867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55BDD7E-25CA-42D1-A9A4-B68BC8B6B180}" type="datetime1">
              <a:rPr lang="en-US" smtClean="0"/>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DC156E-F3D4-48B4-A20B-3AA597CF1B1C}"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078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6F0A82-49AF-4327-9BB1-FA509888043B}" type="datetime1">
              <a:rPr lang="en-US" smtClean="0"/>
              <a:t>8/4/2020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DC156E-F3D4-48B4-A20B-3AA597CF1B1C}" type="slidenum">
              <a:rPr lang="en-US" smtClean="0"/>
              <a:t>‹#›</a:t>
            </a:fld>
            <a:endParaRPr lang="en-US" dirty="0"/>
          </a:p>
        </p:txBody>
      </p:sp>
    </p:spTree>
    <p:extLst>
      <p:ext uri="{BB962C8B-B14F-4D97-AF65-F5344CB8AC3E}">
        <p14:creationId xmlns:p14="http://schemas.microsoft.com/office/powerpoint/2010/main" val="3351447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07A6BA-2ECF-4B51-B85C-66765F9ED0E2}" type="datetime1">
              <a:rPr lang="en-US" smtClean="0"/>
              <a:t>8/4/2020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CDC156E-F3D4-48B4-A20B-3AA597CF1B1C}" type="slidenum">
              <a:rPr lang="en-US" smtClean="0"/>
              <a:t>‹#›</a:t>
            </a:fld>
            <a:endParaRPr lang="en-US" dirty="0"/>
          </a:p>
        </p:txBody>
      </p:sp>
    </p:spTree>
    <p:extLst>
      <p:ext uri="{BB962C8B-B14F-4D97-AF65-F5344CB8AC3E}">
        <p14:creationId xmlns:p14="http://schemas.microsoft.com/office/powerpoint/2010/main" val="900578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2B94BD-2B77-4DFA-A92B-2731E53D55F2}" type="datetime1">
              <a:rPr lang="en-US" smtClean="0"/>
              <a:t>8/4/2020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CDC156E-F3D4-48B4-A20B-3AA597CF1B1C}" type="slidenum">
              <a:rPr lang="en-US" smtClean="0"/>
              <a:t>‹#›</a:t>
            </a:fld>
            <a:endParaRPr lang="en-US" dirty="0"/>
          </a:p>
        </p:txBody>
      </p:sp>
    </p:spTree>
    <p:extLst>
      <p:ext uri="{BB962C8B-B14F-4D97-AF65-F5344CB8AC3E}">
        <p14:creationId xmlns:p14="http://schemas.microsoft.com/office/powerpoint/2010/main" val="248865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417E01A-A083-4398-910D-D98840F0E4FB}" type="datetime1">
              <a:rPr lang="en-US" smtClean="0"/>
              <a:t>8/4/2020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FCDC156E-F3D4-48B4-A20B-3AA597CF1B1C}" type="slidenum">
              <a:rPr lang="en-US" smtClean="0"/>
              <a:t>‹#›</a:t>
            </a:fld>
            <a:endParaRPr lang="en-US" dirty="0"/>
          </a:p>
        </p:txBody>
      </p:sp>
    </p:spTree>
    <p:extLst>
      <p:ext uri="{BB962C8B-B14F-4D97-AF65-F5344CB8AC3E}">
        <p14:creationId xmlns:p14="http://schemas.microsoft.com/office/powerpoint/2010/main" val="4233667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17626C9-5119-4E99-86B0-114CD20645CF}" type="datetime1">
              <a:rPr lang="en-US" smtClean="0"/>
              <a:t>8/4/2020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CDC156E-F3D4-48B4-A20B-3AA597CF1B1C}" type="slidenum">
              <a:rPr lang="en-US" smtClean="0"/>
              <a:t>‹#›</a:t>
            </a:fld>
            <a:endParaRPr lang="en-US" dirty="0"/>
          </a:p>
        </p:txBody>
      </p:sp>
    </p:spTree>
    <p:extLst>
      <p:ext uri="{BB962C8B-B14F-4D97-AF65-F5344CB8AC3E}">
        <p14:creationId xmlns:p14="http://schemas.microsoft.com/office/powerpoint/2010/main" val="4068724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5FABCD-B804-46D3-8BB6-E2F95C431234}" type="datetime1">
              <a:rPr lang="en-US" smtClean="0"/>
              <a:t>8/4/2020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DC156E-F3D4-48B4-A20B-3AA597CF1B1C}" type="slidenum">
              <a:rPr lang="en-US" smtClean="0"/>
              <a:t>‹#›</a:t>
            </a:fld>
            <a:endParaRPr lang="en-US" dirty="0"/>
          </a:p>
        </p:txBody>
      </p:sp>
    </p:spTree>
    <p:extLst>
      <p:ext uri="{BB962C8B-B14F-4D97-AF65-F5344CB8AC3E}">
        <p14:creationId xmlns:p14="http://schemas.microsoft.com/office/powerpoint/2010/main" val="3568451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91FBB7B-5CD5-4AFA-9052-FE155CE9FBDC}" type="datetime1">
              <a:rPr lang="en-US" smtClean="0"/>
              <a:t>8/4/2020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CDC156E-F3D4-48B4-A20B-3AA597CF1B1C}"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39758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emf"/><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07AB2-8324-47C8-A6EC-EE08F00C64CB}"/>
              </a:ext>
            </a:extLst>
          </p:cNvPr>
          <p:cNvSpPr>
            <a:spLocks noGrp="1"/>
          </p:cNvSpPr>
          <p:nvPr>
            <p:ph type="ctrTitle"/>
          </p:nvPr>
        </p:nvSpPr>
        <p:spPr/>
        <p:txBody>
          <a:bodyPr/>
          <a:lstStyle/>
          <a:p>
            <a:r>
              <a:rPr lang="en-US" dirty="0">
                <a:solidFill>
                  <a:srgbClr val="002060"/>
                </a:solidFill>
              </a:rPr>
              <a:t>WASHOE COUNTY </a:t>
            </a:r>
            <a:br>
              <a:rPr lang="en-US" dirty="0">
                <a:solidFill>
                  <a:srgbClr val="002060"/>
                </a:solidFill>
              </a:rPr>
            </a:br>
            <a:r>
              <a:rPr lang="en-US" dirty="0">
                <a:solidFill>
                  <a:srgbClr val="002060"/>
                </a:solidFill>
              </a:rPr>
              <a:t>CRF-CARES AWARD</a:t>
            </a:r>
          </a:p>
        </p:txBody>
      </p:sp>
      <p:sp>
        <p:nvSpPr>
          <p:cNvPr id="3" name="Subtitle 2">
            <a:extLst>
              <a:ext uri="{FF2B5EF4-FFF2-40B4-BE49-F238E27FC236}">
                <a16:creationId xmlns:a16="http://schemas.microsoft.com/office/drawing/2014/main" id="{D6C4D7DC-11AD-40BC-B8EA-33C0552C44CE}"/>
              </a:ext>
            </a:extLst>
          </p:cNvPr>
          <p:cNvSpPr>
            <a:spLocks noGrp="1"/>
          </p:cNvSpPr>
          <p:nvPr>
            <p:ph type="subTitle" idx="1"/>
          </p:nvPr>
        </p:nvSpPr>
        <p:spPr/>
        <p:txBody>
          <a:bodyPr>
            <a:normAutofit fontScale="55000" lnSpcReduction="20000"/>
          </a:bodyPr>
          <a:lstStyle/>
          <a:p>
            <a:r>
              <a:rPr lang="en-US" sz="4200" dirty="0"/>
              <a:t>ALLOCATION OF FEDERAL ASSISTANCE THROUGH THE state of Nevada, GOVERNOR’S finance OFFICE</a:t>
            </a:r>
          </a:p>
          <a:p>
            <a:pPr>
              <a:spcBef>
                <a:spcPts val="600"/>
              </a:spcBef>
            </a:pPr>
            <a:r>
              <a:rPr lang="en-US" dirty="0"/>
              <a:t>Board of county commissioners meeting, </a:t>
            </a:r>
          </a:p>
          <a:p>
            <a:pPr>
              <a:spcBef>
                <a:spcPts val="600"/>
              </a:spcBef>
            </a:pPr>
            <a:r>
              <a:rPr lang="en-US" dirty="0"/>
              <a:t>August 4, 2020</a:t>
            </a:r>
          </a:p>
        </p:txBody>
      </p:sp>
      <p:pic>
        <p:nvPicPr>
          <p:cNvPr id="4" name="Picture 3">
            <a:extLst>
              <a:ext uri="{FF2B5EF4-FFF2-40B4-BE49-F238E27FC236}">
                <a16:creationId xmlns:a16="http://schemas.microsoft.com/office/drawing/2014/main" id="{12250069-D479-4D71-9FFA-45B529A79A4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5379" y="747362"/>
            <a:ext cx="1023801" cy="1024033"/>
          </a:xfrm>
          <a:prstGeom prst="rect">
            <a:avLst/>
          </a:prstGeom>
        </p:spPr>
      </p:pic>
      <p:sp>
        <p:nvSpPr>
          <p:cNvPr id="5" name="Slide Number Placeholder 4">
            <a:extLst>
              <a:ext uri="{FF2B5EF4-FFF2-40B4-BE49-F238E27FC236}">
                <a16:creationId xmlns:a16="http://schemas.microsoft.com/office/drawing/2014/main" id="{84F34499-F078-40D1-B8D9-6BCCD33ACA72}"/>
              </a:ext>
            </a:extLst>
          </p:cNvPr>
          <p:cNvSpPr>
            <a:spLocks noGrp="1"/>
          </p:cNvSpPr>
          <p:nvPr>
            <p:ph type="sldNum" sz="quarter" idx="12"/>
          </p:nvPr>
        </p:nvSpPr>
        <p:spPr/>
        <p:txBody>
          <a:bodyPr/>
          <a:lstStyle/>
          <a:p>
            <a:fld id="{FCDC156E-F3D4-48B4-A20B-3AA597CF1B1C}" type="slidenum">
              <a:rPr lang="en-US" smtClean="0"/>
              <a:t>1</a:t>
            </a:fld>
            <a:endParaRPr lang="en-US" dirty="0"/>
          </a:p>
        </p:txBody>
      </p:sp>
    </p:spTree>
    <p:extLst>
      <p:ext uri="{BB962C8B-B14F-4D97-AF65-F5344CB8AC3E}">
        <p14:creationId xmlns:p14="http://schemas.microsoft.com/office/powerpoint/2010/main" val="2518228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B9A33-E9A9-4651-AA69-D04CB594C73B}"/>
              </a:ext>
            </a:extLst>
          </p:cNvPr>
          <p:cNvSpPr>
            <a:spLocks noGrp="1"/>
          </p:cNvSpPr>
          <p:nvPr>
            <p:ph type="title"/>
          </p:nvPr>
        </p:nvSpPr>
        <p:spPr>
          <a:xfrm>
            <a:off x="1883500" y="263527"/>
            <a:ext cx="10058400" cy="1450757"/>
          </a:xfrm>
        </p:spPr>
        <p:txBody>
          <a:bodyPr/>
          <a:lstStyle/>
          <a:p>
            <a:r>
              <a:rPr lang="en-US" dirty="0"/>
              <a:t>Subgrants To Other Organizations</a:t>
            </a:r>
          </a:p>
        </p:txBody>
      </p:sp>
      <p:sp>
        <p:nvSpPr>
          <p:cNvPr id="3" name="Content Placeholder 2">
            <a:extLst>
              <a:ext uri="{FF2B5EF4-FFF2-40B4-BE49-F238E27FC236}">
                <a16:creationId xmlns:a16="http://schemas.microsoft.com/office/drawing/2014/main" id="{E91BBDF3-6102-4030-8031-81DBDCA8B472}"/>
              </a:ext>
            </a:extLst>
          </p:cNvPr>
          <p:cNvSpPr>
            <a:spLocks noGrp="1"/>
          </p:cNvSpPr>
          <p:nvPr>
            <p:ph idx="1"/>
          </p:nvPr>
        </p:nvSpPr>
        <p:spPr>
          <a:xfrm>
            <a:off x="859699" y="1992509"/>
            <a:ext cx="10639828" cy="4093252"/>
          </a:xfrm>
        </p:spPr>
        <p:txBody>
          <a:bodyPr>
            <a:normAutofit/>
          </a:bodyPr>
          <a:lstStyle/>
          <a:p>
            <a:r>
              <a:rPr lang="en-US" sz="2200" b="1" dirty="0"/>
              <a:t>Per NRS, BCC can only grant funds to other governmental entities and charitable organizations: </a:t>
            </a:r>
          </a:p>
          <a:p>
            <a:pPr lvl="1">
              <a:buFont typeface="Wingdings" panose="05000000000000000000" pitchFamily="2" charset="2"/>
              <a:buChar char="§"/>
            </a:pPr>
            <a:r>
              <a:rPr lang="en-US" sz="2000" dirty="0"/>
              <a:t>Non-profit organizations</a:t>
            </a:r>
          </a:p>
          <a:p>
            <a:pPr lvl="1">
              <a:buFont typeface="Wingdings" panose="05000000000000000000" pitchFamily="2" charset="2"/>
              <a:buChar char="§"/>
            </a:pPr>
            <a:r>
              <a:rPr lang="en-US" sz="2000" dirty="0"/>
              <a:t>Cities</a:t>
            </a:r>
          </a:p>
          <a:p>
            <a:pPr lvl="1">
              <a:buFont typeface="Wingdings" panose="05000000000000000000" pitchFamily="2" charset="2"/>
              <a:buChar char="§"/>
            </a:pPr>
            <a:r>
              <a:rPr lang="en-US" sz="2000" dirty="0"/>
              <a:t>GID’s</a:t>
            </a:r>
          </a:p>
          <a:p>
            <a:r>
              <a:rPr lang="en-US" sz="2200" b="1" dirty="0"/>
              <a:t>What is Required:</a:t>
            </a:r>
          </a:p>
          <a:p>
            <a:pPr lvl="1">
              <a:lnSpc>
                <a:spcPct val="80000"/>
              </a:lnSpc>
              <a:buFont typeface="Wingdings" panose="05000000000000000000" pitchFamily="2" charset="2"/>
              <a:buChar char="§"/>
            </a:pPr>
            <a:r>
              <a:rPr lang="en-US" dirty="0"/>
              <a:t>BCC Authorization by Resolution</a:t>
            </a:r>
          </a:p>
          <a:p>
            <a:pPr lvl="1">
              <a:lnSpc>
                <a:spcPct val="80000"/>
              </a:lnSpc>
              <a:buFont typeface="Wingdings" panose="05000000000000000000" pitchFamily="2" charset="2"/>
              <a:buChar char="§"/>
            </a:pPr>
            <a:r>
              <a:rPr lang="en-US" dirty="0"/>
              <a:t>County must administer and ensure compliance, including Risk Assessment, agreement and monitoring	</a:t>
            </a:r>
          </a:p>
          <a:p>
            <a:pPr lvl="1">
              <a:lnSpc>
                <a:spcPct val="80000"/>
              </a:lnSpc>
              <a:buFont typeface="Wingdings" panose="05000000000000000000" pitchFamily="2" charset="2"/>
              <a:buChar char="§"/>
            </a:pPr>
            <a:r>
              <a:rPr lang="en-US" dirty="0"/>
              <a:t>Subrecipients must expend the grant by December 30, 2020</a:t>
            </a:r>
          </a:p>
          <a:p>
            <a:r>
              <a:rPr lang="en-US" sz="2200" b="1" dirty="0"/>
              <a:t>Best Practice:</a:t>
            </a:r>
          </a:p>
          <a:p>
            <a:pPr lvl="1">
              <a:buFont typeface="Wingdings" panose="05000000000000000000" pitchFamily="2" charset="2"/>
              <a:buChar char="§"/>
            </a:pPr>
            <a:r>
              <a:rPr lang="en-US" dirty="0"/>
              <a:t>Competitive process for subrecipient awards</a:t>
            </a:r>
          </a:p>
        </p:txBody>
      </p:sp>
      <p:pic>
        <p:nvPicPr>
          <p:cNvPr id="4" name="Picture 3">
            <a:extLst>
              <a:ext uri="{FF2B5EF4-FFF2-40B4-BE49-F238E27FC236}">
                <a16:creationId xmlns:a16="http://schemas.microsoft.com/office/drawing/2014/main" id="{C94CD919-914A-4D6C-B12B-5D6837776D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9699" y="150764"/>
            <a:ext cx="1023801" cy="1024033"/>
          </a:xfrm>
          <a:prstGeom prst="rect">
            <a:avLst/>
          </a:prstGeom>
        </p:spPr>
      </p:pic>
      <p:sp>
        <p:nvSpPr>
          <p:cNvPr id="5" name="Slide Number Placeholder 4">
            <a:extLst>
              <a:ext uri="{FF2B5EF4-FFF2-40B4-BE49-F238E27FC236}">
                <a16:creationId xmlns:a16="http://schemas.microsoft.com/office/drawing/2014/main" id="{EC6397BF-0CF4-4DA8-9D9B-46EB8BBA18E0}"/>
              </a:ext>
            </a:extLst>
          </p:cNvPr>
          <p:cNvSpPr>
            <a:spLocks noGrp="1"/>
          </p:cNvSpPr>
          <p:nvPr>
            <p:ph type="sldNum" sz="quarter" idx="12"/>
          </p:nvPr>
        </p:nvSpPr>
        <p:spPr/>
        <p:txBody>
          <a:bodyPr/>
          <a:lstStyle/>
          <a:p>
            <a:fld id="{FCDC156E-F3D4-48B4-A20B-3AA597CF1B1C}" type="slidenum">
              <a:rPr lang="en-US" smtClean="0"/>
              <a:t>10</a:t>
            </a:fld>
            <a:endParaRPr lang="en-US" dirty="0"/>
          </a:p>
        </p:txBody>
      </p:sp>
    </p:spTree>
    <p:extLst>
      <p:ext uri="{BB962C8B-B14F-4D97-AF65-F5344CB8AC3E}">
        <p14:creationId xmlns:p14="http://schemas.microsoft.com/office/powerpoint/2010/main" val="664329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53A24-181E-4011-B681-3B9EB492D6DB}"/>
              </a:ext>
            </a:extLst>
          </p:cNvPr>
          <p:cNvSpPr>
            <a:spLocks noGrp="1"/>
          </p:cNvSpPr>
          <p:nvPr>
            <p:ph type="title"/>
          </p:nvPr>
        </p:nvSpPr>
        <p:spPr>
          <a:xfrm>
            <a:off x="2832735" y="2554330"/>
            <a:ext cx="6790236" cy="1450757"/>
          </a:xfrm>
        </p:spPr>
        <p:txBody>
          <a:bodyPr/>
          <a:lstStyle/>
          <a:p>
            <a:r>
              <a:rPr lang="en-US" b="1" dirty="0">
                <a:solidFill>
                  <a:srgbClr val="0070C0"/>
                </a:solidFill>
              </a:rPr>
              <a:t>Questions &amp; Direction?</a:t>
            </a:r>
          </a:p>
        </p:txBody>
      </p:sp>
      <p:pic>
        <p:nvPicPr>
          <p:cNvPr id="4" name="Picture 3">
            <a:extLst>
              <a:ext uri="{FF2B5EF4-FFF2-40B4-BE49-F238E27FC236}">
                <a16:creationId xmlns:a16="http://schemas.microsoft.com/office/drawing/2014/main" id="{747BC7B7-EF7E-4307-A37E-C8AEBC2D77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9699" y="150764"/>
            <a:ext cx="1023801" cy="1024033"/>
          </a:xfrm>
          <a:prstGeom prst="rect">
            <a:avLst/>
          </a:prstGeom>
        </p:spPr>
      </p:pic>
      <p:sp>
        <p:nvSpPr>
          <p:cNvPr id="5" name="Slide Number Placeholder 4">
            <a:extLst>
              <a:ext uri="{FF2B5EF4-FFF2-40B4-BE49-F238E27FC236}">
                <a16:creationId xmlns:a16="http://schemas.microsoft.com/office/drawing/2014/main" id="{2F8A1386-F039-4DE3-AAC5-7809F804DC45}"/>
              </a:ext>
            </a:extLst>
          </p:cNvPr>
          <p:cNvSpPr>
            <a:spLocks noGrp="1"/>
          </p:cNvSpPr>
          <p:nvPr>
            <p:ph type="sldNum" sz="quarter" idx="12"/>
          </p:nvPr>
        </p:nvSpPr>
        <p:spPr/>
        <p:txBody>
          <a:bodyPr/>
          <a:lstStyle/>
          <a:p>
            <a:fld id="{FCDC156E-F3D4-48B4-A20B-3AA597CF1B1C}" type="slidenum">
              <a:rPr lang="en-US" smtClean="0"/>
              <a:t>11</a:t>
            </a:fld>
            <a:endParaRPr lang="en-US" dirty="0"/>
          </a:p>
        </p:txBody>
      </p:sp>
    </p:spTree>
    <p:extLst>
      <p:ext uri="{BB962C8B-B14F-4D97-AF65-F5344CB8AC3E}">
        <p14:creationId xmlns:p14="http://schemas.microsoft.com/office/powerpoint/2010/main" val="2652604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95EF9-D4FC-4AEB-B265-0369AF5E5DA7}"/>
              </a:ext>
            </a:extLst>
          </p:cNvPr>
          <p:cNvSpPr>
            <a:spLocks noGrp="1"/>
          </p:cNvSpPr>
          <p:nvPr>
            <p:ph type="title"/>
          </p:nvPr>
        </p:nvSpPr>
        <p:spPr>
          <a:xfrm>
            <a:off x="1883500" y="216141"/>
            <a:ext cx="10058400" cy="1450757"/>
          </a:xfrm>
        </p:spPr>
        <p:txBody>
          <a:bodyPr/>
          <a:lstStyle/>
          <a:p>
            <a:r>
              <a:rPr lang="en-US" dirty="0"/>
              <a:t>Coronavirus Aid, Relief and Economic Security Act (CARES)</a:t>
            </a:r>
          </a:p>
        </p:txBody>
      </p:sp>
      <p:sp>
        <p:nvSpPr>
          <p:cNvPr id="3" name="Content Placeholder 2">
            <a:extLst>
              <a:ext uri="{FF2B5EF4-FFF2-40B4-BE49-F238E27FC236}">
                <a16:creationId xmlns:a16="http://schemas.microsoft.com/office/drawing/2014/main" id="{2A83E9D6-7A01-482D-B576-9DCA41938D1F}"/>
              </a:ext>
            </a:extLst>
          </p:cNvPr>
          <p:cNvSpPr>
            <a:spLocks noGrp="1"/>
          </p:cNvSpPr>
          <p:nvPr>
            <p:ph idx="1"/>
          </p:nvPr>
        </p:nvSpPr>
        <p:spPr>
          <a:xfrm>
            <a:off x="990600" y="2072081"/>
            <a:ext cx="10058400" cy="3797013"/>
          </a:xfrm>
        </p:spPr>
        <p:txBody>
          <a:bodyPr/>
          <a:lstStyle/>
          <a:p>
            <a:pPr marL="285750" lvl="1" indent="-285750">
              <a:buFont typeface="Wingdings" panose="05000000000000000000" pitchFamily="2" charset="2"/>
              <a:buChar char="§"/>
            </a:pPr>
            <a:r>
              <a:rPr lang="en-US" sz="2000" dirty="0"/>
              <a:t>Grant Award by the US Treasury intended to reimburse local governments for costs in   response to the COVID-19 pandemic and public health emergency </a:t>
            </a:r>
          </a:p>
          <a:p>
            <a:pPr indent="-274320">
              <a:buFont typeface="Wingdings" panose="05000000000000000000" pitchFamily="2" charset="2"/>
              <a:buChar char="§"/>
            </a:pPr>
            <a:r>
              <a:rPr lang="en-US" dirty="0"/>
              <a:t>Total of $150 Billion authorized nationally</a:t>
            </a:r>
          </a:p>
          <a:p>
            <a:pPr indent="-274320">
              <a:buFont typeface="Wingdings" panose="05000000000000000000" pitchFamily="2" charset="2"/>
              <a:buChar char="§"/>
            </a:pPr>
            <a:r>
              <a:rPr lang="en-US" dirty="0"/>
              <a:t>State of Nevada $1.25 Billion</a:t>
            </a:r>
          </a:p>
          <a:p>
            <a:pPr indent="-274320">
              <a:buFont typeface="Wingdings" panose="05000000000000000000" pitchFamily="2" charset="2"/>
              <a:buChar char="§"/>
            </a:pPr>
            <a:r>
              <a:rPr lang="en-US" dirty="0"/>
              <a:t>Regional Allocation $86.1 Million:</a:t>
            </a:r>
          </a:p>
          <a:p>
            <a:pPr marL="0" indent="0">
              <a:buNone/>
            </a:pPr>
            <a:r>
              <a:rPr lang="en-US" dirty="0"/>
              <a:t>	</a:t>
            </a:r>
            <a:r>
              <a:rPr lang="en-US" sz="1600" b="1" dirty="0">
                <a:solidFill>
                  <a:srgbClr val="0070C0"/>
                </a:solidFill>
              </a:rPr>
              <a:t>Washoe County	$20,254,818</a:t>
            </a:r>
          </a:p>
          <a:p>
            <a:pPr marL="0" indent="0">
              <a:buNone/>
            </a:pPr>
            <a:r>
              <a:rPr lang="en-US" sz="1600" dirty="0"/>
              <a:t>	City of Reno	$46,678,013</a:t>
            </a:r>
          </a:p>
          <a:p>
            <a:pPr marL="0" indent="0">
              <a:buNone/>
            </a:pPr>
            <a:r>
              <a:rPr lang="en-US" sz="1600" dirty="0"/>
              <a:t>	City of Sparks	$19,176,261</a:t>
            </a:r>
          </a:p>
          <a:p>
            <a:pPr marL="0" indent="0">
              <a:buNone/>
            </a:pPr>
            <a:endParaRPr lang="en-US" dirty="0"/>
          </a:p>
        </p:txBody>
      </p:sp>
      <p:pic>
        <p:nvPicPr>
          <p:cNvPr id="4" name="Picture 3">
            <a:extLst>
              <a:ext uri="{FF2B5EF4-FFF2-40B4-BE49-F238E27FC236}">
                <a16:creationId xmlns:a16="http://schemas.microsoft.com/office/drawing/2014/main" id="{0A99DBB2-45A7-4778-8B8A-A73B5183D13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9699" y="150764"/>
            <a:ext cx="1023801" cy="1024033"/>
          </a:xfrm>
          <a:prstGeom prst="rect">
            <a:avLst/>
          </a:prstGeom>
        </p:spPr>
      </p:pic>
      <p:sp>
        <p:nvSpPr>
          <p:cNvPr id="5" name="Slide Number Placeholder 4">
            <a:extLst>
              <a:ext uri="{FF2B5EF4-FFF2-40B4-BE49-F238E27FC236}">
                <a16:creationId xmlns:a16="http://schemas.microsoft.com/office/drawing/2014/main" id="{3E780B27-0172-4ACF-BB08-E3CE1A17C702}"/>
              </a:ext>
            </a:extLst>
          </p:cNvPr>
          <p:cNvSpPr>
            <a:spLocks noGrp="1"/>
          </p:cNvSpPr>
          <p:nvPr>
            <p:ph type="sldNum" sz="quarter" idx="12"/>
          </p:nvPr>
        </p:nvSpPr>
        <p:spPr/>
        <p:txBody>
          <a:bodyPr/>
          <a:lstStyle/>
          <a:p>
            <a:fld id="{FCDC156E-F3D4-48B4-A20B-3AA597CF1B1C}" type="slidenum">
              <a:rPr lang="en-US" smtClean="0"/>
              <a:t>2</a:t>
            </a:fld>
            <a:endParaRPr lang="en-US" dirty="0"/>
          </a:p>
        </p:txBody>
      </p:sp>
    </p:spTree>
    <p:extLst>
      <p:ext uri="{BB962C8B-B14F-4D97-AF65-F5344CB8AC3E}">
        <p14:creationId xmlns:p14="http://schemas.microsoft.com/office/powerpoint/2010/main" val="2557612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D9527-4A3F-42DC-BEB1-C9F3717DE165}"/>
              </a:ext>
            </a:extLst>
          </p:cNvPr>
          <p:cNvSpPr>
            <a:spLocks noGrp="1"/>
          </p:cNvSpPr>
          <p:nvPr>
            <p:ph type="title"/>
          </p:nvPr>
        </p:nvSpPr>
        <p:spPr>
          <a:xfrm>
            <a:off x="1965498" y="73891"/>
            <a:ext cx="10058400" cy="1210887"/>
          </a:xfrm>
        </p:spPr>
        <p:txBody>
          <a:bodyPr/>
          <a:lstStyle/>
          <a:p>
            <a:r>
              <a:rPr lang="en-US" dirty="0"/>
              <a:t>CARES – ELIGIBLE COSTS</a:t>
            </a:r>
          </a:p>
        </p:txBody>
      </p:sp>
      <p:sp>
        <p:nvSpPr>
          <p:cNvPr id="3" name="Content Placeholder 2">
            <a:extLst>
              <a:ext uri="{FF2B5EF4-FFF2-40B4-BE49-F238E27FC236}">
                <a16:creationId xmlns:a16="http://schemas.microsoft.com/office/drawing/2014/main" id="{8D6AD307-0F43-41A6-BB04-22E95B7B89E4}"/>
              </a:ext>
            </a:extLst>
          </p:cNvPr>
          <p:cNvSpPr>
            <a:spLocks noGrp="1"/>
          </p:cNvSpPr>
          <p:nvPr>
            <p:ph idx="1"/>
          </p:nvPr>
        </p:nvSpPr>
        <p:spPr>
          <a:xfrm>
            <a:off x="1097280" y="1854200"/>
            <a:ext cx="9824720" cy="4014894"/>
          </a:xfrm>
        </p:spPr>
        <p:txBody>
          <a:bodyPr>
            <a:normAutofit lnSpcReduction="10000"/>
          </a:bodyPr>
          <a:lstStyle/>
          <a:p>
            <a:pPr lvl="1">
              <a:spcBef>
                <a:spcPts val="0"/>
              </a:spcBef>
              <a:spcAft>
                <a:spcPts val="600"/>
              </a:spcAft>
              <a:buFont typeface="Wingdings" panose="05000000000000000000" pitchFamily="2" charset="2"/>
              <a:buChar char="§"/>
            </a:pPr>
            <a:r>
              <a:rPr lang="en-US" b="1" dirty="0"/>
              <a:t>“Necessary” </a:t>
            </a:r>
            <a:r>
              <a:rPr lang="en-US" dirty="0"/>
              <a:t>expenditures </a:t>
            </a:r>
            <a:r>
              <a:rPr lang="en-US" b="1" dirty="0"/>
              <a:t>incurred due to the COVID-19 public health emergency </a:t>
            </a:r>
            <a:r>
              <a:rPr lang="en-US" dirty="0"/>
              <a:t>from March 1, 2020 thru December 30, 2020</a:t>
            </a:r>
          </a:p>
          <a:p>
            <a:pPr lvl="2">
              <a:spcBef>
                <a:spcPts val="0"/>
              </a:spcBef>
              <a:spcAft>
                <a:spcPts val="1200"/>
              </a:spcAft>
            </a:pPr>
            <a:r>
              <a:rPr lang="en-US" b="1" dirty="0"/>
              <a:t>Not previously budgeted, or substantially different than budgeted</a:t>
            </a:r>
          </a:p>
          <a:p>
            <a:pPr lvl="1">
              <a:spcBef>
                <a:spcPts val="0"/>
              </a:spcBef>
              <a:spcAft>
                <a:spcPts val="1200"/>
              </a:spcAft>
              <a:buFont typeface="Wingdings" panose="05000000000000000000" pitchFamily="2" charset="2"/>
              <a:buChar char="§"/>
            </a:pPr>
            <a:r>
              <a:rPr lang="en-US" b="1" dirty="0"/>
              <a:t>May be used </a:t>
            </a:r>
            <a:r>
              <a:rPr lang="en-US" dirty="0"/>
              <a:t>for medical and public health needs, payroll expenses (for employee services substantially dedicated to mitigating or responding to the public health emergency), economic support, secondary effects and other costs reasonably necessary for government functions.</a:t>
            </a:r>
          </a:p>
          <a:p>
            <a:pPr lvl="1">
              <a:spcBef>
                <a:spcPts val="0"/>
              </a:spcBef>
              <a:spcAft>
                <a:spcPts val="1200"/>
              </a:spcAft>
              <a:buFont typeface="Wingdings" panose="05000000000000000000" pitchFamily="2" charset="2"/>
              <a:buChar char="§"/>
            </a:pPr>
            <a:r>
              <a:rPr lang="en-US" b="1" dirty="0"/>
              <a:t>May </a:t>
            </a:r>
            <a:r>
              <a:rPr lang="en-US" b="1" u="sng" dirty="0"/>
              <a:t>not</a:t>
            </a:r>
            <a:r>
              <a:rPr lang="en-US" b="1" dirty="0"/>
              <a:t> be used </a:t>
            </a:r>
            <a:r>
              <a:rPr lang="en-US" dirty="0"/>
              <a:t>to fill shortfalls in government revenues to cover expenditures that would otherwise not qualify under the statute.</a:t>
            </a:r>
          </a:p>
          <a:p>
            <a:pPr lvl="1">
              <a:spcBef>
                <a:spcPts val="0"/>
              </a:spcBef>
              <a:spcAft>
                <a:spcPts val="1200"/>
              </a:spcAft>
              <a:buFont typeface="Wingdings" panose="05000000000000000000" pitchFamily="2" charset="2"/>
              <a:buChar char="§"/>
            </a:pPr>
            <a:r>
              <a:rPr lang="en-US" dirty="0"/>
              <a:t>Costs</a:t>
            </a:r>
            <a:r>
              <a:rPr lang="en-US" b="1" dirty="0"/>
              <a:t> must meet the eligibility test</a:t>
            </a:r>
            <a:r>
              <a:rPr lang="en-US" dirty="0"/>
              <a:t>.  Some costs may fall into a “grey area” where eligibility is questionable – it’s safer and more appropriate to utilize the funds in the clearly eligible categories.</a:t>
            </a:r>
          </a:p>
          <a:p>
            <a:pPr lvl="1">
              <a:spcBef>
                <a:spcPts val="0"/>
              </a:spcBef>
              <a:spcAft>
                <a:spcPts val="1200"/>
              </a:spcAft>
              <a:buFont typeface="Wingdings" panose="05000000000000000000" pitchFamily="2" charset="2"/>
              <a:buChar char="§"/>
            </a:pPr>
            <a:r>
              <a:rPr lang="en-US" dirty="0"/>
              <a:t>Costs are subject to </a:t>
            </a:r>
            <a:r>
              <a:rPr lang="en-US" b="1" dirty="0"/>
              <a:t>Federal Purchasing Regulations - 2CFR Part 200</a:t>
            </a:r>
          </a:p>
          <a:p>
            <a:pPr lvl="1">
              <a:spcBef>
                <a:spcPts val="0"/>
              </a:spcBef>
              <a:spcAft>
                <a:spcPts val="1200"/>
              </a:spcAft>
              <a:buFont typeface="Wingdings" panose="05000000000000000000" pitchFamily="2" charset="2"/>
              <a:buChar char="§"/>
            </a:pPr>
            <a:r>
              <a:rPr lang="en-US" dirty="0"/>
              <a:t>Local governments will owe a </a:t>
            </a:r>
            <a:r>
              <a:rPr lang="en-US" b="1" dirty="0"/>
              <a:t>debt to the State </a:t>
            </a:r>
            <a:r>
              <a:rPr lang="en-US" dirty="0"/>
              <a:t>and</a:t>
            </a:r>
            <a:r>
              <a:rPr lang="en-US" b="1" dirty="0"/>
              <a:t> must pay back </a:t>
            </a:r>
            <a:r>
              <a:rPr lang="en-US" dirty="0"/>
              <a:t>any costs found to be ineligible, and/or any unspent funds as of December 30, 2020</a:t>
            </a:r>
          </a:p>
        </p:txBody>
      </p:sp>
      <p:pic>
        <p:nvPicPr>
          <p:cNvPr id="4" name="Picture 3">
            <a:extLst>
              <a:ext uri="{FF2B5EF4-FFF2-40B4-BE49-F238E27FC236}">
                <a16:creationId xmlns:a16="http://schemas.microsoft.com/office/drawing/2014/main" id="{1E43B12F-FB4A-4B21-A522-1F48402C4EF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9699" y="150764"/>
            <a:ext cx="1023801" cy="1024033"/>
          </a:xfrm>
          <a:prstGeom prst="rect">
            <a:avLst/>
          </a:prstGeom>
        </p:spPr>
      </p:pic>
      <p:sp>
        <p:nvSpPr>
          <p:cNvPr id="5" name="Slide Number Placeholder 4">
            <a:extLst>
              <a:ext uri="{FF2B5EF4-FFF2-40B4-BE49-F238E27FC236}">
                <a16:creationId xmlns:a16="http://schemas.microsoft.com/office/drawing/2014/main" id="{C3EBB855-708C-47D5-B73A-1567CB19C807}"/>
              </a:ext>
            </a:extLst>
          </p:cNvPr>
          <p:cNvSpPr>
            <a:spLocks noGrp="1"/>
          </p:cNvSpPr>
          <p:nvPr>
            <p:ph type="sldNum" sz="quarter" idx="12"/>
          </p:nvPr>
        </p:nvSpPr>
        <p:spPr/>
        <p:txBody>
          <a:bodyPr/>
          <a:lstStyle/>
          <a:p>
            <a:fld id="{FCDC156E-F3D4-48B4-A20B-3AA597CF1B1C}" type="slidenum">
              <a:rPr lang="en-US" smtClean="0"/>
              <a:t>3</a:t>
            </a:fld>
            <a:endParaRPr lang="en-US" dirty="0"/>
          </a:p>
        </p:txBody>
      </p:sp>
    </p:spTree>
    <p:extLst>
      <p:ext uri="{BB962C8B-B14F-4D97-AF65-F5344CB8AC3E}">
        <p14:creationId xmlns:p14="http://schemas.microsoft.com/office/powerpoint/2010/main" val="3668960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3F5B4-083C-41D7-B1AD-8E74C4FC55EE}"/>
              </a:ext>
            </a:extLst>
          </p:cNvPr>
          <p:cNvSpPr>
            <a:spLocks noGrp="1"/>
          </p:cNvSpPr>
          <p:nvPr>
            <p:ph type="title"/>
          </p:nvPr>
        </p:nvSpPr>
        <p:spPr>
          <a:xfrm>
            <a:off x="1993207" y="249657"/>
            <a:ext cx="9746211" cy="1450757"/>
          </a:xfrm>
        </p:spPr>
        <p:txBody>
          <a:bodyPr/>
          <a:lstStyle/>
          <a:p>
            <a:r>
              <a:rPr lang="en-US" dirty="0"/>
              <a:t>CARES – What’s Required to Receive the Funding?</a:t>
            </a:r>
          </a:p>
        </p:txBody>
      </p:sp>
      <p:sp>
        <p:nvSpPr>
          <p:cNvPr id="3" name="Content Placeholder 2">
            <a:extLst>
              <a:ext uri="{FF2B5EF4-FFF2-40B4-BE49-F238E27FC236}">
                <a16:creationId xmlns:a16="http://schemas.microsoft.com/office/drawing/2014/main" id="{D8D04466-1EA5-42F5-BF80-4C2A937CF7C9}"/>
              </a:ext>
            </a:extLst>
          </p:cNvPr>
          <p:cNvSpPr>
            <a:spLocks noGrp="1"/>
          </p:cNvSpPr>
          <p:nvPr>
            <p:ph idx="1"/>
          </p:nvPr>
        </p:nvSpPr>
        <p:spPr>
          <a:xfrm>
            <a:off x="1097280" y="1845733"/>
            <a:ext cx="10058400" cy="4293809"/>
          </a:xfrm>
        </p:spPr>
        <p:txBody>
          <a:bodyPr vert="horz" lIns="0" tIns="45720" rIns="0" bIns="45720" rtlCol="0" anchor="t">
            <a:normAutofit fontScale="70000" lnSpcReduction="20000"/>
          </a:bodyPr>
          <a:lstStyle/>
          <a:p>
            <a:pPr marL="0" indent="0">
              <a:spcAft>
                <a:spcPts val="1800"/>
              </a:spcAft>
              <a:buNone/>
            </a:pPr>
            <a:r>
              <a:rPr lang="en-US" sz="3100" b="1" dirty="0">
                <a:solidFill>
                  <a:schemeClr val="tx2"/>
                </a:solidFill>
              </a:rPr>
              <a:t>Funding will Come under 2 Disbursement Methods:</a:t>
            </a:r>
          </a:p>
          <a:p>
            <a:pPr>
              <a:spcAft>
                <a:spcPts val="0"/>
              </a:spcAft>
              <a:buFont typeface="Wingdings" panose="05000000000000000000" pitchFamily="2" charset="2"/>
              <a:buChar char="§"/>
            </a:pPr>
            <a:r>
              <a:rPr lang="en-US" sz="2600" b="1" dirty="0">
                <a:solidFill>
                  <a:schemeClr val="tx2"/>
                </a:solidFill>
              </a:rPr>
              <a:t>    First Allocation </a:t>
            </a:r>
            <a:r>
              <a:rPr lang="en-US" sz="2600" dirty="0">
                <a:solidFill>
                  <a:schemeClr val="tx2"/>
                </a:solidFill>
              </a:rPr>
              <a:t>- State will release </a:t>
            </a:r>
            <a:r>
              <a:rPr lang="en-US" sz="2600" b="1" dirty="0">
                <a:solidFill>
                  <a:schemeClr val="tx2"/>
                </a:solidFill>
              </a:rPr>
              <a:t>50% of the funds </a:t>
            </a:r>
            <a:r>
              <a:rPr lang="en-US" sz="2600" b="1" u="sng" dirty="0">
                <a:solidFill>
                  <a:schemeClr val="tx2"/>
                </a:solidFill>
              </a:rPr>
              <a:t>immediately</a:t>
            </a:r>
            <a:r>
              <a:rPr lang="en-US" sz="2600" b="1" dirty="0">
                <a:solidFill>
                  <a:schemeClr val="tx2"/>
                </a:solidFill>
              </a:rPr>
              <a:t> (lump sum)</a:t>
            </a:r>
            <a:endParaRPr lang="en-US" sz="2600" b="1" dirty="0">
              <a:solidFill>
                <a:schemeClr val="tx2"/>
              </a:solidFill>
              <a:cs typeface="Calibri"/>
            </a:endParaRPr>
          </a:p>
          <a:p>
            <a:pPr marL="383540" lvl="2" indent="0">
              <a:buNone/>
            </a:pPr>
            <a:r>
              <a:rPr lang="en-US" sz="1800" b="1" dirty="0">
                <a:solidFill>
                  <a:schemeClr val="tx2"/>
                </a:solidFill>
                <a:highlight>
                  <a:srgbClr val="00FFFF"/>
                </a:highlight>
              </a:rPr>
              <a:t>Submittal Packet Due ASAP:</a:t>
            </a:r>
            <a:endParaRPr lang="en-US" sz="1800" b="1" dirty="0">
              <a:solidFill>
                <a:schemeClr val="tx2"/>
              </a:solidFill>
              <a:highlight>
                <a:srgbClr val="00FFFF"/>
              </a:highlight>
              <a:cs typeface="Calibri"/>
            </a:endParaRPr>
          </a:p>
          <a:p>
            <a:pPr marL="749300" lvl="3">
              <a:buFont typeface="Wingdings" panose="05000000000000000000" pitchFamily="2" charset="2"/>
              <a:buChar char="§"/>
            </a:pPr>
            <a:r>
              <a:rPr lang="en-US" sz="1800" dirty="0">
                <a:solidFill>
                  <a:schemeClr val="tx2"/>
                </a:solidFill>
              </a:rPr>
              <a:t>Signed and Notarized CRF Eligibility Certification Letter </a:t>
            </a:r>
            <a:endParaRPr lang="en-US" sz="1800" dirty="0">
              <a:solidFill>
                <a:schemeClr val="tx2"/>
              </a:solidFill>
              <a:cs typeface="Calibri"/>
            </a:endParaRPr>
          </a:p>
          <a:p>
            <a:pPr marL="749300" lvl="3">
              <a:buFont typeface="Wingdings" panose="05000000000000000000" pitchFamily="2" charset="2"/>
              <a:buChar char="§"/>
            </a:pPr>
            <a:r>
              <a:rPr lang="en-US" sz="1800" dirty="0">
                <a:solidFill>
                  <a:schemeClr val="tx2"/>
                </a:solidFill>
              </a:rPr>
              <a:t>Signed Acknowledgement and Agreement to Terms and Conditions</a:t>
            </a:r>
            <a:endParaRPr lang="en-US" sz="1800" dirty="0">
              <a:solidFill>
                <a:schemeClr val="tx2"/>
              </a:solidFill>
              <a:cs typeface="Calibri"/>
            </a:endParaRPr>
          </a:p>
          <a:p>
            <a:pPr marL="749300" lvl="3">
              <a:buFont typeface="Wingdings" panose="05000000000000000000" pitchFamily="2" charset="2"/>
              <a:buChar char="§"/>
            </a:pPr>
            <a:r>
              <a:rPr lang="en-US" sz="1800" dirty="0">
                <a:solidFill>
                  <a:schemeClr val="tx2"/>
                </a:solidFill>
              </a:rPr>
              <a:t>Initial Plan of Expenditures #1 for costs incurred March 1 through August 31, 2020</a:t>
            </a:r>
            <a:endParaRPr lang="en-US" sz="1800" dirty="0">
              <a:solidFill>
                <a:schemeClr val="tx2"/>
              </a:solidFill>
              <a:cs typeface="Calibri"/>
            </a:endParaRPr>
          </a:p>
          <a:p>
            <a:pPr marL="749300" lvl="3">
              <a:buFont typeface="Wingdings" panose="05000000000000000000" pitchFamily="2" charset="2"/>
              <a:buChar char="§"/>
            </a:pPr>
            <a:endParaRPr lang="en-US" dirty="0">
              <a:solidFill>
                <a:schemeClr val="tx2"/>
              </a:solidFill>
              <a:cs typeface="Calibri" panose="020F0502020204030204"/>
            </a:endParaRPr>
          </a:p>
          <a:p>
            <a:pPr>
              <a:buFont typeface="Wingdings" panose="05000000000000000000" pitchFamily="2" charset="2"/>
              <a:buChar char="§"/>
            </a:pPr>
            <a:r>
              <a:rPr lang="en-US" sz="2600" b="1" dirty="0">
                <a:solidFill>
                  <a:schemeClr val="tx2"/>
                </a:solidFill>
              </a:rPr>
              <a:t>    Second Allocation </a:t>
            </a:r>
            <a:r>
              <a:rPr lang="en-US" sz="2600" dirty="0">
                <a:solidFill>
                  <a:schemeClr val="tx2"/>
                </a:solidFill>
              </a:rPr>
              <a:t>– State will release </a:t>
            </a:r>
            <a:r>
              <a:rPr lang="en-US" sz="2600" b="1" dirty="0">
                <a:solidFill>
                  <a:schemeClr val="tx2"/>
                </a:solidFill>
              </a:rPr>
              <a:t>50% of the funds in monthly reimbursements </a:t>
            </a:r>
            <a:endParaRPr lang="en-US" sz="2600" dirty="0">
              <a:solidFill>
                <a:schemeClr val="tx2"/>
              </a:solidFill>
            </a:endParaRPr>
          </a:p>
          <a:p>
            <a:pPr marL="200660" lvl="1" indent="0">
              <a:buNone/>
            </a:pPr>
            <a:r>
              <a:rPr lang="en-US" dirty="0">
                <a:solidFill>
                  <a:schemeClr val="tx2"/>
                </a:solidFill>
                <a:highlight>
                  <a:srgbClr val="00FFFF"/>
                </a:highlight>
              </a:rPr>
              <a:t>    </a:t>
            </a:r>
            <a:r>
              <a:rPr lang="en-US" b="1" dirty="0">
                <a:solidFill>
                  <a:schemeClr val="tx2"/>
                </a:solidFill>
                <a:highlight>
                  <a:srgbClr val="00FFFF"/>
                </a:highlight>
              </a:rPr>
              <a:t>Due September 1:</a:t>
            </a:r>
            <a:endParaRPr lang="en-US" b="1" dirty="0">
              <a:solidFill>
                <a:schemeClr val="tx2"/>
              </a:solidFill>
              <a:highlight>
                <a:srgbClr val="00FFFF"/>
              </a:highlight>
              <a:cs typeface="Calibri" panose="020F0502020204030204"/>
            </a:endParaRPr>
          </a:p>
          <a:p>
            <a:pPr marL="749300" lvl="3">
              <a:buFont typeface="Wingdings" panose="05000000000000000000" pitchFamily="2" charset="2"/>
              <a:buChar char="§"/>
            </a:pPr>
            <a:r>
              <a:rPr lang="en-US" sz="1800" dirty="0">
                <a:solidFill>
                  <a:schemeClr val="tx2"/>
                </a:solidFill>
              </a:rPr>
              <a:t>Final Expenditure Plan #1 (confirmation that first allocation has been expended)</a:t>
            </a:r>
            <a:endParaRPr lang="en-US" sz="1800" dirty="0">
              <a:solidFill>
                <a:schemeClr val="tx2"/>
              </a:solidFill>
              <a:cs typeface="Calibri" panose="020F0502020204030204"/>
            </a:endParaRPr>
          </a:p>
          <a:p>
            <a:pPr marL="749300" lvl="3">
              <a:buFont typeface="Wingdings" panose="05000000000000000000" pitchFamily="2" charset="2"/>
              <a:buChar char="§"/>
            </a:pPr>
            <a:r>
              <a:rPr lang="en-US" sz="1800" dirty="0">
                <a:solidFill>
                  <a:schemeClr val="tx2"/>
                </a:solidFill>
              </a:rPr>
              <a:t>Plan of Expenditures #2 from September 1 – December 30, 2020</a:t>
            </a:r>
            <a:endParaRPr lang="en-US" sz="1800" dirty="0">
              <a:solidFill>
                <a:schemeClr val="tx2"/>
              </a:solidFill>
              <a:cs typeface="Calibri" panose="020F0502020204030204"/>
            </a:endParaRPr>
          </a:p>
          <a:p>
            <a:pPr marL="749300" lvl="3">
              <a:buFont typeface="Wingdings" panose="05000000000000000000" pitchFamily="2" charset="2"/>
              <a:buChar char="§"/>
            </a:pPr>
            <a:r>
              <a:rPr lang="en-US" sz="1800" dirty="0">
                <a:solidFill>
                  <a:schemeClr val="tx2"/>
                </a:solidFill>
              </a:rPr>
              <a:t>Worksheet with accounting of expenditures March 1 – June 30, 2020</a:t>
            </a:r>
            <a:endParaRPr lang="en-US" sz="1800" b="1" dirty="0">
              <a:solidFill>
                <a:schemeClr val="tx2"/>
              </a:solidFill>
            </a:endParaRPr>
          </a:p>
          <a:p>
            <a:pPr marL="383540" lvl="2" indent="0">
              <a:buNone/>
            </a:pPr>
            <a:r>
              <a:rPr lang="en-US" sz="1800" b="1" dirty="0">
                <a:solidFill>
                  <a:schemeClr val="tx2"/>
                </a:solidFill>
              </a:rPr>
              <a:t>Due Monthly:</a:t>
            </a:r>
            <a:endParaRPr lang="en-US" sz="1800" b="1" dirty="0">
              <a:solidFill>
                <a:schemeClr val="tx2"/>
              </a:solidFill>
              <a:cs typeface="Calibri"/>
            </a:endParaRPr>
          </a:p>
          <a:p>
            <a:pPr marL="749300" lvl="3">
              <a:spcAft>
                <a:spcPts val="600"/>
              </a:spcAft>
              <a:buFont typeface="Wingdings" panose="05000000000000000000" pitchFamily="2" charset="2"/>
              <a:buChar char="§"/>
            </a:pPr>
            <a:r>
              <a:rPr lang="en-US" sz="1800" dirty="0">
                <a:solidFill>
                  <a:schemeClr val="tx2"/>
                </a:solidFill>
              </a:rPr>
              <a:t>Monthly reporting of actual expenditures starting in July, by the 10</a:t>
            </a:r>
            <a:r>
              <a:rPr lang="en-US" sz="1800" baseline="30000" dirty="0">
                <a:solidFill>
                  <a:schemeClr val="tx2"/>
                </a:solidFill>
              </a:rPr>
              <a:t>th</a:t>
            </a:r>
            <a:r>
              <a:rPr lang="en-US" sz="1800" dirty="0">
                <a:solidFill>
                  <a:schemeClr val="tx2"/>
                </a:solidFill>
              </a:rPr>
              <a:t> day of the following month</a:t>
            </a:r>
            <a:endParaRPr lang="en-US" sz="1800" dirty="0">
              <a:solidFill>
                <a:schemeClr val="tx2"/>
              </a:solidFill>
              <a:cs typeface="Calibri"/>
            </a:endParaRPr>
          </a:p>
          <a:p>
            <a:pPr marL="200660" lvl="1" indent="0">
              <a:spcAft>
                <a:spcPts val="600"/>
              </a:spcAft>
              <a:buNone/>
            </a:pPr>
            <a:r>
              <a:rPr lang="en-US" sz="2200" b="1" dirty="0">
                <a:solidFill>
                  <a:schemeClr val="tx2"/>
                </a:solidFill>
              </a:rPr>
              <a:t>    </a:t>
            </a:r>
            <a:r>
              <a:rPr lang="en-US" b="1" dirty="0">
                <a:solidFill>
                  <a:schemeClr val="tx2"/>
                </a:solidFill>
              </a:rPr>
              <a:t>Due March 1, 2021:</a:t>
            </a:r>
            <a:endParaRPr lang="en-US" b="1" dirty="0">
              <a:solidFill>
                <a:schemeClr val="tx2"/>
              </a:solidFill>
              <a:cs typeface="Calibri"/>
            </a:endParaRPr>
          </a:p>
          <a:p>
            <a:pPr marL="749300" lvl="3">
              <a:buFont typeface="Wingdings" panose="05000000000000000000" pitchFamily="2" charset="2"/>
              <a:buChar char="§"/>
            </a:pPr>
            <a:r>
              <a:rPr lang="en-US" sz="1800" dirty="0">
                <a:solidFill>
                  <a:schemeClr val="tx2"/>
                </a:solidFill>
              </a:rPr>
              <a:t>Any unspent funds returned to the State</a:t>
            </a:r>
            <a:endParaRPr lang="en-US" sz="1800" dirty="0">
              <a:solidFill>
                <a:schemeClr val="tx2"/>
              </a:solidFill>
              <a:cs typeface="Calibri" panose="020F0502020204030204"/>
            </a:endParaRPr>
          </a:p>
          <a:p>
            <a:pPr marL="909320" lvl="3" indent="-342900">
              <a:buFont typeface="+mj-lt"/>
              <a:buAutoNum type="arabicPeriod"/>
            </a:pPr>
            <a:endParaRPr lang="en-US" dirty="0">
              <a:solidFill>
                <a:schemeClr val="tx2"/>
              </a:solidFill>
              <a:cs typeface="Calibri" panose="020F0502020204030204"/>
            </a:endParaRPr>
          </a:p>
        </p:txBody>
      </p:sp>
      <p:pic>
        <p:nvPicPr>
          <p:cNvPr id="4" name="Picture 3">
            <a:extLst>
              <a:ext uri="{FF2B5EF4-FFF2-40B4-BE49-F238E27FC236}">
                <a16:creationId xmlns:a16="http://schemas.microsoft.com/office/drawing/2014/main" id="{E0C2A194-96F7-4182-81E0-3401FBAA24E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9699" y="150764"/>
            <a:ext cx="1023801" cy="1024033"/>
          </a:xfrm>
          <a:prstGeom prst="rect">
            <a:avLst/>
          </a:prstGeom>
        </p:spPr>
      </p:pic>
      <p:sp>
        <p:nvSpPr>
          <p:cNvPr id="5" name="Slide Number Placeholder 4">
            <a:extLst>
              <a:ext uri="{FF2B5EF4-FFF2-40B4-BE49-F238E27FC236}">
                <a16:creationId xmlns:a16="http://schemas.microsoft.com/office/drawing/2014/main" id="{40B08BB5-8018-4CBD-AB74-CDD7485AEC69}"/>
              </a:ext>
            </a:extLst>
          </p:cNvPr>
          <p:cNvSpPr>
            <a:spLocks noGrp="1"/>
          </p:cNvSpPr>
          <p:nvPr>
            <p:ph type="sldNum" sz="quarter" idx="12"/>
          </p:nvPr>
        </p:nvSpPr>
        <p:spPr/>
        <p:txBody>
          <a:bodyPr/>
          <a:lstStyle/>
          <a:p>
            <a:fld id="{FCDC156E-F3D4-48B4-A20B-3AA597CF1B1C}" type="slidenum">
              <a:rPr lang="en-US" smtClean="0"/>
              <a:t>4</a:t>
            </a:fld>
            <a:endParaRPr lang="en-US" dirty="0"/>
          </a:p>
        </p:txBody>
      </p:sp>
    </p:spTree>
    <p:extLst>
      <p:ext uri="{BB962C8B-B14F-4D97-AF65-F5344CB8AC3E}">
        <p14:creationId xmlns:p14="http://schemas.microsoft.com/office/powerpoint/2010/main" val="1923791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53ED1-1AC4-4401-9814-1E191C82DECA}"/>
              </a:ext>
            </a:extLst>
          </p:cNvPr>
          <p:cNvSpPr>
            <a:spLocks noGrp="1"/>
          </p:cNvSpPr>
          <p:nvPr>
            <p:ph type="title"/>
          </p:nvPr>
        </p:nvSpPr>
        <p:spPr>
          <a:xfrm>
            <a:off x="1402492" y="-139196"/>
            <a:ext cx="10677956" cy="1524651"/>
          </a:xfrm>
        </p:spPr>
        <p:txBody>
          <a:bodyPr>
            <a:normAutofit/>
          </a:bodyPr>
          <a:lstStyle/>
          <a:p>
            <a:r>
              <a:rPr lang="en-US" sz="4400" dirty="0"/>
              <a:t>Washoe County Expenditures as of June 30</a:t>
            </a:r>
          </a:p>
        </p:txBody>
      </p:sp>
      <p:pic>
        <p:nvPicPr>
          <p:cNvPr id="4" name="Content Placeholder 3">
            <a:extLst>
              <a:ext uri="{FF2B5EF4-FFF2-40B4-BE49-F238E27FC236}">
                <a16:creationId xmlns:a16="http://schemas.microsoft.com/office/drawing/2014/main" id="{9F884407-33C0-4ABA-B812-79F060673CB8}"/>
              </a:ext>
            </a:extLst>
          </p:cNvPr>
          <p:cNvPicPr>
            <a:picLocks noGrp="1" noChangeAspect="1"/>
          </p:cNvPicPr>
          <p:nvPr>
            <p:ph idx="1"/>
          </p:nvPr>
        </p:nvPicPr>
        <p:blipFill>
          <a:blip r:embed="rId2"/>
          <a:stretch>
            <a:fillRect/>
          </a:stretch>
        </p:blipFill>
        <p:spPr>
          <a:xfrm>
            <a:off x="6565125" y="3378023"/>
            <a:ext cx="5101678" cy="1071418"/>
          </a:xfrm>
          <a:prstGeom prst="rect">
            <a:avLst/>
          </a:prstGeom>
        </p:spPr>
      </p:pic>
      <p:pic>
        <p:nvPicPr>
          <p:cNvPr id="5" name="Picture 4">
            <a:extLst>
              <a:ext uri="{FF2B5EF4-FFF2-40B4-BE49-F238E27FC236}">
                <a16:creationId xmlns:a16="http://schemas.microsoft.com/office/drawing/2014/main" id="{395DE1F2-2123-4CF7-9A0E-5CC928971C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274" y="280016"/>
            <a:ext cx="1023801" cy="1024033"/>
          </a:xfrm>
          <a:prstGeom prst="rect">
            <a:avLst/>
          </a:prstGeom>
        </p:spPr>
      </p:pic>
      <p:pic>
        <p:nvPicPr>
          <p:cNvPr id="6" name="Picture 5">
            <a:extLst>
              <a:ext uri="{FF2B5EF4-FFF2-40B4-BE49-F238E27FC236}">
                <a16:creationId xmlns:a16="http://schemas.microsoft.com/office/drawing/2014/main" id="{80320CA8-5368-4D7A-BDF4-C264653184FC}"/>
              </a:ext>
            </a:extLst>
          </p:cNvPr>
          <p:cNvPicPr>
            <a:picLocks noChangeAspect="1"/>
          </p:cNvPicPr>
          <p:nvPr/>
        </p:nvPicPr>
        <p:blipFill>
          <a:blip r:embed="rId4"/>
          <a:stretch>
            <a:fillRect/>
          </a:stretch>
        </p:blipFill>
        <p:spPr>
          <a:xfrm>
            <a:off x="969820" y="2112832"/>
            <a:ext cx="5300278" cy="3206489"/>
          </a:xfrm>
          <a:prstGeom prst="rect">
            <a:avLst/>
          </a:prstGeom>
        </p:spPr>
      </p:pic>
      <p:sp>
        <p:nvSpPr>
          <p:cNvPr id="3" name="TextBox 2">
            <a:extLst>
              <a:ext uri="{FF2B5EF4-FFF2-40B4-BE49-F238E27FC236}">
                <a16:creationId xmlns:a16="http://schemas.microsoft.com/office/drawing/2014/main" id="{2AB4A8BB-BF54-469F-AE62-D97F1A36D9CC}"/>
              </a:ext>
            </a:extLst>
          </p:cNvPr>
          <p:cNvSpPr txBox="1"/>
          <p:nvPr/>
        </p:nvSpPr>
        <p:spPr>
          <a:xfrm>
            <a:off x="6676844" y="2392982"/>
            <a:ext cx="4756557" cy="646331"/>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dirty="0"/>
              <a:t>The County has paid up front, for regional and internal costs incurred between March and June:</a:t>
            </a:r>
          </a:p>
        </p:txBody>
      </p:sp>
      <p:sp>
        <p:nvSpPr>
          <p:cNvPr id="7" name="Slide Number Placeholder 6">
            <a:extLst>
              <a:ext uri="{FF2B5EF4-FFF2-40B4-BE49-F238E27FC236}">
                <a16:creationId xmlns:a16="http://schemas.microsoft.com/office/drawing/2014/main" id="{0465D726-AC7B-4FB3-B24E-BA0AE2508EA7}"/>
              </a:ext>
            </a:extLst>
          </p:cNvPr>
          <p:cNvSpPr>
            <a:spLocks noGrp="1"/>
          </p:cNvSpPr>
          <p:nvPr>
            <p:ph type="sldNum" sz="quarter" idx="12"/>
          </p:nvPr>
        </p:nvSpPr>
        <p:spPr/>
        <p:txBody>
          <a:bodyPr/>
          <a:lstStyle/>
          <a:p>
            <a:fld id="{FCDC156E-F3D4-48B4-A20B-3AA597CF1B1C}" type="slidenum">
              <a:rPr lang="en-US" smtClean="0"/>
              <a:t>5</a:t>
            </a:fld>
            <a:endParaRPr lang="en-US" dirty="0"/>
          </a:p>
        </p:txBody>
      </p:sp>
      <p:sp>
        <p:nvSpPr>
          <p:cNvPr id="8" name="TextBox 7">
            <a:extLst>
              <a:ext uri="{FF2B5EF4-FFF2-40B4-BE49-F238E27FC236}">
                <a16:creationId xmlns:a16="http://schemas.microsoft.com/office/drawing/2014/main" id="{8B7DBCF8-DFCE-4C9E-B618-7F568C84128F}"/>
              </a:ext>
            </a:extLst>
          </p:cNvPr>
          <p:cNvSpPr txBox="1"/>
          <p:nvPr/>
        </p:nvSpPr>
        <p:spPr>
          <a:xfrm>
            <a:off x="7324314" y="4828259"/>
            <a:ext cx="3461618"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1200" dirty="0"/>
              <a:t>County internal costs include: sanitization supplies, partitions/sneeze guards, teleworking equipment, personnel and other COVID-19 related costs.</a:t>
            </a:r>
          </a:p>
        </p:txBody>
      </p:sp>
    </p:spTree>
    <p:extLst>
      <p:ext uri="{BB962C8B-B14F-4D97-AF65-F5344CB8AC3E}">
        <p14:creationId xmlns:p14="http://schemas.microsoft.com/office/powerpoint/2010/main" val="4060153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DE189-FED3-4783-BF60-DCFC1BEB78DA}"/>
              </a:ext>
            </a:extLst>
          </p:cNvPr>
          <p:cNvSpPr>
            <a:spLocks noGrp="1"/>
          </p:cNvSpPr>
          <p:nvPr>
            <p:ph type="title"/>
          </p:nvPr>
        </p:nvSpPr>
        <p:spPr>
          <a:xfrm>
            <a:off x="1883500" y="8727"/>
            <a:ext cx="10058400" cy="1450757"/>
          </a:xfrm>
        </p:spPr>
        <p:txBody>
          <a:bodyPr/>
          <a:lstStyle/>
          <a:p>
            <a:r>
              <a:rPr lang="en-US" dirty="0"/>
              <a:t>Regional Expenses (Unified Command)</a:t>
            </a:r>
          </a:p>
        </p:txBody>
      </p:sp>
      <p:pic>
        <p:nvPicPr>
          <p:cNvPr id="4" name="Content Placeholder 3">
            <a:extLst>
              <a:ext uri="{FF2B5EF4-FFF2-40B4-BE49-F238E27FC236}">
                <a16:creationId xmlns:a16="http://schemas.microsoft.com/office/drawing/2014/main" id="{B054A27C-361C-41B5-954C-D18E303E6633}"/>
              </a:ext>
            </a:extLst>
          </p:cNvPr>
          <p:cNvPicPr>
            <a:picLocks noGrp="1" noChangeAspect="1"/>
          </p:cNvPicPr>
          <p:nvPr>
            <p:ph idx="1"/>
          </p:nvPr>
        </p:nvPicPr>
        <p:blipFill>
          <a:blip r:embed="rId2"/>
          <a:stretch>
            <a:fillRect/>
          </a:stretch>
        </p:blipFill>
        <p:spPr>
          <a:xfrm>
            <a:off x="889118" y="1818006"/>
            <a:ext cx="4190882" cy="2913544"/>
          </a:xfrm>
          <a:prstGeom prst="rect">
            <a:avLst/>
          </a:prstGeom>
        </p:spPr>
      </p:pic>
      <p:pic>
        <p:nvPicPr>
          <p:cNvPr id="7" name="Picture 6">
            <a:extLst>
              <a:ext uri="{FF2B5EF4-FFF2-40B4-BE49-F238E27FC236}">
                <a16:creationId xmlns:a16="http://schemas.microsoft.com/office/drawing/2014/main" id="{425FDD7B-5AA3-4016-A5A1-08FFF709E0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9699" y="150764"/>
            <a:ext cx="1023801" cy="1024033"/>
          </a:xfrm>
          <a:prstGeom prst="rect">
            <a:avLst/>
          </a:prstGeom>
        </p:spPr>
      </p:pic>
      <p:sp>
        <p:nvSpPr>
          <p:cNvPr id="5" name="TextBox 4">
            <a:extLst>
              <a:ext uri="{FF2B5EF4-FFF2-40B4-BE49-F238E27FC236}">
                <a16:creationId xmlns:a16="http://schemas.microsoft.com/office/drawing/2014/main" id="{ABC576A4-2E8F-415A-9945-7EEAAC1F5C30}"/>
              </a:ext>
            </a:extLst>
          </p:cNvPr>
          <p:cNvSpPr txBox="1"/>
          <p:nvPr/>
        </p:nvSpPr>
        <p:spPr>
          <a:xfrm>
            <a:off x="859699" y="4802135"/>
            <a:ext cx="4319621" cy="140038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400" b="1" dirty="0"/>
              <a:t>Unified Command Cost Sharing Agreement:</a:t>
            </a:r>
          </a:p>
          <a:p>
            <a:pPr marL="285750" indent="-285750">
              <a:spcAft>
                <a:spcPts val="600"/>
              </a:spcAft>
              <a:buFont typeface="Arial" panose="020B0604020202020204" pitchFamily="34" charset="0"/>
              <a:buChar char="•"/>
            </a:pPr>
            <a:r>
              <a:rPr lang="en-US" sz="1400" dirty="0"/>
              <a:t>FEMA Eligible Costs -	FEMA reimburses up to 75%</a:t>
            </a:r>
          </a:p>
          <a:p>
            <a:pPr marL="285750" indent="-285750">
              <a:buFont typeface="Arial" panose="020B0604020202020204" pitchFamily="34" charset="0"/>
              <a:buChar char="•"/>
            </a:pPr>
            <a:r>
              <a:rPr lang="en-US" sz="1400" dirty="0"/>
              <a:t>FEMA Ineligible Costs Shared per Jurisdiction at:	</a:t>
            </a:r>
          </a:p>
          <a:p>
            <a:r>
              <a:rPr lang="en-US" sz="1400" dirty="0"/>
              <a:t>	</a:t>
            </a:r>
            <a:r>
              <a:rPr lang="en-US" sz="1200" dirty="0"/>
              <a:t>Washoe County	50%</a:t>
            </a:r>
          </a:p>
          <a:p>
            <a:r>
              <a:rPr lang="en-US" sz="1200" dirty="0"/>
              <a:t>	City of Reno 	  	35%</a:t>
            </a:r>
          </a:p>
          <a:p>
            <a:r>
              <a:rPr lang="en-US" sz="1200" dirty="0"/>
              <a:t>	City of Sparks 		15%</a:t>
            </a:r>
          </a:p>
        </p:txBody>
      </p:sp>
      <p:sp>
        <p:nvSpPr>
          <p:cNvPr id="8" name="Slide Number Placeholder 7">
            <a:extLst>
              <a:ext uri="{FF2B5EF4-FFF2-40B4-BE49-F238E27FC236}">
                <a16:creationId xmlns:a16="http://schemas.microsoft.com/office/drawing/2014/main" id="{081F0063-4BAB-4899-877D-80EB1677F7EC}"/>
              </a:ext>
            </a:extLst>
          </p:cNvPr>
          <p:cNvSpPr>
            <a:spLocks noGrp="1"/>
          </p:cNvSpPr>
          <p:nvPr>
            <p:ph type="sldNum" sz="quarter" idx="12"/>
          </p:nvPr>
        </p:nvSpPr>
        <p:spPr/>
        <p:txBody>
          <a:bodyPr/>
          <a:lstStyle/>
          <a:p>
            <a:fld id="{FCDC156E-F3D4-48B4-A20B-3AA597CF1B1C}" type="slidenum">
              <a:rPr lang="en-US" smtClean="0"/>
              <a:t>6</a:t>
            </a:fld>
            <a:endParaRPr lang="en-US" dirty="0"/>
          </a:p>
        </p:txBody>
      </p:sp>
      <p:pic>
        <p:nvPicPr>
          <p:cNvPr id="3" name="Picture 2">
            <a:extLst>
              <a:ext uri="{FF2B5EF4-FFF2-40B4-BE49-F238E27FC236}">
                <a16:creationId xmlns:a16="http://schemas.microsoft.com/office/drawing/2014/main" id="{0E912B8F-9CDE-4E38-A519-D1C82737D660}"/>
              </a:ext>
            </a:extLst>
          </p:cNvPr>
          <p:cNvPicPr>
            <a:picLocks noChangeAspect="1"/>
          </p:cNvPicPr>
          <p:nvPr/>
        </p:nvPicPr>
        <p:blipFill>
          <a:blip r:embed="rId4"/>
          <a:stretch>
            <a:fillRect/>
          </a:stretch>
        </p:blipFill>
        <p:spPr>
          <a:xfrm>
            <a:off x="6213446" y="4852509"/>
            <a:ext cx="5417629" cy="1493442"/>
          </a:xfrm>
          <a:prstGeom prst="rect">
            <a:avLst/>
          </a:prstGeom>
        </p:spPr>
      </p:pic>
      <p:pic>
        <p:nvPicPr>
          <p:cNvPr id="9" name="Picture 8">
            <a:extLst>
              <a:ext uri="{FF2B5EF4-FFF2-40B4-BE49-F238E27FC236}">
                <a16:creationId xmlns:a16="http://schemas.microsoft.com/office/drawing/2014/main" id="{6B600D56-ED14-4660-B8A4-3009EA348968}"/>
              </a:ext>
            </a:extLst>
          </p:cNvPr>
          <p:cNvPicPr>
            <a:picLocks noChangeAspect="1"/>
          </p:cNvPicPr>
          <p:nvPr/>
        </p:nvPicPr>
        <p:blipFill>
          <a:blip r:embed="rId5"/>
          <a:stretch>
            <a:fillRect/>
          </a:stretch>
        </p:blipFill>
        <p:spPr>
          <a:xfrm>
            <a:off x="6696364" y="1813516"/>
            <a:ext cx="4516119" cy="2990454"/>
          </a:xfrm>
          <a:prstGeom prst="rect">
            <a:avLst/>
          </a:prstGeom>
        </p:spPr>
      </p:pic>
    </p:spTree>
    <p:extLst>
      <p:ext uri="{BB962C8B-B14F-4D97-AF65-F5344CB8AC3E}">
        <p14:creationId xmlns:p14="http://schemas.microsoft.com/office/powerpoint/2010/main" val="1749366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88FCD-622F-46D4-B7A9-5C9C5C518859}"/>
              </a:ext>
            </a:extLst>
          </p:cNvPr>
          <p:cNvSpPr>
            <a:spLocks noGrp="1"/>
          </p:cNvSpPr>
          <p:nvPr>
            <p:ph type="title"/>
          </p:nvPr>
        </p:nvSpPr>
        <p:spPr>
          <a:xfrm>
            <a:off x="2020916" y="272714"/>
            <a:ext cx="10058400" cy="1450757"/>
          </a:xfrm>
        </p:spPr>
        <p:txBody>
          <a:bodyPr/>
          <a:lstStyle/>
          <a:p>
            <a:r>
              <a:rPr lang="en-US" dirty="0"/>
              <a:t>CARES – First Allocation (50%)</a:t>
            </a:r>
          </a:p>
        </p:txBody>
      </p:sp>
      <p:pic>
        <p:nvPicPr>
          <p:cNvPr id="12" name="Picture 11">
            <a:extLst>
              <a:ext uri="{FF2B5EF4-FFF2-40B4-BE49-F238E27FC236}">
                <a16:creationId xmlns:a16="http://schemas.microsoft.com/office/drawing/2014/main" id="{33215AFB-7B3C-4D42-8E70-4D59D0A0ACE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010" y="344728"/>
            <a:ext cx="1023801" cy="1024033"/>
          </a:xfrm>
          <a:prstGeom prst="rect">
            <a:avLst/>
          </a:prstGeom>
        </p:spPr>
      </p:pic>
      <p:sp>
        <p:nvSpPr>
          <p:cNvPr id="3" name="Slide Number Placeholder 2">
            <a:extLst>
              <a:ext uri="{FF2B5EF4-FFF2-40B4-BE49-F238E27FC236}">
                <a16:creationId xmlns:a16="http://schemas.microsoft.com/office/drawing/2014/main" id="{AD56101D-EB4E-4291-8564-579B95FCB74F}"/>
              </a:ext>
            </a:extLst>
          </p:cNvPr>
          <p:cNvSpPr>
            <a:spLocks noGrp="1"/>
          </p:cNvSpPr>
          <p:nvPr>
            <p:ph type="sldNum" sz="quarter" idx="12"/>
          </p:nvPr>
        </p:nvSpPr>
        <p:spPr/>
        <p:txBody>
          <a:bodyPr/>
          <a:lstStyle/>
          <a:p>
            <a:fld id="{FCDC156E-F3D4-48B4-A20B-3AA597CF1B1C}" type="slidenum">
              <a:rPr lang="en-US" smtClean="0"/>
              <a:t>7</a:t>
            </a:fld>
            <a:endParaRPr lang="en-US" dirty="0"/>
          </a:p>
        </p:txBody>
      </p:sp>
      <p:pic>
        <p:nvPicPr>
          <p:cNvPr id="6" name="Content Placeholder 5">
            <a:extLst>
              <a:ext uri="{FF2B5EF4-FFF2-40B4-BE49-F238E27FC236}">
                <a16:creationId xmlns:a16="http://schemas.microsoft.com/office/drawing/2014/main" id="{54819348-D30C-40E5-AD47-88E382266D1C}"/>
              </a:ext>
            </a:extLst>
          </p:cNvPr>
          <p:cNvPicPr>
            <a:picLocks noGrp="1" noChangeAspect="1"/>
          </p:cNvPicPr>
          <p:nvPr>
            <p:ph idx="1"/>
          </p:nvPr>
        </p:nvPicPr>
        <p:blipFill>
          <a:blip r:embed="rId3"/>
          <a:stretch>
            <a:fillRect/>
          </a:stretch>
        </p:blipFill>
        <p:spPr>
          <a:xfrm>
            <a:off x="753070" y="2605786"/>
            <a:ext cx="4779001" cy="2925787"/>
          </a:xfrm>
          <a:prstGeom prst="rect">
            <a:avLst/>
          </a:prstGeom>
        </p:spPr>
      </p:pic>
      <p:pic>
        <p:nvPicPr>
          <p:cNvPr id="8" name="Picture 7">
            <a:extLst>
              <a:ext uri="{FF2B5EF4-FFF2-40B4-BE49-F238E27FC236}">
                <a16:creationId xmlns:a16="http://schemas.microsoft.com/office/drawing/2014/main" id="{D0825621-AE8B-4A7A-8FD0-BF8804F4669A}"/>
              </a:ext>
            </a:extLst>
          </p:cNvPr>
          <p:cNvPicPr>
            <a:picLocks noChangeAspect="1"/>
          </p:cNvPicPr>
          <p:nvPr/>
        </p:nvPicPr>
        <p:blipFill>
          <a:blip r:embed="rId4"/>
          <a:stretch>
            <a:fillRect/>
          </a:stretch>
        </p:blipFill>
        <p:spPr>
          <a:xfrm>
            <a:off x="5617316" y="3015793"/>
            <a:ext cx="5729335" cy="2360608"/>
          </a:xfrm>
          <a:prstGeom prst="rect">
            <a:avLst/>
          </a:prstGeom>
        </p:spPr>
      </p:pic>
      <p:sp>
        <p:nvSpPr>
          <p:cNvPr id="9" name="TextBox 8">
            <a:extLst>
              <a:ext uri="{FF2B5EF4-FFF2-40B4-BE49-F238E27FC236}">
                <a16:creationId xmlns:a16="http://schemas.microsoft.com/office/drawing/2014/main" id="{63B3BF8D-8C05-45AB-91A0-3F4D1CA65229}"/>
              </a:ext>
            </a:extLst>
          </p:cNvPr>
          <p:cNvSpPr txBox="1"/>
          <p:nvPr/>
        </p:nvSpPr>
        <p:spPr>
          <a:xfrm>
            <a:off x="938569" y="2007611"/>
            <a:ext cx="10314861" cy="369332"/>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dirty="0"/>
              <a:t>First Allocation (50%) is to reimburse costs incurred March-June, and costs planned July-August</a:t>
            </a:r>
          </a:p>
        </p:txBody>
      </p:sp>
      <p:sp>
        <p:nvSpPr>
          <p:cNvPr id="4" name="TextBox 3">
            <a:extLst>
              <a:ext uri="{FF2B5EF4-FFF2-40B4-BE49-F238E27FC236}">
                <a16:creationId xmlns:a16="http://schemas.microsoft.com/office/drawing/2014/main" id="{11D93C7F-02EC-4DBF-9834-CFBE1D151FE0}"/>
              </a:ext>
            </a:extLst>
          </p:cNvPr>
          <p:cNvSpPr txBox="1"/>
          <p:nvPr/>
        </p:nvSpPr>
        <p:spPr>
          <a:xfrm>
            <a:off x="1489439" y="5575750"/>
            <a:ext cx="3627845" cy="369332"/>
          </a:xfrm>
          <a:prstGeom prst="rect">
            <a:avLst/>
          </a:prstGeom>
          <a:noFill/>
        </p:spPr>
        <p:txBody>
          <a:bodyPr wrap="square" rtlCol="0">
            <a:spAutoFit/>
          </a:bodyPr>
          <a:lstStyle/>
          <a:p>
            <a:r>
              <a:rPr lang="en-US" dirty="0"/>
              <a:t>Total First Allocation $10,127,409</a:t>
            </a:r>
          </a:p>
        </p:txBody>
      </p:sp>
    </p:spTree>
    <p:extLst>
      <p:ext uri="{BB962C8B-B14F-4D97-AF65-F5344CB8AC3E}">
        <p14:creationId xmlns:p14="http://schemas.microsoft.com/office/powerpoint/2010/main" val="1145440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BC05E-4061-484B-8003-F977E3382FE3}"/>
              </a:ext>
            </a:extLst>
          </p:cNvPr>
          <p:cNvSpPr>
            <a:spLocks noGrp="1"/>
          </p:cNvSpPr>
          <p:nvPr>
            <p:ph type="title"/>
          </p:nvPr>
        </p:nvSpPr>
        <p:spPr>
          <a:xfrm>
            <a:off x="1357027" y="-188854"/>
            <a:ext cx="10501745" cy="1450757"/>
          </a:xfrm>
        </p:spPr>
        <p:txBody>
          <a:bodyPr>
            <a:normAutofit/>
          </a:bodyPr>
          <a:lstStyle/>
          <a:p>
            <a:r>
              <a:rPr lang="en-US" sz="4000" dirty="0"/>
              <a:t>CARES – Initial Spending Plan -First Allocation (50%)</a:t>
            </a:r>
          </a:p>
        </p:txBody>
      </p:sp>
      <p:pic>
        <p:nvPicPr>
          <p:cNvPr id="7" name="Picture 6">
            <a:extLst>
              <a:ext uri="{FF2B5EF4-FFF2-40B4-BE49-F238E27FC236}">
                <a16:creationId xmlns:a16="http://schemas.microsoft.com/office/drawing/2014/main" id="{96F90E3A-FA8E-4FBA-9503-9AF0155CA5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3228" y="584485"/>
            <a:ext cx="1023801" cy="1024033"/>
          </a:xfrm>
          <a:prstGeom prst="rect">
            <a:avLst/>
          </a:prstGeom>
        </p:spPr>
      </p:pic>
      <p:sp>
        <p:nvSpPr>
          <p:cNvPr id="3" name="Slide Number Placeholder 2">
            <a:extLst>
              <a:ext uri="{FF2B5EF4-FFF2-40B4-BE49-F238E27FC236}">
                <a16:creationId xmlns:a16="http://schemas.microsoft.com/office/drawing/2014/main" id="{C0983157-7C54-4731-809E-7AB1E469134B}"/>
              </a:ext>
            </a:extLst>
          </p:cNvPr>
          <p:cNvSpPr>
            <a:spLocks noGrp="1"/>
          </p:cNvSpPr>
          <p:nvPr>
            <p:ph type="sldNum" sz="quarter" idx="12"/>
          </p:nvPr>
        </p:nvSpPr>
        <p:spPr/>
        <p:txBody>
          <a:bodyPr/>
          <a:lstStyle/>
          <a:p>
            <a:fld id="{FCDC156E-F3D4-48B4-A20B-3AA597CF1B1C}" type="slidenum">
              <a:rPr lang="en-US" smtClean="0"/>
              <a:t>8</a:t>
            </a:fld>
            <a:endParaRPr lang="en-US" dirty="0"/>
          </a:p>
        </p:txBody>
      </p:sp>
      <p:pic>
        <p:nvPicPr>
          <p:cNvPr id="4" name="Picture 3">
            <a:extLst>
              <a:ext uri="{FF2B5EF4-FFF2-40B4-BE49-F238E27FC236}">
                <a16:creationId xmlns:a16="http://schemas.microsoft.com/office/drawing/2014/main" id="{F74C19E6-D063-4909-8D96-5223442EADE6}"/>
              </a:ext>
            </a:extLst>
          </p:cNvPr>
          <p:cNvPicPr>
            <a:picLocks noChangeAspect="1"/>
          </p:cNvPicPr>
          <p:nvPr/>
        </p:nvPicPr>
        <p:blipFill>
          <a:blip r:embed="rId3"/>
          <a:stretch>
            <a:fillRect/>
          </a:stretch>
        </p:blipFill>
        <p:spPr>
          <a:xfrm>
            <a:off x="2048097" y="4897279"/>
            <a:ext cx="7690052" cy="1337267"/>
          </a:xfrm>
          <a:prstGeom prst="rect">
            <a:avLst/>
          </a:prstGeom>
        </p:spPr>
      </p:pic>
      <p:pic>
        <p:nvPicPr>
          <p:cNvPr id="8" name="Picture 7">
            <a:extLst>
              <a:ext uri="{FF2B5EF4-FFF2-40B4-BE49-F238E27FC236}">
                <a16:creationId xmlns:a16="http://schemas.microsoft.com/office/drawing/2014/main" id="{C0451424-8BCD-40AA-8877-5E9C5D469C7C}"/>
              </a:ext>
            </a:extLst>
          </p:cNvPr>
          <p:cNvPicPr>
            <a:picLocks noChangeAspect="1"/>
          </p:cNvPicPr>
          <p:nvPr/>
        </p:nvPicPr>
        <p:blipFill>
          <a:blip r:embed="rId4"/>
          <a:stretch>
            <a:fillRect/>
          </a:stretch>
        </p:blipFill>
        <p:spPr>
          <a:xfrm>
            <a:off x="4836661" y="1853313"/>
            <a:ext cx="4987637" cy="3043966"/>
          </a:xfrm>
          <a:prstGeom prst="rect">
            <a:avLst/>
          </a:prstGeom>
        </p:spPr>
      </p:pic>
      <p:sp>
        <p:nvSpPr>
          <p:cNvPr id="9" name="TextBox 8">
            <a:extLst>
              <a:ext uri="{FF2B5EF4-FFF2-40B4-BE49-F238E27FC236}">
                <a16:creationId xmlns:a16="http://schemas.microsoft.com/office/drawing/2014/main" id="{7FBD04BE-C1C0-4E75-89D7-E9230B23A08B}"/>
              </a:ext>
            </a:extLst>
          </p:cNvPr>
          <p:cNvSpPr txBox="1"/>
          <p:nvPr/>
        </p:nvSpPr>
        <p:spPr>
          <a:xfrm>
            <a:off x="2048097" y="2359634"/>
            <a:ext cx="2119873" cy="2031325"/>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n-US" dirty="0"/>
              <a:t>Initial Expenditure Plan #1 for costs incurred and planned March-August under CARES act allowable cost categories</a:t>
            </a:r>
          </a:p>
        </p:txBody>
      </p:sp>
    </p:spTree>
    <p:extLst>
      <p:ext uri="{BB962C8B-B14F-4D97-AF65-F5344CB8AC3E}">
        <p14:creationId xmlns:p14="http://schemas.microsoft.com/office/powerpoint/2010/main" val="675390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D9EFE-8353-44B5-821B-39A7FF64BB48}"/>
              </a:ext>
            </a:extLst>
          </p:cNvPr>
          <p:cNvSpPr>
            <a:spLocks noGrp="1"/>
          </p:cNvSpPr>
          <p:nvPr>
            <p:ph type="title"/>
          </p:nvPr>
        </p:nvSpPr>
        <p:spPr>
          <a:xfrm>
            <a:off x="1983971" y="263527"/>
            <a:ext cx="10058400" cy="1450757"/>
          </a:xfrm>
        </p:spPr>
        <p:txBody>
          <a:bodyPr/>
          <a:lstStyle/>
          <a:p>
            <a:r>
              <a:rPr lang="en-US" dirty="0"/>
              <a:t>CARES – Second Allocation</a:t>
            </a:r>
          </a:p>
        </p:txBody>
      </p:sp>
      <p:sp>
        <p:nvSpPr>
          <p:cNvPr id="3" name="Content Placeholder 2">
            <a:extLst>
              <a:ext uri="{FF2B5EF4-FFF2-40B4-BE49-F238E27FC236}">
                <a16:creationId xmlns:a16="http://schemas.microsoft.com/office/drawing/2014/main" id="{9F336305-4BEE-4849-B23B-81715A54D125}"/>
              </a:ext>
            </a:extLst>
          </p:cNvPr>
          <p:cNvSpPr>
            <a:spLocks noGrp="1"/>
          </p:cNvSpPr>
          <p:nvPr>
            <p:ph idx="1"/>
          </p:nvPr>
        </p:nvSpPr>
        <p:spPr/>
        <p:txBody>
          <a:bodyPr>
            <a:normAutofit fontScale="92500" lnSpcReduction="10000"/>
          </a:bodyPr>
          <a:lstStyle/>
          <a:p>
            <a:r>
              <a:rPr lang="en-US" b="1" u="sng" dirty="0"/>
              <a:t>September 1</a:t>
            </a:r>
            <a:r>
              <a:rPr lang="en-US" b="1" u="sng" baseline="30000" dirty="0"/>
              <a:t>st</a:t>
            </a:r>
            <a:r>
              <a:rPr lang="en-US" b="1" u="sng" dirty="0"/>
              <a:t> </a:t>
            </a:r>
            <a:r>
              <a:rPr lang="en-US" b="1" dirty="0"/>
              <a:t>Due Date for Plan of Expenditure #2</a:t>
            </a:r>
          </a:p>
          <a:p>
            <a:pPr lvl="1">
              <a:buFont typeface="Wingdings" panose="05000000000000000000" pitchFamily="2" charset="2"/>
              <a:buChar char="§"/>
            </a:pPr>
            <a:r>
              <a:rPr lang="en-US" dirty="0"/>
              <a:t>Second 50% of up to $10,127,409</a:t>
            </a:r>
          </a:p>
          <a:p>
            <a:pPr lvl="1">
              <a:buFont typeface="Wingdings" panose="05000000000000000000" pitchFamily="2" charset="2"/>
              <a:buChar char="§"/>
            </a:pPr>
            <a:r>
              <a:rPr lang="en-US" dirty="0"/>
              <a:t>Funding is on a reimbursement basis with monthly reporting of actual expenditures</a:t>
            </a:r>
          </a:p>
          <a:p>
            <a:pPr lvl="1">
              <a:buFont typeface="Wingdings" panose="05000000000000000000" pitchFamily="2" charset="2"/>
              <a:buChar char="§"/>
            </a:pPr>
            <a:r>
              <a:rPr lang="en-US" dirty="0"/>
              <a:t>Expenditures must be made by December 30, 2020</a:t>
            </a:r>
          </a:p>
          <a:p>
            <a:r>
              <a:rPr lang="en-US" b="1" u="sng" dirty="0"/>
              <a:t>Possible</a:t>
            </a:r>
            <a:r>
              <a:rPr lang="en-US" b="1" dirty="0"/>
              <a:t> Plan #2 Expenditures:</a:t>
            </a:r>
          </a:p>
          <a:p>
            <a:pPr lvl="1">
              <a:buFont typeface="Wingdings" panose="05000000000000000000" pitchFamily="2" charset="2"/>
              <a:buChar char="§"/>
            </a:pPr>
            <a:r>
              <a:rPr lang="en-US" dirty="0"/>
              <a:t>Washington Street Homeless Women’s Shelter Costs</a:t>
            </a:r>
          </a:p>
          <a:p>
            <a:pPr lvl="1">
              <a:buFont typeface="Wingdings" panose="05000000000000000000" pitchFamily="2" charset="2"/>
              <a:buChar char="§"/>
            </a:pPr>
            <a:r>
              <a:rPr lang="en-US" dirty="0"/>
              <a:t>CPS Contract for foster care children with COVID-19  </a:t>
            </a:r>
          </a:p>
          <a:p>
            <a:pPr lvl="1">
              <a:buFont typeface="Wingdings" panose="05000000000000000000" pitchFamily="2" charset="2"/>
              <a:buChar char="§"/>
            </a:pPr>
            <a:r>
              <a:rPr lang="en-US" dirty="0"/>
              <a:t>Software Upgrade for Call Center Back-up Support</a:t>
            </a:r>
          </a:p>
          <a:p>
            <a:pPr lvl="1">
              <a:buFont typeface="Wingdings" panose="05000000000000000000" pitchFamily="2" charset="2"/>
              <a:buChar char="§"/>
            </a:pPr>
            <a:r>
              <a:rPr lang="en-US" dirty="0"/>
              <a:t>Additional Technology Needs </a:t>
            </a:r>
          </a:p>
          <a:p>
            <a:pPr lvl="1">
              <a:buFont typeface="Wingdings" panose="05000000000000000000" pitchFamily="2" charset="2"/>
              <a:buChar char="§"/>
            </a:pPr>
            <a:r>
              <a:rPr lang="en-US" dirty="0"/>
              <a:t>COVID-19 Related Personnel Costs </a:t>
            </a:r>
          </a:p>
          <a:p>
            <a:pPr lvl="1">
              <a:buFont typeface="Wingdings" panose="05000000000000000000" pitchFamily="2" charset="2"/>
              <a:buChar char="§"/>
            </a:pPr>
            <a:r>
              <a:rPr lang="en-US" dirty="0"/>
              <a:t>WCSO Visitation Area</a:t>
            </a:r>
          </a:p>
          <a:p>
            <a:pPr lvl="1">
              <a:buFont typeface="Wingdings" panose="05000000000000000000" pitchFamily="2" charset="2"/>
              <a:buChar char="§"/>
            </a:pPr>
            <a:r>
              <a:rPr lang="en-US" dirty="0"/>
              <a:t>Assistance to Non-profit Organizations</a:t>
            </a:r>
          </a:p>
          <a:p>
            <a:pPr lvl="1">
              <a:buFont typeface="Wingdings" panose="05000000000000000000" pitchFamily="2" charset="2"/>
              <a:buChar char="§"/>
            </a:pPr>
            <a:r>
              <a:rPr lang="en-US" dirty="0"/>
              <a:t>Other Needs?</a:t>
            </a:r>
          </a:p>
          <a:p>
            <a:endParaRPr lang="en-US" dirty="0"/>
          </a:p>
          <a:p>
            <a:pPr lvl="1"/>
            <a:endParaRPr lang="en-US" dirty="0"/>
          </a:p>
          <a:p>
            <a:pPr lvl="1"/>
            <a:endParaRPr lang="en-US" dirty="0"/>
          </a:p>
          <a:p>
            <a:endParaRPr lang="en-US" dirty="0"/>
          </a:p>
        </p:txBody>
      </p:sp>
      <p:pic>
        <p:nvPicPr>
          <p:cNvPr id="4" name="Picture 3">
            <a:extLst>
              <a:ext uri="{FF2B5EF4-FFF2-40B4-BE49-F238E27FC236}">
                <a16:creationId xmlns:a16="http://schemas.microsoft.com/office/drawing/2014/main" id="{81AEDF20-7E97-4DBB-BE58-65E89C3C6CE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9699" y="150764"/>
            <a:ext cx="1023801" cy="1024033"/>
          </a:xfrm>
          <a:prstGeom prst="rect">
            <a:avLst/>
          </a:prstGeom>
        </p:spPr>
      </p:pic>
      <p:sp>
        <p:nvSpPr>
          <p:cNvPr id="5" name="Slide Number Placeholder 4">
            <a:extLst>
              <a:ext uri="{FF2B5EF4-FFF2-40B4-BE49-F238E27FC236}">
                <a16:creationId xmlns:a16="http://schemas.microsoft.com/office/drawing/2014/main" id="{5346B1C4-7293-41DD-8E72-FD8C416BA639}"/>
              </a:ext>
            </a:extLst>
          </p:cNvPr>
          <p:cNvSpPr>
            <a:spLocks noGrp="1"/>
          </p:cNvSpPr>
          <p:nvPr>
            <p:ph type="sldNum" sz="quarter" idx="12"/>
          </p:nvPr>
        </p:nvSpPr>
        <p:spPr/>
        <p:txBody>
          <a:bodyPr/>
          <a:lstStyle/>
          <a:p>
            <a:fld id="{FCDC156E-F3D4-48B4-A20B-3AA597CF1B1C}" type="slidenum">
              <a:rPr lang="en-US" smtClean="0"/>
              <a:t>9</a:t>
            </a:fld>
            <a:endParaRPr lang="en-US" dirty="0"/>
          </a:p>
        </p:txBody>
      </p:sp>
      <p:sp>
        <p:nvSpPr>
          <p:cNvPr id="6" name="TextBox 5">
            <a:extLst>
              <a:ext uri="{FF2B5EF4-FFF2-40B4-BE49-F238E27FC236}">
                <a16:creationId xmlns:a16="http://schemas.microsoft.com/office/drawing/2014/main" id="{050CFFB6-33FA-4328-B8BF-FC8AF0DAC65D}"/>
              </a:ext>
            </a:extLst>
          </p:cNvPr>
          <p:cNvSpPr txBox="1"/>
          <p:nvPr/>
        </p:nvSpPr>
        <p:spPr>
          <a:xfrm>
            <a:off x="7365533" y="2889326"/>
            <a:ext cx="3523377" cy="2862322"/>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en-US" b="1" i="1" dirty="0"/>
              <a:t>CARES Funding may be used for:</a:t>
            </a:r>
          </a:p>
          <a:p>
            <a:pPr algn="ctr"/>
            <a:r>
              <a:rPr lang="en-US" i="1" dirty="0"/>
              <a:t>Medical and public health needs,</a:t>
            </a:r>
          </a:p>
          <a:p>
            <a:pPr algn="ctr"/>
            <a:r>
              <a:rPr lang="en-US" i="1" dirty="0"/>
              <a:t>payroll expenses (employee services substantially dedicated to mitigating/responding to the public health emergency) economic support, secondary effects and other costs reasonably necessary for government functions.</a:t>
            </a:r>
          </a:p>
          <a:p>
            <a:endParaRPr lang="en-US" dirty="0"/>
          </a:p>
        </p:txBody>
      </p:sp>
    </p:spTree>
    <p:extLst>
      <p:ext uri="{BB962C8B-B14F-4D97-AF65-F5344CB8AC3E}">
        <p14:creationId xmlns:p14="http://schemas.microsoft.com/office/powerpoint/2010/main" val="1950199427"/>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9C4D1D32C35A64C9158C6321EB2CC08" ma:contentTypeVersion="15" ma:contentTypeDescription="Create a new document." ma:contentTypeScope="" ma:versionID="63f3fdb17299fa0ab16a67540567099f">
  <xsd:schema xmlns:xsd="http://www.w3.org/2001/XMLSchema" xmlns:xs="http://www.w3.org/2001/XMLSchema" xmlns:p="http://schemas.microsoft.com/office/2006/metadata/properties" xmlns:ns1="http://schemas.microsoft.com/sharepoint/v3" xmlns:ns3="9e599b33-792a-4312-9736-9824ac38112c" xmlns:ns4="1bf79dab-246a-43ea-a59e-e1a7e669bfb1" targetNamespace="http://schemas.microsoft.com/office/2006/metadata/properties" ma:root="true" ma:fieldsID="86986a819fdba2d3b7de550d1d198275" ns1:_="" ns3:_="" ns4:_="">
    <xsd:import namespace="http://schemas.microsoft.com/sharepoint/v3"/>
    <xsd:import namespace="9e599b33-792a-4312-9736-9824ac38112c"/>
    <xsd:import namespace="1bf79dab-246a-43ea-a59e-e1a7e669bfb1"/>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1:_ip_UnifiedCompliancePolicyProperties" minOccurs="0"/>
                <xsd:element ref="ns1:_ip_UnifiedCompliancePolicyUIAc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e599b33-792a-4312-9736-9824ac3811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bf79dab-246a-43ea-a59e-e1a7e669bfb1"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C285C4-F0D5-4CCC-9D8F-DE3705714389}">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9e599b33-792a-4312-9736-9824ac38112c"/>
    <ds:schemaRef ds:uri="http://schemas.microsoft.com/sharepoint/v3"/>
    <ds:schemaRef ds:uri="1bf79dab-246a-43ea-a59e-e1a7e669bfb1"/>
    <ds:schemaRef ds:uri="http://www.w3.org/XML/1998/namespace"/>
    <ds:schemaRef ds:uri="http://purl.org/dc/dcmitype/"/>
  </ds:schemaRefs>
</ds:datastoreItem>
</file>

<file path=customXml/itemProps2.xml><?xml version="1.0" encoding="utf-8"?>
<ds:datastoreItem xmlns:ds="http://schemas.openxmlformats.org/officeDocument/2006/customXml" ds:itemID="{B913756F-2925-4FD2-912E-B83E440DCA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e599b33-792a-4312-9736-9824ac38112c"/>
    <ds:schemaRef ds:uri="1bf79dab-246a-43ea-a59e-e1a7e669bf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CF8153-935D-4D29-B482-9FB44E1F5C2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904</TotalTime>
  <Words>586</Words>
  <Application>Microsoft Office PowerPoint</Application>
  <PresentationFormat>Widescreen</PresentationFormat>
  <Paragraphs>94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Retrospect</vt:lpstr>
      <vt:lpstr>WASHOE COUNTY  CRF-CARES AWARD</vt:lpstr>
      <vt:lpstr>Coronavirus Aid, Relief and Economic Security Act (CARES)</vt:lpstr>
      <vt:lpstr>CARES – ELIGIBLE COSTS</vt:lpstr>
      <vt:lpstr>CARES – What’s Required to Receive the Funding?</vt:lpstr>
      <vt:lpstr>Washoe County Expenditures as of June 30</vt:lpstr>
      <vt:lpstr>Regional Expenses (Unified Command)</vt:lpstr>
      <vt:lpstr>CARES – First Allocation (50%)</vt:lpstr>
      <vt:lpstr>CARES – Initial Spending Plan -First Allocation (50%)</vt:lpstr>
      <vt:lpstr>CARES – Second Allocation</vt:lpstr>
      <vt:lpstr>Subgrants To Other Organizations</vt:lpstr>
      <vt:lpstr>Questions &amp; Direction?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WASHOE COUNTY  CRF-CARES AWARD</dc:title>
  <dc:creator>Vuletich, Christine</dc:creator>
  <cp:lastModifiedBy>Vuletich, Christine</cp:lastModifiedBy>
  <cp:revision>1</cp:revision>
  <dcterms:created xsi:type="dcterms:W3CDTF">2020-07-31T20:43:15Z</dcterms:created>
  <dcterms:modified xsi:type="dcterms:W3CDTF">2020-08-04T16:05:46Z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0x010100C9C4D1D32C35A64C9158C6321EB2CC08</vt:lpwstr>
  </property>
</Properties>
</file>