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8" r:id="rId2"/>
    <p:sldId id="340" r:id="rId3"/>
    <p:sldId id="342" r:id="rId4"/>
    <p:sldId id="341" r:id="rId5"/>
  </p:sldIdLst>
  <p:sldSz cx="121920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36" autoAdjust="0"/>
    <p:restoredTop sz="94660"/>
  </p:normalViewPr>
  <p:slideViewPr>
    <p:cSldViewPr snapToGrid="0">
      <p:cViewPr varScale="1">
        <p:scale>
          <a:sx n="86" d="100"/>
          <a:sy n="86" d="100"/>
        </p:scale>
        <p:origin x="138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96484"/>
            <a:ext cx="10363200" cy="3183467"/>
          </a:xfrm>
        </p:spPr>
        <p:txBody>
          <a:bodyPr anchor="b"/>
          <a:lstStyle>
            <a:lvl1pPr algn="ctr">
              <a:defRPr sz="8000"/>
            </a:lvl1pPr>
          </a:lstStyle>
          <a:p>
            <a:r>
              <a:rPr lang="en-US"/>
              <a:t>Click to edit Master title style</a:t>
            </a:r>
            <a:endParaRPr lang="en-US" dirty="0"/>
          </a:p>
        </p:txBody>
      </p:sp>
      <p:sp>
        <p:nvSpPr>
          <p:cNvPr id="3" name="Subtitle 2"/>
          <p:cNvSpPr>
            <a:spLocks noGrp="1"/>
          </p:cNvSpPr>
          <p:nvPr>
            <p:ph type="subTitle" idx="1"/>
          </p:nvPr>
        </p:nvSpPr>
        <p:spPr>
          <a:xfrm>
            <a:off x="1524000" y="4802717"/>
            <a:ext cx="9144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2A80E1-BEE3-4952-B674-A50ADAD34361}" type="datetimeFigureOut">
              <a:rPr lang="en-US" smtClean="0"/>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E44A04-5C80-438E-BFD8-3E119AE1DF28}" type="slidenum">
              <a:rPr lang="en-US" smtClean="0"/>
              <a:t>‹#›</a:t>
            </a:fld>
            <a:endParaRPr lang="en-US"/>
          </a:p>
        </p:txBody>
      </p:sp>
    </p:spTree>
    <p:extLst>
      <p:ext uri="{BB962C8B-B14F-4D97-AF65-F5344CB8AC3E}">
        <p14:creationId xmlns:p14="http://schemas.microsoft.com/office/powerpoint/2010/main" val="3558340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2A80E1-BEE3-4952-B674-A50ADAD34361}" type="datetimeFigureOut">
              <a:rPr lang="en-US" smtClean="0"/>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E44A04-5C80-438E-BFD8-3E119AE1DF28}" type="slidenum">
              <a:rPr lang="en-US" smtClean="0"/>
              <a:t>‹#›</a:t>
            </a:fld>
            <a:endParaRPr lang="en-US"/>
          </a:p>
        </p:txBody>
      </p:sp>
    </p:spTree>
    <p:extLst>
      <p:ext uri="{BB962C8B-B14F-4D97-AF65-F5344CB8AC3E}">
        <p14:creationId xmlns:p14="http://schemas.microsoft.com/office/powerpoint/2010/main" val="746327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486834"/>
            <a:ext cx="262890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486834"/>
            <a:ext cx="7734300"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2A80E1-BEE3-4952-B674-A50ADAD34361}" type="datetimeFigureOut">
              <a:rPr lang="en-US" smtClean="0"/>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E44A04-5C80-438E-BFD8-3E119AE1DF28}" type="slidenum">
              <a:rPr lang="en-US" smtClean="0"/>
              <a:t>‹#›</a:t>
            </a:fld>
            <a:endParaRPr lang="en-US"/>
          </a:p>
        </p:txBody>
      </p:sp>
    </p:spTree>
    <p:extLst>
      <p:ext uri="{BB962C8B-B14F-4D97-AF65-F5344CB8AC3E}">
        <p14:creationId xmlns:p14="http://schemas.microsoft.com/office/powerpoint/2010/main" val="3789197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2A80E1-BEE3-4952-B674-A50ADAD34361}" type="datetimeFigureOut">
              <a:rPr lang="en-US" smtClean="0"/>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E44A04-5C80-438E-BFD8-3E119AE1DF28}" type="slidenum">
              <a:rPr lang="en-US" smtClean="0"/>
              <a:t>‹#›</a:t>
            </a:fld>
            <a:endParaRPr lang="en-US"/>
          </a:p>
        </p:txBody>
      </p:sp>
    </p:spTree>
    <p:extLst>
      <p:ext uri="{BB962C8B-B14F-4D97-AF65-F5344CB8AC3E}">
        <p14:creationId xmlns:p14="http://schemas.microsoft.com/office/powerpoint/2010/main" val="3754915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2279653"/>
            <a:ext cx="10515600" cy="3803649"/>
          </a:xfrm>
        </p:spPr>
        <p:txBody>
          <a:bodyPr anchor="b"/>
          <a:lstStyle>
            <a:lvl1pPr>
              <a:defRPr sz="8000"/>
            </a:lvl1pPr>
          </a:lstStyle>
          <a:p>
            <a:r>
              <a:rPr lang="en-US"/>
              <a:t>Click to edit Master title style</a:t>
            </a:r>
            <a:endParaRPr lang="en-US" dirty="0"/>
          </a:p>
        </p:txBody>
      </p:sp>
      <p:sp>
        <p:nvSpPr>
          <p:cNvPr id="3" name="Text Placeholder 2"/>
          <p:cNvSpPr>
            <a:spLocks noGrp="1"/>
          </p:cNvSpPr>
          <p:nvPr>
            <p:ph type="body" idx="1"/>
          </p:nvPr>
        </p:nvSpPr>
        <p:spPr>
          <a:xfrm>
            <a:off x="831851" y="6119286"/>
            <a:ext cx="10515600" cy="200024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2A80E1-BEE3-4952-B674-A50ADAD34361}" type="datetimeFigureOut">
              <a:rPr lang="en-US" smtClean="0"/>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E44A04-5C80-438E-BFD8-3E119AE1DF28}" type="slidenum">
              <a:rPr lang="en-US" smtClean="0"/>
              <a:t>‹#›</a:t>
            </a:fld>
            <a:endParaRPr lang="en-US"/>
          </a:p>
        </p:txBody>
      </p:sp>
    </p:spTree>
    <p:extLst>
      <p:ext uri="{BB962C8B-B14F-4D97-AF65-F5344CB8AC3E}">
        <p14:creationId xmlns:p14="http://schemas.microsoft.com/office/powerpoint/2010/main" val="231802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2434167"/>
            <a:ext cx="518160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434167"/>
            <a:ext cx="518160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2A80E1-BEE3-4952-B674-A50ADAD34361}" type="datetimeFigureOut">
              <a:rPr lang="en-US" smtClean="0"/>
              <a:t>7/13/2020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E44A04-5C80-438E-BFD8-3E119AE1DF28}" type="slidenum">
              <a:rPr lang="en-US" smtClean="0"/>
              <a:t>‹#›</a:t>
            </a:fld>
            <a:endParaRPr lang="en-US"/>
          </a:p>
        </p:txBody>
      </p:sp>
    </p:spTree>
    <p:extLst>
      <p:ext uri="{BB962C8B-B14F-4D97-AF65-F5344CB8AC3E}">
        <p14:creationId xmlns:p14="http://schemas.microsoft.com/office/powerpoint/2010/main" val="3214605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86836"/>
            <a:ext cx="1051560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2241551"/>
            <a:ext cx="5157787"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p:cNvSpPr>
            <a:spLocks noGrp="1"/>
          </p:cNvSpPr>
          <p:nvPr>
            <p:ph sz="half" idx="2"/>
          </p:nvPr>
        </p:nvSpPr>
        <p:spPr>
          <a:xfrm>
            <a:off x="839789" y="3340100"/>
            <a:ext cx="5157787"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2241551"/>
            <a:ext cx="5183188"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p:cNvSpPr>
            <a:spLocks noGrp="1"/>
          </p:cNvSpPr>
          <p:nvPr>
            <p:ph sz="quarter" idx="4"/>
          </p:nvPr>
        </p:nvSpPr>
        <p:spPr>
          <a:xfrm>
            <a:off x="6172201" y="3340100"/>
            <a:ext cx="5183188"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2A80E1-BEE3-4952-B674-A50ADAD34361}" type="datetimeFigureOut">
              <a:rPr lang="en-US" smtClean="0"/>
              <a:t>7/13/2020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E44A04-5C80-438E-BFD8-3E119AE1DF28}" type="slidenum">
              <a:rPr lang="en-US" smtClean="0"/>
              <a:t>‹#›</a:t>
            </a:fld>
            <a:endParaRPr lang="en-US"/>
          </a:p>
        </p:txBody>
      </p:sp>
    </p:spTree>
    <p:extLst>
      <p:ext uri="{BB962C8B-B14F-4D97-AF65-F5344CB8AC3E}">
        <p14:creationId xmlns:p14="http://schemas.microsoft.com/office/powerpoint/2010/main" val="88757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2A80E1-BEE3-4952-B674-A50ADAD34361}" type="datetimeFigureOut">
              <a:rPr lang="en-US" smtClean="0"/>
              <a:t>7/13/2020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E44A04-5C80-438E-BFD8-3E119AE1DF28}" type="slidenum">
              <a:rPr lang="en-US" smtClean="0"/>
              <a:t>‹#›</a:t>
            </a:fld>
            <a:endParaRPr lang="en-US"/>
          </a:p>
        </p:txBody>
      </p:sp>
    </p:spTree>
    <p:extLst>
      <p:ext uri="{BB962C8B-B14F-4D97-AF65-F5344CB8AC3E}">
        <p14:creationId xmlns:p14="http://schemas.microsoft.com/office/powerpoint/2010/main" val="788505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2A80E1-BEE3-4952-B674-A50ADAD34361}" type="datetimeFigureOut">
              <a:rPr lang="en-US" smtClean="0"/>
              <a:t>7/13/2020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E44A04-5C80-438E-BFD8-3E119AE1DF28}" type="slidenum">
              <a:rPr lang="en-US" smtClean="0"/>
              <a:t>‹#›</a:t>
            </a:fld>
            <a:endParaRPr lang="en-US"/>
          </a:p>
        </p:txBody>
      </p:sp>
    </p:spTree>
    <p:extLst>
      <p:ext uri="{BB962C8B-B14F-4D97-AF65-F5344CB8AC3E}">
        <p14:creationId xmlns:p14="http://schemas.microsoft.com/office/powerpoint/2010/main" val="1708565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609600"/>
            <a:ext cx="3932237" cy="2133600"/>
          </a:xfrm>
        </p:spPr>
        <p:txBody>
          <a:bodyPr anchor="b"/>
          <a:lstStyle>
            <a:lvl1pPr>
              <a:defRPr sz="4267"/>
            </a:lvl1pPr>
          </a:lstStyle>
          <a:p>
            <a:r>
              <a:rPr lang="en-US"/>
              <a:t>Click to edit Master title style</a:t>
            </a:r>
            <a:endParaRPr lang="en-US" dirty="0"/>
          </a:p>
        </p:txBody>
      </p:sp>
      <p:sp>
        <p:nvSpPr>
          <p:cNvPr id="3" name="Content Placeholder 2"/>
          <p:cNvSpPr>
            <a:spLocks noGrp="1"/>
          </p:cNvSpPr>
          <p:nvPr>
            <p:ph idx="1"/>
          </p:nvPr>
        </p:nvSpPr>
        <p:spPr>
          <a:xfrm>
            <a:off x="5183188" y="1316569"/>
            <a:ext cx="617220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743200"/>
            <a:ext cx="393223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Edit Master text styles</a:t>
            </a:r>
          </a:p>
        </p:txBody>
      </p:sp>
      <p:sp>
        <p:nvSpPr>
          <p:cNvPr id="5" name="Date Placeholder 4"/>
          <p:cNvSpPr>
            <a:spLocks noGrp="1"/>
          </p:cNvSpPr>
          <p:nvPr>
            <p:ph type="dt" sz="half" idx="10"/>
          </p:nvPr>
        </p:nvSpPr>
        <p:spPr/>
        <p:txBody>
          <a:bodyPr/>
          <a:lstStyle/>
          <a:p>
            <a:fld id="{E12A80E1-BEE3-4952-B674-A50ADAD34361}" type="datetimeFigureOut">
              <a:rPr lang="en-US" smtClean="0"/>
              <a:t>7/13/2020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E44A04-5C80-438E-BFD8-3E119AE1DF28}" type="slidenum">
              <a:rPr lang="en-US" smtClean="0"/>
              <a:t>‹#›</a:t>
            </a:fld>
            <a:endParaRPr lang="en-US"/>
          </a:p>
        </p:txBody>
      </p:sp>
    </p:spTree>
    <p:extLst>
      <p:ext uri="{BB962C8B-B14F-4D97-AF65-F5344CB8AC3E}">
        <p14:creationId xmlns:p14="http://schemas.microsoft.com/office/powerpoint/2010/main" val="1058557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609600"/>
            <a:ext cx="3932237" cy="2133600"/>
          </a:xfrm>
        </p:spPr>
        <p:txBody>
          <a:bodyPr anchor="b"/>
          <a:lstStyle>
            <a:lvl1pPr>
              <a:defRPr sz="4267"/>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1316569"/>
            <a:ext cx="6172200"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839788" y="2743200"/>
            <a:ext cx="393223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Edit Master text styles</a:t>
            </a:r>
          </a:p>
        </p:txBody>
      </p:sp>
      <p:sp>
        <p:nvSpPr>
          <p:cNvPr id="5" name="Date Placeholder 4"/>
          <p:cNvSpPr>
            <a:spLocks noGrp="1"/>
          </p:cNvSpPr>
          <p:nvPr>
            <p:ph type="dt" sz="half" idx="10"/>
          </p:nvPr>
        </p:nvSpPr>
        <p:spPr/>
        <p:txBody>
          <a:bodyPr/>
          <a:lstStyle/>
          <a:p>
            <a:fld id="{E12A80E1-BEE3-4952-B674-A50ADAD34361}" type="datetimeFigureOut">
              <a:rPr lang="en-US" smtClean="0"/>
              <a:t>7/13/2020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E44A04-5C80-438E-BFD8-3E119AE1DF28}" type="slidenum">
              <a:rPr lang="en-US" smtClean="0"/>
              <a:t>‹#›</a:t>
            </a:fld>
            <a:endParaRPr lang="en-US"/>
          </a:p>
        </p:txBody>
      </p:sp>
    </p:spTree>
    <p:extLst>
      <p:ext uri="{BB962C8B-B14F-4D97-AF65-F5344CB8AC3E}">
        <p14:creationId xmlns:p14="http://schemas.microsoft.com/office/powerpoint/2010/main" val="200813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7350">
              <a:srgbClr val="CBE3BB">
                <a:alpha val="49000"/>
              </a:srgbClr>
            </a:gs>
            <a:gs pos="40700">
              <a:srgbClr val="D8EACC"/>
            </a:gs>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6836"/>
            <a:ext cx="1051560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2434167"/>
            <a:ext cx="10515600"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8475136"/>
            <a:ext cx="27432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E12A80E1-BEE3-4952-B674-A50ADAD34361}" type="datetimeFigureOut">
              <a:rPr lang="en-US" smtClean="0"/>
              <a:t>7/13/2020</a:t>
            </a:fld>
            <a:endParaRPr lang="en-US"/>
          </a:p>
        </p:txBody>
      </p:sp>
      <p:sp>
        <p:nvSpPr>
          <p:cNvPr id="5" name="Footer Placeholder 4"/>
          <p:cNvSpPr>
            <a:spLocks noGrp="1"/>
          </p:cNvSpPr>
          <p:nvPr>
            <p:ph type="ftr" sz="quarter" idx="3"/>
          </p:nvPr>
        </p:nvSpPr>
        <p:spPr>
          <a:xfrm>
            <a:off x="4038600" y="8475136"/>
            <a:ext cx="41148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8475136"/>
            <a:ext cx="27432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84E44A04-5C80-438E-BFD8-3E119AE1DF28}" type="slidenum">
              <a:rPr lang="en-US" smtClean="0"/>
              <a:t>‹#›</a:t>
            </a:fld>
            <a:endParaRPr lang="en-US"/>
          </a:p>
        </p:txBody>
      </p:sp>
    </p:spTree>
    <p:extLst>
      <p:ext uri="{BB962C8B-B14F-4D97-AF65-F5344CB8AC3E}">
        <p14:creationId xmlns:p14="http://schemas.microsoft.com/office/powerpoint/2010/main" val="10462305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69000">
              <a:srgbClr val="D8EACC"/>
            </a:gs>
            <a:gs pos="0">
              <a:schemeClr val="accent6">
                <a:lumMod val="20000"/>
                <a:lumOff val="80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6A43EA79-2F7A-408F-B066-ED8B7AC36473}"/>
              </a:ext>
            </a:extLst>
          </p:cNvPr>
          <p:cNvSpPr>
            <a:spLocks noGrp="1"/>
          </p:cNvSpPr>
          <p:nvPr>
            <p:ph type="title"/>
          </p:nvPr>
        </p:nvSpPr>
        <p:spPr>
          <a:xfrm>
            <a:off x="446049" y="133816"/>
            <a:ext cx="10907751" cy="2120438"/>
          </a:xfrm>
        </p:spPr>
        <p:txBody>
          <a:bodyPr>
            <a:noAutofit/>
          </a:bodyPr>
          <a:lstStyle/>
          <a:p>
            <a:br>
              <a:rPr lang="en-US" sz="4000" b="1" dirty="0"/>
            </a:br>
            <a:br>
              <a:rPr lang="en-US" sz="4000" b="1" dirty="0"/>
            </a:br>
            <a:r>
              <a:rPr lang="en-US" sz="3600" b="1" dirty="0"/>
              <a:t>Highland Village - Regulatory Zone Amendment (RZA)</a:t>
            </a:r>
            <a:br>
              <a:rPr lang="en-US" sz="3600" b="1" dirty="0"/>
            </a:br>
            <a:r>
              <a:rPr lang="en-US" sz="3600" b="1" dirty="0"/>
              <a:t>WRZA19-0010 </a:t>
            </a:r>
            <a:br>
              <a:rPr lang="en-US" sz="3600" b="1" dirty="0"/>
            </a:br>
            <a:r>
              <a:rPr lang="en-US" sz="3600" b="1" dirty="0"/>
              <a:t>Washoe County – Board of County Commissioners </a:t>
            </a:r>
            <a:br>
              <a:rPr lang="en-US" sz="3600" b="1" dirty="0"/>
            </a:br>
            <a:r>
              <a:rPr lang="en-US" sz="3600" b="1" dirty="0"/>
              <a:t>Public Hearing July 14, 2020  (Item 18) </a:t>
            </a:r>
            <a:br>
              <a:rPr lang="en-US" sz="4000" b="1" dirty="0"/>
            </a:br>
            <a:br>
              <a:rPr lang="en-US" sz="4000" b="1" dirty="0"/>
            </a:br>
            <a:endParaRPr lang="en-US" sz="4000" b="1" dirty="0"/>
          </a:p>
        </p:txBody>
      </p:sp>
      <p:sp useBgFill="1">
        <p:nvSpPr>
          <p:cNvPr id="3" name="Content Placeholder 2">
            <a:extLst>
              <a:ext uri="{FF2B5EF4-FFF2-40B4-BE49-F238E27FC236}">
                <a16:creationId xmlns:a16="http://schemas.microsoft.com/office/drawing/2014/main" id="{FD7B3287-DC41-43ED-A25F-C9BAF1DFD1C5}"/>
              </a:ext>
            </a:extLst>
          </p:cNvPr>
          <p:cNvSpPr>
            <a:spLocks noGrp="1"/>
          </p:cNvSpPr>
          <p:nvPr>
            <p:ph sz="half" idx="1"/>
          </p:nvPr>
        </p:nvSpPr>
        <p:spPr>
          <a:xfrm>
            <a:off x="306011" y="2294105"/>
            <a:ext cx="5181600" cy="5801784"/>
          </a:xfrm>
        </p:spPr>
        <p:txBody>
          <a:bodyPr>
            <a:normAutofit fontScale="92500" lnSpcReduction="20000"/>
          </a:bodyPr>
          <a:lstStyle/>
          <a:p>
            <a:pPr marL="0" indent="0">
              <a:buNone/>
            </a:pPr>
            <a:r>
              <a:rPr lang="en-US" sz="2400" b="1" dirty="0"/>
              <a:t>Zone Change summary:</a:t>
            </a:r>
          </a:p>
          <a:p>
            <a:r>
              <a:rPr lang="en-US" sz="2400" dirty="0"/>
              <a:t>A zone change to HDS to allow 7 du per acre 51.5 acres (but legally restricted to 4.2 per acre with the Development Agreement) and leaving 3 acres GR as a buffer</a:t>
            </a:r>
          </a:p>
          <a:p>
            <a:r>
              <a:rPr lang="en-US" sz="2400" dirty="0"/>
              <a:t>This is a 54.5 acre site located Highland Ranch Parkway at the north end of Sun Valley. </a:t>
            </a:r>
          </a:p>
          <a:p>
            <a:pPr marL="0" indent="0">
              <a:buNone/>
            </a:pPr>
            <a:r>
              <a:rPr lang="en-US" sz="2400" b="1" u="sng" dirty="0"/>
              <a:t>Applicant Team </a:t>
            </a:r>
            <a:r>
              <a:rPr lang="en-US" sz="2400" dirty="0"/>
              <a:t>			</a:t>
            </a:r>
          </a:p>
          <a:p>
            <a:pPr marL="0" indent="0">
              <a:spcBef>
                <a:spcPts val="600"/>
              </a:spcBef>
              <a:buNone/>
            </a:pPr>
            <a:r>
              <a:rPr lang="en-US" sz="2400" dirty="0"/>
              <a:t>Developer – Regal Holdings of Nevada</a:t>
            </a:r>
          </a:p>
          <a:p>
            <a:pPr marL="0" indent="0">
              <a:spcBef>
                <a:spcPts val="600"/>
              </a:spcBef>
              <a:buNone/>
            </a:pPr>
            <a:r>
              <a:rPr lang="en-US" sz="2400" dirty="0"/>
              <a:t>Ray Pezonella/Ron &amp; Teri Bath</a:t>
            </a:r>
          </a:p>
          <a:p>
            <a:pPr marL="0" indent="0">
              <a:spcBef>
                <a:spcPts val="600"/>
              </a:spcBef>
              <a:buNone/>
            </a:pPr>
            <a:endParaRPr lang="en-US" sz="2400" dirty="0"/>
          </a:p>
          <a:p>
            <a:pPr marL="0" indent="0">
              <a:spcBef>
                <a:spcPts val="600"/>
              </a:spcBef>
              <a:buNone/>
            </a:pPr>
            <a:r>
              <a:rPr lang="en-US" sz="2400" dirty="0"/>
              <a:t>Civil Engineer - Odyssey Engineering </a:t>
            </a:r>
          </a:p>
          <a:p>
            <a:pPr marL="0" indent="0">
              <a:spcBef>
                <a:spcPts val="600"/>
              </a:spcBef>
              <a:buNone/>
            </a:pPr>
            <a:r>
              <a:rPr lang="en-US" sz="2400" dirty="0"/>
              <a:t>Frank Bidart </a:t>
            </a:r>
          </a:p>
          <a:p>
            <a:pPr marL="0" indent="0">
              <a:spcBef>
                <a:spcPts val="600"/>
              </a:spcBef>
              <a:buNone/>
            </a:pPr>
            <a:endParaRPr lang="en-US" sz="2400" dirty="0"/>
          </a:p>
          <a:p>
            <a:pPr marL="0" indent="0">
              <a:spcBef>
                <a:spcPts val="600"/>
              </a:spcBef>
              <a:buNone/>
            </a:pPr>
            <a:r>
              <a:rPr lang="en-US" sz="2400" dirty="0"/>
              <a:t>Land Use - KLS Planning &amp; Design </a:t>
            </a:r>
          </a:p>
          <a:p>
            <a:pPr marL="0" indent="0">
              <a:spcBef>
                <a:spcPts val="600"/>
              </a:spcBef>
              <a:buNone/>
            </a:pPr>
            <a:r>
              <a:rPr lang="en-US" sz="2400" dirty="0"/>
              <a:t>John Krmpotic, AICP				</a:t>
            </a:r>
          </a:p>
        </p:txBody>
      </p:sp>
      <p:pic>
        <p:nvPicPr>
          <p:cNvPr id="4" name="Picture 3">
            <a:extLst>
              <a:ext uri="{FF2B5EF4-FFF2-40B4-BE49-F238E27FC236}">
                <a16:creationId xmlns:a16="http://schemas.microsoft.com/office/drawing/2014/main" id="{1C593EC8-8A38-481A-BE94-02A1F6AC6D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827" y="7095468"/>
            <a:ext cx="893160" cy="664273"/>
          </a:xfrm>
          <a:prstGeom prst="rect">
            <a:avLst/>
          </a:prstGeom>
        </p:spPr>
      </p:pic>
      <p:pic>
        <p:nvPicPr>
          <p:cNvPr id="9" name="Content Placeholder 6">
            <a:extLst>
              <a:ext uri="{FF2B5EF4-FFF2-40B4-BE49-F238E27FC236}">
                <a16:creationId xmlns:a16="http://schemas.microsoft.com/office/drawing/2014/main" id="{285F0647-E5EE-43A9-9704-B19E364D9288}"/>
              </a:ext>
            </a:extLst>
          </p:cNvPr>
          <p:cNvPicPr>
            <a:picLocks noGrp="1" noChangeAspect="1"/>
          </p:cNvPicPr>
          <p:nvPr>
            <p:ph sz="half" idx="2"/>
          </p:nvPr>
        </p:nvPicPr>
        <p:blipFill rotWithShape="1">
          <a:blip r:embed="rId3"/>
          <a:srcRect l="15651" t="20363" r="33419" b="7394"/>
          <a:stretch/>
        </p:blipFill>
        <p:spPr>
          <a:xfrm>
            <a:off x="5487611" y="2520305"/>
            <a:ext cx="6704389" cy="5349384"/>
          </a:xfrm>
          <a:prstGeom prst="rect">
            <a:avLst/>
          </a:prstGeom>
        </p:spPr>
      </p:pic>
      <p:sp>
        <p:nvSpPr>
          <p:cNvPr id="10" name="TextBox 9">
            <a:extLst>
              <a:ext uri="{FF2B5EF4-FFF2-40B4-BE49-F238E27FC236}">
                <a16:creationId xmlns:a16="http://schemas.microsoft.com/office/drawing/2014/main" id="{CE4AC25D-E574-4335-B20D-640C41764943}"/>
              </a:ext>
            </a:extLst>
          </p:cNvPr>
          <p:cNvSpPr txBox="1"/>
          <p:nvPr/>
        </p:nvSpPr>
        <p:spPr>
          <a:xfrm>
            <a:off x="7046486" y="5843223"/>
            <a:ext cx="3322641" cy="646331"/>
          </a:xfrm>
          <a:prstGeom prst="rect">
            <a:avLst/>
          </a:prstGeom>
          <a:noFill/>
        </p:spPr>
        <p:txBody>
          <a:bodyPr wrap="none" rtlCol="0">
            <a:spAutoFit/>
          </a:bodyPr>
          <a:lstStyle/>
          <a:p>
            <a:pPr algn="ctr"/>
            <a:r>
              <a:rPr lang="en-US" dirty="0"/>
              <a:t>Sun Valley Area Plan </a:t>
            </a:r>
          </a:p>
          <a:p>
            <a:pPr algn="ctr"/>
            <a:r>
              <a:rPr lang="en-US" dirty="0"/>
              <a:t>(almost all Suburban Residential) </a:t>
            </a:r>
          </a:p>
        </p:txBody>
      </p:sp>
      <p:sp>
        <p:nvSpPr>
          <p:cNvPr id="11" name="TextBox 10">
            <a:extLst>
              <a:ext uri="{FF2B5EF4-FFF2-40B4-BE49-F238E27FC236}">
                <a16:creationId xmlns:a16="http://schemas.microsoft.com/office/drawing/2014/main" id="{D0BC65BA-FB23-4A2B-8207-E682285A87C0}"/>
              </a:ext>
            </a:extLst>
          </p:cNvPr>
          <p:cNvSpPr txBox="1"/>
          <p:nvPr/>
        </p:nvSpPr>
        <p:spPr>
          <a:xfrm>
            <a:off x="10936334" y="5148830"/>
            <a:ext cx="586122" cy="369332"/>
          </a:xfrm>
          <a:prstGeom prst="rect">
            <a:avLst/>
          </a:prstGeom>
          <a:noFill/>
        </p:spPr>
        <p:txBody>
          <a:bodyPr wrap="none" rtlCol="0">
            <a:spAutoFit/>
          </a:bodyPr>
          <a:lstStyle/>
          <a:p>
            <a:r>
              <a:rPr lang="en-US" dirty="0"/>
              <a:t>Site </a:t>
            </a:r>
          </a:p>
        </p:txBody>
      </p:sp>
      <p:sp>
        <p:nvSpPr>
          <p:cNvPr id="14" name="Freeform: Shape 13">
            <a:extLst>
              <a:ext uri="{FF2B5EF4-FFF2-40B4-BE49-F238E27FC236}">
                <a16:creationId xmlns:a16="http://schemas.microsoft.com/office/drawing/2014/main" id="{50F98714-E5A7-4AFD-A439-A4A883C0379F}"/>
              </a:ext>
            </a:extLst>
          </p:cNvPr>
          <p:cNvSpPr/>
          <p:nvPr/>
        </p:nvSpPr>
        <p:spPr>
          <a:xfrm>
            <a:off x="10247971" y="4973444"/>
            <a:ext cx="1427356" cy="747132"/>
          </a:xfrm>
          <a:custGeom>
            <a:avLst/>
            <a:gdLst>
              <a:gd name="connsiteX0" fmla="*/ 0 w 1427356"/>
              <a:gd name="connsiteY0" fmla="*/ 0 h 747132"/>
              <a:gd name="connsiteX1" fmla="*/ 1405053 w 1427356"/>
              <a:gd name="connsiteY1" fmla="*/ 44605 h 747132"/>
              <a:gd name="connsiteX2" fmla="*/ 1427356 w 1427356"/>
              <a:gd name="connsiteY2" fmla="*/ 724829 h 747132"/>
              <a:gd name="connsiteX3" fmla="*/ 903249 w 1427356"/>
              <a:gd name="connsiteY3" fmla="*/ 747132 h 747132"/>
              <a:gd name="connsiteX4" fmla="*/ 825190 w 1427356"/>
              <a:gd name="connsiteY4" fmla="*/ 724829 h 747132"/>
              <a:gd name="connsiteX5" fmla="*/ 758283 w 1427356"/>
              <a:gd name="connsiteY5" fmla="*/ 702527 h 747132"/>
              <a:gd name="connsiteX6" fmla="*/ 680224 w 1427356"/>
              <a:gd name="connsiteY6" fmla="*/ 669073 h 747132"/>
              <a:gd name="connsiteX7" fmla="*/ 33453 w 1427356"/>
              <a:gd name="connsiteY7" fmla="*/ 144966 h 747132"/>
              <a:gd name="connsiteX8" fmla="*/ 11151 w 1427356"/>
              <a:gd name="connsiteY8" fmla="*/ 122663 h 747132"/>
              <a:gd name="connsiteX9" fmla="*/ 0 w 1427356"/>
              <a:gd name="connsiteY9" fmla="*/ 89210 h 747132"/>
              <a:gd name="connsiteX10" fmla="*/ 0 w 1427356"/>
              <a:gd name="connsiteY10" fmla="*/ 0 h 74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7356" h="747132">
                <a:moveTo>
                  <a:pt x="0" y="0"/>
                </a:moveTo>
                <a:lnTo>
                  <a:pt x="1405053" y="44605"/>
                </a:lnTo>
                <a:lnTo>
                  <a:pt x="1427356" y="724829"/>
                </a:lnTo>
                <a:lnTo>
                  <a:pt x="903249" y="747132"/>
                </a:lnTo>
                <a:lnTo>
                  <a:pt x="825190" y="724829"/>
                </a:lnTo>
                <a:lnTo>
                  <a:pt x="758283" y="702527"/>
                </a:lnTo>
                <a:lnTo>
                  <a:pt x="680224" y="669073"/>
                </a:lnTo>
                <a:lnTo>
                  <a:pt x="33453" y="144966"/>
                </a:lnTo>
                <a:lnTo>
                  <a:pt x="11151" y="122663"/>
                </a:lnTo>
                <a:lnTo>
                  <a:pt x="0" y="89210"/>
                </a:lnTo>
                <a:lnTo>
                  <a:pt x="0" y="0"/>
                </a:lnTo>
                <a:close/>
              </a:path>
            </a:pathLst>
          </a:cu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2192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D5A8E-11D6-438B-BF59-4194D2E4BEB9}"/>
              </a:ext>
            </a:extLst>
          </p:cNvPr>
          <p:cNvSpPr>
            <a:spLocks noGrp="1"/>
          </p:cNvSpPr>
          <p:nvPr>
            <p:ph type="title"/>
          </p:nvPr>
        </p:nvSpPr>
        <p:spPr>
          <a:xfrm>
            <a:off x="838200" y="908049"/>
            <a:ext cx="9755459" cy="539076"/>
          </a:xfrm>
        </p:spPr>
        <p:txBody>
          <a:bodyPr>
            <a:normAutofit fontScale="90000"/>
          </a:bodyPr>
          <a:lstStyle/>
          <a:p>
            <a:br>
              <a:rPr lang="en-US" dirty="0"/>
            </a:br>
            <a:endParaRPr lang="en-US" dirty="0"/>
          </a:p>
        </p:txBody>
      </p:sp>
      <p:sp>
        <p:nvSpPr>
          <p:cNvPr id="3" name="Content Placeholder 2">
            <a:extLst>
              <a:ext uri="{FF2B5EF4-FFF2-40B4-BE49-F238E27FC236}">
                <a16:creationId xmlns:a16="http://schemas.microsoft.com/office/drawing/2014/main" id="{ACB8DCF2-5910-4A17-A20B-B0685B7114DD}"/>
              </a:ext>
            </a:extLst>
          </p:cNvPr>
          <p:cNvSpPr>
            <a:spLocks noGrp="1"/>
          </p:cNvSpPr>
          <p:nvPr>
            <p:ph idx="1"/>
          </p:nvPr>
        </p:nvSpPr>
        <p:spPr>
          <a:xfrm>
            <a:off x="434899" y="211874"/>
            <a:ext cx="11430000" cy="8842916"/>
          </a:xfrm>
        </p:spPr>
        <p:txBody>
          <a:bodyPr>
            <a:noAutofit/>
          </a:bodyPr>
          <a:lstStyle/>
          <a:p>
            <a:pPr marL="0" indent="0">
              <a:buNone/>
            </a:pPr>
            <a:r>
              <a:rPr lang="en-US" sz="3200" b="1" u="sng" dirty="0"/>
              <a:t>3 key points that respond to what we've heard : </a:t>
            </a:r>
          </a:p>
          <a:p>
            <a:pPr marL="571500" indent="-571500">
              <a:lnSpc>
                <a:spcPct val="100000"/>
              </a:lnSpc>
              <a:spcAft>
                <a:spcPts val="1200"/>
              </a:spcAft>
              <a:buFont typeface="+mj-lt"/>
              <a:buAutoNum type="romanUcPeriod"/>
            </a:pPr>
            <a:r>
              <a:rPr lang="en-US" sz="3000" dirty="0"/>
              <a:t>We accept ALL that has been voiced by the citizens and the CAB.  We will address the CAB concerns at time of the Ten-map as the tool to deal with these.  These are manageable items: safe walking to schools, traffic control, seismic, open space, etc.</a:t>
            </a:r>
          </a:p>
          <a:p>
            <a:pPr marL="571500" indent="-571500">
              <a:spcAft>
                <a:spcPts val="1200"/>
              </a:spcAft>
              <a:buFont typeface="+mj-lt"/>
              <a:buAutoNum type="romanUcPeriod"/>
            </a:pPr>
            <a:r>
              <a:rPr lang="en-US" sz="3200" dirty="0"/>
              <a:t>These local developers are proposing a project at 4.2 per acre. If there was a zoning class for 4.2 du per acre, we would request that. HDS currently allows a range of 3 to 7 per acre. We are proposing zoning near the low end of the density range as locked-in by the Development Agreement.  </a:t>
            </a:r>
          </a:p>
          <a:p>
            <a:pPr marL="571500" indent="-571500">
              <a:spcAft>
                <a:spcPts val="1200"/>
              </a:spcAft>
              <a:buFont typeface="+mj-lt"/>
              <a:buAutoNum type="romanUcPeriod"/>
            </a:pPr>
            <a:r>
              <a:rPr lang="en-US" sz="3200" dirty="0"/>
              <a:t>This zone change is to address a home pricing issue. Our region has a lot of high-end SF, we need more entry level SF housing. There is huge demand, but we are not delivering the product.  Its not cliché to call it a gap, its real. </a:t>
            </a:r>
          </a:p>
          <a:p>
            <a:pPr marL="0" indent="0">
              <a:spcAft>
                <a:spcPts val="1200"/>
              </a:spcAft>
              <a:buNone/>
            </a:pPr>
            <a:endParaRPr lang="en-US" sz="3000" dirty="0"/>
          </a:p>
          <a:p>
            <a:pPr marL="857250" indent="-857250">
              <a:buFont typeface="+mj-lt"/>
              <a:buAutoNum type="romanUcPeriod"/>
            </a:pPr>
            <a:endParaRPr lang="en-US" sz="2400" dirty="0"/>
          </a:p>
          <a:p>
            <a:pPr marL="857250" indent="-857250">
              <a:buFont typeface="+mj-lt"/>
              <a:buAutoNum type="romanUcPeriod"/>
            </a:pPr>
            <a:endParaRPr lang="en-US" sz="2400" dirty="0"/>
          </a:p>
          <a:p>
            <a:pPr marL="857250" indent="-857250">
              <a:buFont typeface="+mj-lt"/>
              <a:buAutoNum type="romanUcPeriod"/>
            </a:pPr>
            <a:endParaRPr lang="en-US" sz="2400" dirty="0"/>
          </a:p>
          <a:p>
            <a:pPr marL="857250" indent="-857250">
              <a:buFont typeface="+mj-lt"/>
              <a:buAutoNum type="romanUcPeriod"/>
            </a:pPr>
            <a:endParaRPr lang="en-US" sz="2400" dirty="0"/>
          </a:p>
          <a:p>
            <a:pPr marL="857250" indent="-857250">
              <a:buFont typeface="+mj-lt"/>
              <a:buAutoNum type="romanUcPeriod"/>
            </a:pPr>
            <a:endParaRPr lang="en-US" sz="2400" dirty="0"/>
          </a:p>
          <a:p>
            <a:pPr marL="857250" indent="-857250">
              <a:buFont typeface="+mj-lt"/>
              <a:buAutoNum type="romanUcPeriod"/>
            </a:pPr>
            <a:endParaRPr lang="en-US" sz="2400" dirty="0"/>
          </a:p>
          <a:p>
            <a:pPr marL="857250" indent="-857250">
              <a:buFont typeface="+mj-lt"/>
              <a:buAutoNum type="romanUcPeriod"/>
            </a:pPr>
            <a:endParaRPr lang="en-US" sz="2400" dirty="0"/>
          </a:p>
          <a:p>
            <a:pPr marL="857250" indent="-857250">
              <a:buFont typeface="+mj-lt"/>
              <a:buAutoNum type="romanUcPeriod"/>
            </a:pPr>
            <a:endParaRPr lang="en-US" sz="2400" dirty="0"/>
          </a:p>
        </p:txBody>
      </p:sp>
    </p:spTree>
    <p:extLst>
      <p:ext uri="{BB962C8B-B14F-4D97-AF65-F5344CB8AC3E}">
        <p14:creationId xmlns:p14="http://schemas.microsoft.com/office/powerpoint/2010/main" val="2898062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6837"/>
            <a:ext cx="10515600" cy="1204804"/>
          </a:xfrm>
        </p:spPr>
        <p:txBody>
          <a:bodyPr>
            <a:normAutofit/>
          </a:bodyPr>
          <a:lstStyle/>
          <a:p>
            <a:r>
              <a:rPr lang="en-US" sz="3600" b="1" dirty="0"/>
              <a:t>Why is 4.2 du/ac the appropriate density?  </a:t>
            </a:r>
          </a:p>
        </p:txBody>
      </p:sp>
      <p:sp>
        <p:nvSpPr>
          <p:cNvPr id="3" name="Content Placeholder 2"/>
          <p:cNvSpPr>
            <a:spLocks noGrp="1"/>
          </p:cNvSpPr>
          <p:nvPr>
            <p:ph idx="1"/>
          </p:nvPr>
        </p:nvSpPr>
        <p:spPr>
          <a:xfrm>
            <a:off x="466725" y="1691641"/>
            <a:ext cx="11108241" cy="6281481"/>
          </a:xfrm>
        </p:spPr>
        <p:txBody>
          <a:bodyPr>
            <a:normAutofit/>
          </a:bodyPr>
          <a:lstStyle/>
          <a:p>
            <a:pPr marL="857250" indent="-857250">
              <a:buFont typeface="+mj-lt"/>
              <a:buAutoNum type="romanUcPeriod"/>
            </a:pPr>
            <a:r>
              <a:rPr lang="en-US" sz="3200" dirty="0"/>
              <a:t>There is proven infrastructure capacity provided by SVGID. This project is not a capacity burden. The developer will pay roughly $1mm for water/sewer offsites to the SVGID as part of the system upgrades. </a:t>
            </a:r>
          </a:p>
          <a:p>
            <a:pPr marL="857250" indent="-857250">
              <a:buFont typeface="+mj-lt"/>
              <a:buAutoNum type="romanUcPeriod" startAt="2"/>
            </a:pPr>
            <a:r>
              <a:rPr lang="en-US" sz="3200" dirty="0"/>
              <a:t>We have addressed the PC concerns expressed at the public hearing in March about two findings: land use compatibility and available infrastructure by voluntarily restricting the density to 4.2 per acre.</a:t>
            </a:r>
          </a:p>
          <a:p>
            <a:pPr marL="857250" indent="-857250">
              <a:buFont typeface="+mj-lt"/>
              <a:buAutoNum type="romanUcPeriod" startAt="2"/>
            </a:pPr>
            <a:r>
              <a:rPr lang="en-US" sz="3200" dirty="0"/>
              <a:t>It allows us to reduce housing costs for suburban SF! The most effective way is to reduce development costs which means attaining some form of suburban density. We need to spread the costs over more units. </a:t>
            </a:r>
          </a:p>
          <a:p>
            <a:pPr marL="857250" indent="-857250">
              <a:buFont typeface="+mj-lt"/>
              <a:buAutoNum type="romanUcPeriod" startAt="2"/>
            </a:pPr>
            <a:endParaRPr lang="en-US" dirty="0"/>
          </a:p>
        </p:txBody>
      </p:sp>
    </p:spTree>
    <p:extLst>
      <p:ext uri="{BB962C8B-B14F-4D97-AF65-F5344CB8AC3E}">
        <p14:creationId xmlns:p14="http://schemas.microsoft.com/office/powerpoint/2010/main" val="3700427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6FD257-7BB4-4887-B31E-EEDD3C3C46C2}"/>
              </a:ext>
            </a:extLst>
          </p:cNvPr>
          <p:cNvPicPr>
            <a:picLocks noChangeAspect="1"/>
          </p:cNvPicPr>
          <p:nvPr/>
        </p:nvPicPr>
        <p:blipFill>
          <a:blip r:embed="rId2"/>
          <a:stretch>
            <a:fillRect/>
          </a:stretch>
        </p:blipFill>
        <p:spPr>
          <a:xfrm>
            <a:off x="-230820" y="480089"/>
            <a:ext cx="12653640" cy="8183821"/>
          </a:xfrm>
          <a:prstGeom prst="rect">
            <a:avLst/>
          </a:prstGeom>
        </p:spPr>
      </p:pic>
    </p:spTree>
    <p:extLst>
      <p:ext uri="{BB962C8B-B14F-4D97-AF65-F5344CB8AC3E}">
        <p14:creationId xmlns:p14="http://schemas.microsoft.com/office/powerpoint/2010/main" val="24844122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2098</TotalTime>
  <Words>439</Words>
  <Application>Microsoft Office PowerPoint</Application>
  <PresentationFormat>Custom</PresentationFormat>
  <Paragraphs>32</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  Highland Village - Regulatory Zone Amendment (RZA) WRZA19-0010  Washoe County – Board of County Commissioners  Public Hearing July 14, 2020  (Item 18)   </vt:lpstr>
      <vt:lpstr> </vt:lpstr>
      <vt:lpstr>Why is 4.2 du/ac the appropriate density?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krmpotic</dc:creator>
  <cp:lastModifiedBy>KLS</cp:lastModifiedBy>
  <cp:revision>143</cp:revision>
  <cp:lastPrinted>2020-05-28T18:53:26Z</cp:lastPrinted>
  <dcterms:created xsi:type="dcterms:W3CDTF">2018-07-10T12:41:28Z</dcterms:created>
  <dcterms:modified xsi:type="dcterms:W3CDTF">2020-07-13T23:20:37Z</dcterms:modified>
</cp:coreProperties>
</file>