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65" r:id="rId7"/>
    <p:sldId id="259" r:id="rId8"/>
    <p:sldId id="260" r:id="rId9"/>
    <p:sldId id="269" r:id="rId10"/>
    <p:sldId id="268" r:id="rId11"/>
    <p:sldId id="267" r:id="rId12"/>
    <p:sldId id="276" r:id="rId13"/>
    <p:sldId id="266" r:id="rId14"/>
    <p:sldId id="278" r:id="rId15"/>
    <p:sldId id="279" r:id="rId16"/>
    <p:sldId id="270" r:id="rId17"/>
    <p:sldId id="271" r:id="rId18"/>
    <p:sldId id="273" r:id="rId19"/>
    <p:sldId id="282" r:id="rId20"/>
    <p:sldId id="281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5A7"/>
    <a:srgbClr val="00B04C"/>
    <a:srgbClr val="F58F72"/>
    <a:srgbClr val="047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484ED-345C-44DA-B3F0-1BEA095B14DD}" v="4" dt="2023-07-17T23:59:39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14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cheverria, Kelly" userId="75f2978a-591b-4753-8d5b-ac05c8ee412e" providerId="ADAL" clId="{D41484ED-345C-44DA-B3F0-1BEA095B14DD}"/>
    <pc:docChg chg="delSld modSld">
      <pc:chgData name="Echeverria, Kelly" userId="75f2978a-591b-4753-8d5b-ac05c8ee412e" providerId="ADAL" clId="{D41484ED-345C-44DA-B3F0-1BEA095B14DD}" dt="2023-07-18T00:00:39.807" v="28" actId="47"/>
      <pc:docMkLst>
        <pc:docMk/>
      </pc:docMkLst>
      <pc:sldChg chg="del">
        <pc:chgData name="Echeverria, Kelly" userId="75f2978a-591b-4753-8d5b-ac05c8ee412e" providerId="ADAL" clId="{D41484ED-345C-44DA-B3F0-1BEA095B14DD}" dt="2023-07-17T23:58:33.648" v="1" actId="2696"/>
        <pc:sldMkLst>
          <pc:docMk/>
          <pc:sldMk cId="0" sldId="264"/>
        </pc:sldMkLst>
      </pc:sldChg>
      <pc:sldChg chg="addSp modSp mod">
        <pc:chgData name="Echeverria, Kelly" userId="75f2978a-591b-4753-8d5b-ac05c8ee412e" providerId="ADAL" clId="{D41484ED-345C-44DA-B3F0-1BEA095B14DD}" dt="2023-07-18T00:00:12.710" v="24" actId="1076"/>
        <pc:sldMkLst>
          <pc:docMk/>
          <pc:sldMk cId="0" sldId="266"/>
        </pc:sldMkLst>
        <pc:spChg chg="mod">
          <ac:chgData name="Echeverria, Kelly" userId="75f2978a-591b-4753-8d5b-ac05c8ee412e" providerId="ADAL" clId="{D41484ED-345C-44DA-B3F0-1BEA095B14DD}" dt="2023-07-17T23:59:13.566" v="8" actId="14100"/>
          <ac:spMkLst>
            <pc:docMk/>
            <pc:sldMk cId="0" sldId="266"/>
            <ac:spMk id="211" creationId="{00000000-0000-0000-0000-000000000000}"/>
          </ac:spMkLst>
        </pc:spChg>
        <pc:picChg chg="mod">
          <ac:chgData name="Echeverria, Kelly" userId="75f2978a-591b-4753-8d5b-ac05c8ee412e" providerId="ADAL" clId="{D41484ED-345C-44DA-B3F0-1BEA095B14DD}" dt="2023-07-17T23:59:59.516" v="21" actId="14100"/>
          <ac:picMkLst>
            <pc:docMk/>
            <pc:sldMk cId="0" sldId="266"/>
            <ac:picMk id="208" creationId="{00000000-0000-0000-0000-000000000000}"/>
          </ac:picMkLst>
        </pc:picChg>
        <pc:picChg chg="mod">
          <ac:chgData name="Echeverria, Kelly" userId="75f2978a-591b-4753-8d5b-ac05c8ee412e" providerId="ADAL" clId="{D41484ED-345C-44DA-B3F0-1BEA095B14DD}" dt="2023-07-18T00:00:06.311" v="22" actId="1076"/>
          <ac:picMkLst>
            <pc:docMk/>
            <pc:sldMk cId="0" sldId="266"/>
            <ac:picMk id="209" creationId="{00000000-0000-0000-0000-000000000000}"/>
          </ac:picMkLst>
        </pc:picChg>
        <pc:picChg chg="mod">
          <ac:chgData name="Echeverria, Kelly" userId="75f2978a-591b-4753-8d5b-ac05c8ee412e" providerId="ADAL" clId="{D41484ED-345C-44DA-B3F0-1BEA095B14DD}" dt="2023-07-18T00:00:12.710" v="24" actId="1076"/>
          <ac:picMkLst>
            <pc:docMk/>
            <pc:sldMk cId="0" sldId="266"/>
            <ac:picMk id="210" creationId="{00000000-0000-0000-0000-000000000000}"/>
          </ac:picMkLst>
        </pc:picChg>
        <pc:picChg chg="add mod">
          <ac:chgData name="Echeverria, Kelly" userId="75f2978a-591b-4753-8d5b-ac05c8ee412e" providerId="ADAL" clId="{D41484ED-345C-44DA-B3F0-1BEA095B14DD}" dt="2023-07-17T23:59:39.803" v="15" actId="1076"/>
          <ac:picMkLst>
            <pc:docMk/>
            <pc:sldMk cId="0" sldId="266"/>
            <ac:picMk id="1026" creationId="{65FAD207-57D5-34E3-F3CF-F185C60CD7A4}"/>
          </ac:picMkLst>
        </pc:picChg>
      </pc:sldChg>
      <pc:sldChg chg="del">
        <pc:chgData name="Echeverria, Kelly" userId="75f2978a-591b-4753-8d5b-ac05c8ee412e" providerId="ADAL" clId="{D41484ED-345C-44DA-B3F0-1BEA095B14DD}" dt="2023-07-17T23:58:12.816" v="0" actId="2696"/>
        <pc:sldMkLst>
          <pc:docMk/>
          <pc:sldMk cId="880655445" sldId="275"/>
        </pc:sldMkLst>
      </pc:sldChg>
      <pc:sldChg chg="del">
        <pc:chgData name="Echeverria, Kelly" userId="75f2978a-591b-4753-8d5b-ac05c8ee412e" providerId="ADAL" clId="{D41484ED-345C-44DA-B3F0-1BEA095B14DD}" dt="2023-07-18T00:00:36.207" v="26" actId="47"/>
        <pc:sldMkLst>
          <pc:docMk/>
          <pc:sldMk cId="4137875775" sldId="283"/>
        </pc:sldMkLst>
      </pc:sldChg>
      <pc:sldChg chg="del">
        <pc:chgData name="Echeverria, Kelly" userId="75f2978a-591b-4753-8d5b-ac05c8ee412e" providerId="ADAL" clId="{D41484ED-345C-44DA-B3F0-1BEA095B14DD}" dt="2023-07-18T00:00:34.951" v="25" actId="47"/>
        <pc:sldMkLst>
          <pc:docMk/>
          <pc:sldMk cId="1278000978" sldId="284"/>
        </pc:sldMkLst>
      </pc:sldChg>
      <pc:sldChg chg="del">
        <pc:chgData name="Echeverria, Kelly" userId="75f2978a-591b-4753-8d5b-ac05c8ee412e" providerId="ADAL" clId="{D41484ED-345C-44DA-B3F0-1BEA095B14DD}" dt="2023-07-18T00:00:38.381" v="27" actId="47"/>
        <pc:sldMkLst>
          <pc:docMk/>
          <pc:sldMk cId="4189828055" sldId="285"/>
        </pc:sldMkLst>
      </pc:sldChg>
      <pc:sldChg chg="del">
        <pc:chgData name="Echeverria, Kelly" userId="75f2978a-591b-4753-8d5b-ac05c8ee412e" providerId="ADAL" clId="{D41484ED-345C-44DA-B3F0-1BEA095B14DD}" dt="2023-07-18T00:00:39.807" v="28" actId="47"/>
        <pc:sldMkLst>
          <pc:docMk/>
          <pc:sldMk cId="3738899723" sldId="286"/>
        </pc:sldMkLst>
      </pc:sldChg>
    </pc:docChg>
  </pc:docChgLst>
  <pc:docChgLst>
    <pc:chgData name="Echeverria, Kelly" userId="75f2978a-591b-4753-8d5b-ac05c8ee412e" providerId="ADAL" clId="{4C1CAF80-3B4D-4FA9-83C7-2DF6F8AC79AA}"/>
    <pc:docChg chg="modSld">
      <pc:chgData name="Echeverria, Kelly" userId="75f2978a-591b-4753-8d5b-ac05c8ee412e" providerId="ADAL" clId="{4C1CAF80-3B4D-4FA9-83C7-2DF6F8AC79AA}" dt="2023-07-06T00:33:19.638" v="35" actId="1076"/>
      <pc:docMkLst>
        <pc:docMk/>
      </pc:docMkLst>
      <pc:sldChg chg="modSp mod">
        <pc:chgData name="Echeverria, Kelly" userId="75f2978a-591b-4753-8d5b-ac05c8ee412e" providerId="ADAL" clId="{4C1CAF80-3B4D-4FA9-83C7-2DF6F8AC79AA}" dt="2023-07-06T00:33:19.638" v="35" actId="1076"/>
        <pc:sldMkLst>
          <pc:docMk/>
          <pc:sldMk cId="4201031475" sldId="258"/>
        </pc:sldMkLst>
        <pc:picChg chg="mod">
          <ac:chgData name="Echeverria, Kelly" userId="75f2978a-591b-4753-8d5b-ac05c8ee412e" providerId="ADAL" clId="{4C1CAF80-3B4D-4FA9-83C7-2DF6F8AC79AA}" dt="2023-07-06T00:33:19.638" v="35" actId="1076"/>
          <ac:picMkLst>
            <pc:docMk/>
            <pc:sldMk cId="4201031475" sldId="258"/>
            <ac:picMk id="11" creationId="{AFB1C33A-50C1-B444-AD3A-4C265B14133C}"/>
          </ac:picMkLst>
        </pc:picChg>
      </pc:sldChg>
      <pc:sldChg chg="modSp mod">
        <pc:chgData name="Echeverria, Kelly" userId="75f2978a-591b-4753-8d5b-ac05c8ee412e" providerId="ADAL" clId="{4C1CAF80-3B4D-4FA9-83C7-2DF6F8AC79AA}" dt="2023-06-16T18:49:29.266" v="34" actId="20577"/>
        <pc:sldMkLst>
          <pc:docMk/>
          <pc:sldMk cId="65969584" sldId="265"/>
        </pc:sldMkLst>
        <pc:spChg chg="mod">
          <ac:chgData name="Echeverria, Kelly" userId="75f2978a-591b-4753-8d5b-ac05c8ee412e" providerId="ADAL" clId="{4C1CAF80-3B4D-4FA9-83C7-2DF6F8AC79AA}" dt="2023-06-16T18:49:29.266" v="34" actId="20577"/>
          <ac:spMkLst>
            <pc:docMk/>
            <pc:sldMk cId="65969584" sldId="265"/>
            <ac:spMk id="3" creationId="{96B7B616-692D-3B4D-8B88-6FF93C1016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DD19-F397-42D7-892A-940A9D67E18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D48D3-5C22-4FB1-9583-D2E33F6F9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5a60339f8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15a60339f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5a60339f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15a60339f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5a60339f8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15a60339f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5a60339f8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15a60339f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D48D3-5C22-4FB1-9583-D2E33F6F9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F44E6-9346-C84D-904D-B083C7CE2C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E25B54-7086-0347-B148-B6E32A1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7072121-8659-6C4C-8001-64A77A0A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8E35F6-50F9-3F40-825C-1A26F39D8BC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513812-6B1B-E245-B2CB-EFB1759D1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-4978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3EADB-64EE-624D-AA14-279AFEE75955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4B149F-CDAC-7D48-B8F4-A318B11BF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3ED668A-304A-A54A-9379-015E25A2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A0AF98-AF22-CF45-BE4F-7691C3B2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6341ED-3265-2F47-8A6C-8C7D88F4F9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166744"/>
            <a:ext cx="4870588" cy="4870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925C7C-19DD-F84B-AC5A-D8089C1C77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CA0885-946A-1348-8195-8568DA111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00"/>
            <a:ext cx="12192000" cy="98249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42357-1115-6342-8BD7-DF484827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3691-B58B-874F-A27C-71D44DB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F817-33C7-9D43-AD7F-2519AFB6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9E39A4-3217-1945-A63E-CBA155BC6269}"/>
              </a:ext>
            </a:extLst>
          </p:cNvPr>
          <p:cNvSpPr/>
          <p:nvPr userDrawn="1"/>
        </p:nvSpPr>
        <p:spPr>
          <a:xfrm>
            <a:off x="0" y="962026"/>
            <a:ext cx="12192000" cy="7620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509CD-F766-A74F-8CEC-FF6C3871CD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2941" y="155429"/>
            <a:ext cx="686099" cy="68563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9BBE3F7-40CA-A840-B829-A5D5B148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B3E24F-49F5-8544-BCED-F38CCB9D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10515600" cy="3631468"/>
          </a:xfrm>
        </p:spPr>
        <p:txBody>
          <a:bodyPr/>
          <a:lstStyle>
            <a:lvl1pPr>
              <a:defRPr sz="2200" b="0" i="0">
                <a:latin typeface="Roboto Slab" pitchFamily="2" charset="0"/>
                <a:ea typeface="Roboto Slab" pitchFamily="2" charset="0"/>
              </a:defRPr>
            </a:lvl1pPr>
            <a:lvl2pPr>
              <a:defRPr sz="2000" b="0" i="0">
                <a:latin typeface="Roboto Slab" pitchFamily="2" charset="0"/>
                <a:ea typeface="Roboto Slab" pitchFamily="2" charset="0"/>
              </a:defRPr>
            </a:lvl2pPr>
            <a:lvl3pPr>
              <a:defRPr sz="1600"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1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93C8-93C1-3645-9CE6-836D5D7A1337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ergencywashoe.com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702678" y="4415843"/>
            <a:ext cx="8786646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54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Emergency Management &amp; Homeland Security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endParaRPr lang="en-US" sz="2200" b="1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865C6-0D71-7C4F-8728-ED4E101138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374" y="1612557"/>
            <a:ext cx="1817675" cy="181644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35B9CAF-AC9D-1AB8-23CF-985051360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32" y="1403204"/>
            <a:ext cx="2261147" cy="2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wentieth Century"/>
              <a:buNone/>
            </a:pPr>
            <a:r>
              <a:rPr lang="en-US" sz="6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Partners</a:t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0" y="1047964"/>
            <a:ext cx="12191998" cy="31941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87197"/>
            <a:ext cx="1900221" cy="194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 descr="Carson City Nevada Government | Carson City N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5638" y="1687197"/>
            <a:ext cx="1980710" cy="194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 descr="Home - Douglas County, Nevada"/>
          <p:cNvPicPr preferRelativeResize="0"/>
          <p:nvPr/>
        </p:nvPicPr>
        <p:blipFill rotWithShape="1">
          <a:blip r:embed="rId5">
            <a:alphaModFix/>
          </a:blip>
          <a:srcRect l="4381" r="5179"/>
          <a:stretch/>
        </p:blipFill>
        <p:spPr>
          <a:xfrm>
            <a:off x="8613436" y="1731381"/>
            <a:ext cx="1980711" cy="198071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950554" y="4596577"/>
            <a:ext cx="10515600" cy="121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 dirty="0"/>
              <a:t>PARTNERS</a:t>
            </a:r>
            <a:endParaRPr dirty="0"/>
          </a:p>
        </p:txBody>
      </p:sp>
      <p:pic>
        <p:nvPicPr>
          <p:cNvPr id="1026" name="Picture 2" descr="Storey County (@StoreyCounty) / Twitter">
            <a:extLst>
              <a:ext uri="{FF2B5EF4-FFF2-40B4-BE49-F238E27FC236}">
                <a16:creationId xmlns:a16="http://schemas.microsoft.com/office/drawing/2014/main" id="{65FAD207-57D5-34E3-F3CF-F185C60C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54693"/>
            <a:ext cx="1980711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5a60339f8_0_59"/>
          <p:cNvSpPr/>
          <p:nvPr/>
        </p:nvSpPr>
        <p:spPr>
          <a:xfrm>
            <a:off x="838200" y="361610"/>
            <a:ext cx="559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22" name="Google Shape;222;g215a60339f8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675" y="1098300"/>
            <a:ext cx="5026500" cy="3602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15a60339f8_0_59"/>
          <p:cNvSpPr txBox="1">
            <a:spLocks noGrp="1"/>
          </p:cNvSpPr>
          <p:nvPr>
            <p:ph type="body" idx="1"/>
          </p:nvPr>
        </p:nvSpPr>
        <p:spPr>
          <a:xfrm>
            <a:off x="1286925" y="4669626"/>
            <a:ext cx="96180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>
                <a:latin typeface="Roboto Slab SemiBold"/>
                <a:ea typeface="Roboto Slab SemiBold"/>
                <a:cs typeface="Roboto Slab SemiBold"/>
                <a:sym typeface="Roboto Slab SemiBold"/>
              </a:rPr>
              <a:t>Real-time communication between fire, law, emergency management, and the public during disasters.</a:t>
            </a:r>
            <a:endParaRPr sz="2800"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5a60339f8_0_3"/>
          <p:cNvSpPr/>
          <p:nvPr/>
        </p:nvSpPr>
        <p:spPr>
          <a:xfrm>
            <a:off x="838200" y="361610"/>
            <a:ext cx="559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9" name="Google Shape;229;g215a60339f8_0_3"/>
          <p:cNvSpPr txBox="1"/>
          <p:nvPr/>
        </p:nvSpPr>
        <p:spPr>
          <a:xfrm>
            <a:off x="1018986" y="1111375"/>
            <a:ext cx="30111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476A8"/>
                </a:solidFill>
                <a:latin typeface="Roboto Slab"/>
                <a:ea typeface="Roboto Slab"/>
                <a:cs typeface="Roboto Slab"/>
                <a:sym typeface="Roboto Slab"/>
              </a:rPr>
              <a:t>Pre-planning</a:t>
            </a:r>
            <a:endParaRPr sz="2000" b="1" dirty="0">
              <a:solidFill>
                <a:srgbClr val="0476A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Testing and training with first responders. </a:t>
            </a:r>
            <a:endParaRPr sz="16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30" name="Google Shape;230;g215a60339f8_0_3"/>
          <p:cNvPicPr preferRelativeResize="0"/>
          <p:nvPr/>
        </p:nvPicPr>
        <p:blipFill rotWithShape="1">
          <a:blip r:embed="rId3">
            <a:alphaModFix/>
          </a:blip>
          <a:srcRect t="1076" b="1085"/>
          <a:stretch/>
        </p:blipFill>
        <p:spPr>
          <a:xfrm>
            <a:off x="5263412" y="2298375"/>
            <a:ext cx="1795678" cy="380351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1" name="Google Shape;231;g215a60339f8_0_3"/>
          <p:cNvPicPr preferRelativeResize="0"/>
          <p:nvPr/>
        </p:nvPicPr>
        <p:blipFill rotWithShape="1">
          <a:blip r:embed="rId4">
            <a:alphaModFix/>
          </a:blip>
          <a:srcRect t="1076" b="1085"/>
          <a:stretch/>
        </p:blipFill>
        <p:spPr>
          <a:xfrm>
            <a:off x="8769622" y="2298386"/>
            <a:ext cx="1795678" cy="380351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2" name="Google Shape;232;g215a60339f8_0_3"/>
          <p:cNvPicPr preferRelativeResize="0"/>
          <p:nvPr/>
        </p:nvPicPr>
        <p:blipFill rotWithShape="1">
          <a:blip r:embed="rId5">
            <a:alphaModFix/>
          </a:blip>
          <a:srcRect t="1076" b="1085"/>
          <a:stretch/>
        </p:blipFill>
        <p:spPr>
          <a:xfrm>
            <a:off x="1626688" y="2298385"/>
            <a:ext cx="1795678" cy="380351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3" name="Google Shape;233;g215a60339f8_0_3"/>
          <p:cNvSpPr txBox="1"/>
          <p:nvPr/>
        </p:nvSpPr>
        <p:spPr>
          <a:xfrm>
            <a:off x="4306500" y="1111375"/>
            <a:ext cx="37095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476A8"/>
                </a:solidFill>
                <a:latin typeface="Roboto Slab"/>
                <a:ea typeface="Roboto Slab"/>
                <a:cs typeface="Roboto Slab"/>
                <a:sym typeface="Roboto Slab"/>
              </a:rPr>
              <a:t>Real-time collaboration</a:t>
            </a:r>
            <a:endParaRPr sz="2000" b="1">
              <a:solidFill>
                <a:srgbClr val="0476A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Coordinate evacuations with other agencies in real-time.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4" name="Google Shape;234;g215a60339f8_0_3"/>
          <p:cNvSpPr txBox="1"/>
          <p:nvPr/>
        </p:nvSpPr>
        <p:spPr>
          <a:xfrm>
            <a:off x="8031575" y="1111375"/>
            <a:ext cx="32718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476A8"/>
                </a:solidFill>
                <a:latin typeface="Roboto Slab"/>
                <a:ea typeface="Roboto Slab"/>
                <a:cs typeface="Roboto Slab"/>
                <a:sym typeface="Roboto Slab"/>
              </a:rPr>
              <a:t>Alert the public</a:t>
            </a:r>
            <a:endParaRPr sz="2000" b="1" dirty="0">
              <a:solidFill>
                <a:srgbClr val="0476A8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Publish evacuation areas and instructions to the public. </a:t>
            </a:r>
            <a:endParaRPr sz="16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5a60339f8_0_24"/>
          <p:cNvSpPr txBox="1">
            <a:spLocks noGrp="1"/>
          </p:cNvSpPr>
          <p:nvPr>
            <p:ph type="title"/>
          </p:nvPr>
        </p:nvSpPr>
        <p:spPr>
          <a:xfrm>
            <a:off x="838200" y="1398264"/>
            <a:ext cx="10515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6A8"/>
              </a:buClr>
              <a:buSzPts val="3200"/>
              <a:buFont typeface="Roboto Slab"/>
              <a:buNone/>
            </a:pPr>
            <a:r>
              <a:rPr lang="en-US"/>
              <a:t>Cross-channel communication</a:t>
            </a:r>
            <a:endParaRPr/>
          </a:p>
        </p:txBody>
      </p:sp>
      <p:sp>
        <p:nvSpPr>
          <p:cNvPr id="240" name="Google Shape;240;g215a60339f8_0_24"/>
          <p:cNvSpPr/>
          <p:nvPr/>
        </p:nvSpPr>
        <p:spPr>
          <a:xfrm>
            <a:off x="838200" y="361610"/>
            <a:ext cx="559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1" name="Google Shape;241;g215a60339f8_0_24"/>
          <p:cNvPicPr preferRelativeResize="0"/>
          <p:nvPr/>
        </p:nvPicPr>
        <p:blipFill rotWithShape="1">
          <a:blip r:embed="rId3">
            <a:alphaModFix/>
          </a:blip>
          <a:srcRect t="7161" r="25683" b="7170"/>
          <a:stretch/>
        </p:blipFill>
        <p:spPr>
          <a:xfrm>
            <a:off x="1693995" y="2307875"/>
            <a:ext cx="5394570" cy="349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15a60339f8_0_24"/>
          <p:cNvSpPr txBox="1"/>
          <p:nvPr/>
        </p:nvSpPr>
        <p:spPr>
          <a:xfrm>
            <a:off x="7254112" y="2499793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Public web app</a:t>
            </a:r>
            <a:endParaRPr sz="2000">
              <a:solidFill>
                <a:schemeClr val="dk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243" name="Google Shape;243;g215a60339f8_0_24"/>
          <p:cNvSpPr txBox="1"/>
          <p:nvPr/>
        </p:nvSpPr>
        <p:spPr>
          <a:xfrm>
            <a:off x="7254112" y="3337686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Notification systems</a:t>
            </a:r>
            <a:endParaRPr sz="2000">
              <a:solidFill>
                <a:schemeClr val="dk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244" name="Google Shape;244;g215a60339f8_0_24"/>
          <p:cNvSpPr txBox="1"/>
          <p:nvPr/>
        </p:nvSpPr>
        <p:spPr>
          <a:xfrm>
            <a:off x="7254112" y="4200940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Social media</a:t>
            </a:r>
            <a:endParaRPr sz="2000">
              <a:solidFill>
                <a:schemeClr val="dk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245" name="Google Shape;245;g215a60339f8_0_24"/>
          <p:cNvSpPr txBox="1"/>
          <p:nvPr/>
        </p:nvSpPr>
        <p:spPr>
          <a:xfrm>
            <a:off x="7254112" y="5064183"/>
            <a:ext cx="322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GIS tools</a:t>
            </a:r>
            <a:endParaRPr sz="2000">
              <a:solidFill>
                <a:schemeClr val="dk1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15a60339f8_0_44"/>
          <p:cNvSpPr txBox="1">
            <a:spLocks noGrp="1"/>
          </p:cNvSpPr>
          <p:nvPr>
            <p:ph type="body" idx="4294967295"/>
          </p:nvPr>
        </p:nvSpPr>
        <p:spPr>
          <a:xfrm>
            <a:off x="838200" y="2286000"/>
            <a:ext cx="10515600" cy="3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Real-time data updates. </a:t>
            </a:r>
            <a:endParaRPr/>
          </a:p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Low-connectivity environments.</a:t>
            </a:r>
            <a:endParaRPr/>
          </a:p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Accessibility and ease-of-use.</a:t>
            </a:r>
            <a:endParaRPr/>
          </a:p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Integration with existing department tools and notification channels.</a:t>
            </a:r>
            <a:endParaRPr/>
          </a:p>
          <a:p>
            <a:pPr marL="228593" lvl="0" indent="-22859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Cross-agency collaboration across jurisdictions.</a:t>
            </a:r>
            <a:endParaRPr/>
          </a:p>
        </p:txBody>
      </p:sp>
      <p:sp>
        <p:nvSpPr>
          <p:cNvPr id="251" name="Google Shape;251;g215a60339f8_0_44"/>
          <p:cNvSpPr txBox="1">
            <a:spLocks noGrp="1"/>
          </p:cNvSpPr>
          <p:nvPr>
            <p:ph type="title"/>
          </p:nvPr>
        </p:nvSpPr>
        <p:spPr>
          <a:xfrm>
            <a:off x="838200" y="1398264"/>
            <a:ext cx="10515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6A8"/>
              </a:buClr>
              <a:buSzPts val="3200"/>
              <a:buFont typeface="Roboto Slab"/>
              <a:buNone/>
            </a:pPr>
            <a:r>
              <a:rPr lang="en-US"/>
              <a:t>Perimeter Platform is designed for: </a:t>
            </a:r>
            <a:endParaRPr/>
          </a:p>
        </p:txBody>
      </p:sp>
      <p:sp>
        <p:nvSpPr>
          <p:cNvPr id="252" name="Google Shape;252;g215a60339f8_0_44"/>
          <p:cNvSpPr/>
          <p:nvPr/>
        </p:nvSpPr>
        <p:spPr>
          <a:xfrm>
            <a:off x="838200" y="361610"/>
            <a:ext cx="559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Washoe County: Evacuations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Have a Kit</a:t>
            </a:r>
          </a:p>
          <a:p>
            <a:r>
              <a:rPr lang="en-US" dirty="0"/>
              <a:t>Make a Plan</a:t>
            </a:r>
          </a:p>
          <a:p>
            <a:pPr lvl="1"/>
            <a:r>
              <a:rPr lang="en-US" dirty="0"/>
              <a:t>Meeting place inside your neighborhood &amp; outside</a:t>
            </a:r>
          </a:p>
          <a:p>
            <a:pPr lvl="1"/>
            <a:r>
              <a:rPr lang="en-US" dirty="0"/>
              <a:t>Local POC &amp; Long-distance</a:t>
            </a:r>
          </a:p>
          <a:p>
            <a:pPr lvl="1"/>
            <a:r>
              <a:rPr lang="en-US" dirty="0"/>
              <a:t>Methods for communication</a:t>
            </a:r>
          </a:p>
          <a:p>
            <a:pPr lvl="1"/>
            <a:r>
              <a:rPr lang="en-US" dirty="0"/>
              <a:t>Place for pets</a:t>
            </a:r>
          </a:p>
          <a:p>
            <a:r>
              <a:rPr lang="en-US" dirty="0"/>
              <a:t>Stay Informed</a:t>
            </a:r>
          </a:p>
          <a:p>
            <a:pPr lvl="1"/>
            <a:r>
              <a:rPr lang="en-US" dirty="0"/>
              <a:t>Check verified social media accounts</a:t>
            </a:r>
          </a:p>
          <a:p>
            <a:pPr lvl="1"/>
            <a:r>
              <a:rPr lang="en-US" dirty="0"/>
              <a:t>Traditional News Media</a:t>
            </a:r>
          </a:p>
          <a:p>
            <a:pPr lvl="1"/>
            <a:r>
              <a:rPr lang="en-US">
                <a:hlinkClick r:id="rId2"/>
              </a:rPr>
              <a:t>www.Emergencywashoe.com</a:t>
            </a:r>
            <a:r>
              <a:rPr lang="en-US"/>
              <a:t> 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What You Can Do: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1578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C4989-5334-15D3-FFDD-C693BF3B6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r="2930" b="7032"/>
          <a:stretch/>
        </p:blipFill>
        <p:spPr>
          <a:xfrm>
            <a:off x="2578006" y="0"/>
            <a:ext cx="961399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7A15-7F70-EC6F-3919-7CE0A2E7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</a:rPr>
              <a:t>Evacuation Video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0E6C5-FFEF-0640-813A-0CB7F97F4899}"/>
              </a:ext>
            </a:extLst>
          </p:cNvPr>
          <p:cNvSpPr/>
          <p:nvPr/>
        </p:nvSpPr>
        <p:spPr>
          <a:xfrm>
            <a:off x="353961" y="398206"/>
            <a:ext cx="1194620" cy="72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75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AD71-28D2-F0B7-4FA0-929CC88A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B407-F7E7-91E7-F189-E7B54FA4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108"/>
            <a:ext cx="6005052" cy="36314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Steps for alerting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people will see/experience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Information to aid with individual 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Setting expectations</a:t>
            </a:r>
          </a:p>
        </p:txBody>
      </p:sp>
      <p:pic>
        <p:nvPicPr>
          <p:cNvPr id="1026" name="Picture 2" descr="Embed Video on Website: 5 Easiest Ways - Freemake">
            <a:extLst>
              <a:ext uri="{FF2B5EF4-FFF2-40B4-BE49-F238E27FC236}">
                <a16:creationId xmlns:a16="http://schemas.microsoft.com/office/drawing/2014/main" id="{77784AD2-FADC-2AC6-F5FC-837E4D7A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66" y="1891108"/>
            <a:ext cx="3676530" cy="22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89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143000" y="762000"/>
            <a:ext cx="9829800" cy="2244969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</a:rPr>
              <a:t>Thank You!</a:t>
            </a:r>
            <a:endParaRPr lang="en-US" sz="10000" dirty="0">
              <a:solidFill>
                <a:schemeClr val="bg1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8F196A8-96DE-CDE0-4DFC-93EE79CA8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658" y="3113846"/>
            <a:ext cx="2550683" cy="25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B1C33A-50C1-B444-AD3A-4C265B1413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48000" y="-4063"/>
            <a:ext cx="9149417" cy="68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D92-69C1-C342-975D-84137A5C3F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643013" y="800833"/>
            <a:ext cx="4006141" cy="24846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Regional Emergency  Operations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Center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0358A19-2622-D1E6-1D14-C42A42303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0" y="4531227"/>
            <a:ext cx="1620191" cy="16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 numCol="2">
            <a:normAutofit/>
          </a:bodyPr>
          <a:lstStyle/>
          <a:p>
            <a:r>
              <a:rPr lang="en-US" dirty="0"/>
              <a:t>Wildland Fire</a:t>
            </a:r>
          </a:p>
          <a:p>
            <a:r>
              <a:rPr lang="en-US" dirty="0"/>
              <a:t>Earthquake</a:t>
            </a:r>
          </a:p>
          <a:p>
            <a:r>
              <a:rPr lang="en-US" dirty="0"/>
              <a:t>Flood</a:t>
            </a:r>
          </a:p>
          <a:p>
            <a:r>
              <a:rPr lang="en-US" dirty="0"/>
              <a:t>Transportation Incident</a:t>
            </a:r>
          </a:p>
          <a:p>
            <a:r>
              <a:rPr lang="en-US" dirty="0"/>
              <a:t>Extreme Weather</a:t>
            </a:r>
          </a:p>
          <a:p>
            <a:r>
              <a:rPr lang="en-US" dirty="0"/>
              <a:t>Drought</a:t>
            </a:r>
          </a:p>
          <a:p>
            <a:r>
              <a:rPr lang="en-US" dirty="0"/>
              <a:t>Hazardous Materials</a:t>
            </a:r>
          </a:p>
          <a:p>
            <a:r>
              <a:rPr lang="en-US" dirty="0"/>
              <a:t>Infectious Disease</a:t>
            </a:r>
          </a:p>
          <a:p>
            <a:r>
              <a:rPr lang="en-US" dirty="0"/>
              <a:t>Avalanche/Landslide</a:t>
            </a:r>
          </a:p>
          <a:p>
            <a:r>
              <a:rPr lang="en-US" dirty="0"/>
              <a:t>Volcano</a:t>
            </a:r>
          </a:p>
          <a:p>
            <a:r>
              <a:rPr lang="en-US" dirty="0"/>
              <a:t>Criminal Acts</a:t>
            </a:r>
          </a:p>
          <a:p>
            <a:r>
              <a:rPr lang="en-US" dirty="0"/>
              <a:t>Radiological </a:t>
            </a:r>
            <a:r>
              <a:rPr lang="en-US"/>
              <a:t>Waste Transport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13 Hazards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96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838200" y="1121266"/>
            <a:ext cx="10515600" cy="686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76A8"/>
              </a:buClr>
              <a:buSzPts val="3200"/>
              <a:buFont typeface="Roboto Slab"/>
              <a:buNone/>
            </a:pPr>
            <a:r>
              <a:rPr lang="en-US"/>
              <a:t>Preparedness Priorities</a:t>
            </a:r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838200" y="1891108"/>
            <a:ext cx="10515600" cy="363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1. Operational Coordination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2. Operational Communication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3. Mass Care 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4. Community Resilience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5. Fatality Management Services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 descr="A picture containing text, nature, outdoor, clou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8610"/>
          <a:stretch/>
        </p:blipFill>
        <p:spPr>
          <a:xfrm>
            <a:off x="2889183" y="1"/>
            <a:ext cx="930281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609600" y="1244845"/>
            <a:ext cx="4006141" cy="24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None/>
            </a:pPr>
            <a:r>
              <a:rPr lang="en-US" sz="44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Evacuations</a:t>
            </a:r>
            <a:endParaRPr/>
          </a:p>
        </p:txBody>
      </p:sp>
      <p:pic>
        <p:nvPicPr>
          <p:cNvPr id="166" name="Google Shape;166;p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853" y="4513208"/>
            <a:ext cx="1769969" cy="176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>
            <a:normAutofit/>
          </a:bodyPr>
          <a:lstStyle/>
          <a:p>
            <a:r>
              <a:rPr lang="en-US" dirty="0"/>
              <a:t>Incident Occurs</a:t>
            </a:r>
          </a:p>
          <a:p>
            <a:r>
              <a:rPr lang="en-US" dirty="0"/>
              <a:t>Threat to the population is determined</a:t>
            </a:r>
          </a:p>
          <a:p>
            <a:r>
              <a:rPr lang="en-US" dirty="0"/>
              <a:t>Request for evacuation Alert sent to WCEM</a:t>
            </a:r>
          </a:p>
          <a:p>
            <a:r>
              <a:rPr lang="en-US" dirty="0"/>
              <a:t>WCEM Activates the Emergency Shelter Council (ESC)</a:t>
            </a:r>
          </a:p>
          <a:p>
            <a:r>
              <a:rPr lang="en-US" dirty="0"/>
              <a:t>Evacuation/Shelter location is determined &amp; included in alert</a:t>
            </a:r>
          </a:p>
          <a:p>
            <a:r>
              <a:rPr lang="en-US" dirty="0"/>
              <a:t>Alert is sent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Flow of Events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580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Information includes:</a:t>
            </a:r>
          </a:p>
          <a:p>
            <a:pPr lvl="1"/>
            <a:r>
              <a:rPr lang="en-US" dirty="0"/>
              <a:t>Type of threat</a:t>
            </a:r>
          </a:p>
          <a:p>
            <a:pPr lvl="1"/>
            <a:r>
              <a:rPr lang="en-US" dirty="0"/>
              <a:t>Area being evacuated</a:t>
            </a:r>
          </a:p>
          <a:p>
            <a:pPr lvl="1"/>
            <a:r>
              <a:rPr lang="en-US" dirty="0"/>
              <a:t>Where to go</a:t>
            </a:r>
          </a:p>
          <a:p>
            <a:pPr lvl="2"/>
            <a:r>
              <a:rPr lang="en-US" dirty="0"/>
              <a:t>Evacuation point or shelter location</a:t>
            </a:r>
          </a:p>
          <a:p>
            <a:pPr lvl="1"/>
            <a:r>
              <a:rPr lang="en-US" dirty="0"/>
              <a:t>How to find information</a:t>
            </a:r>
          </a:p>
          <a:p>
            <a:pPr lvl="2"/>
            <a:r>
              <a:rPr lang="en-US" dirty="0"/>
              <a:t>Traditional and social media</a:t>
            </a:r>
          </a:p>
          <a:p>
            <a:pPr lvl="2"/>
            <a:r>
              <a:rPr lang="en-US" dirty="0"/>
              <a:t>www.Emergencywashoe.com</a:t>
            </a:r>
          </a:p>
          <a:p>
            <a:pPr lvl="2"/>
            <a:r>
              <a:rPr lang="en-US" dirty="0"/>
              <a:t>Perimetermap.com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Alerts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576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616-692D-3B4D-8B88-6FF93C1016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86000"/>
            <a:ext cx="10515600" cy="363146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Allows individuals to choose the method they prefer to be notified.</a:t>
            </a:r>
          </a:p>
          <a:p>
            <a:r>
              <a:rPr lang="en-US"/>
              <a:t>WCEM staff draws a polygon larger than the evacuation area and sends the following:</a:t>
            </a:r>
          </a:p>
          <a:p>
            <a:pPr lvl="1"/>
            <a:r>
              <a:rPr lang="en-US"/>
              <a:t>EAS</a:t>
            </a:r>
          </a:p>
          <a:p>
            <a:pPr lvl="1"/>
            <a:r>
              <a:rPr lang="en-US"/>
              <a:t>WEA</a:t>
            </a:r>
          </a:p>
          <a:p>
            <a:pPr lvl="1"/>
            <a:r>
              <a:rPr lang="en-US"/>
              <a:t>Social Media</a:t>
            </a:r>
          </a:p>
          <a:p>
            <a:pPr lvl="1"/>
            <a:r>
              <a:rPr lang="en-US"/>
              <a:t>Email</a:t>
            </a:r>
          </a:p>
          <a:p>
            <a:pPr lvl="1"/>
            <a:r>
              <a:rPr lang="en-US"/>
              <a:t>Text</a:t>
            </a:r>
          </a:p>
          <a:p>
            <a:pPr lvl="1"/>
            <a:r>
              <a:rPr lang="en-US"/>
              <a:t>Voicemail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1FDC7-FF76-3C40-A790-E1C0065B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264"/>
            <a:ext cx="10515600" cy="707535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Alerting Tool (CodeRED)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EDF-0A9C-7A41-AA85-2EBB528C3388}"/>
              </a:ext>
            </a:extLst>
          </p:cNvPr>
          <p:cNvSpPr/>
          <p:nvPr/>
        </p:nvSpPr>
        <p:spPr>
          <a:xfrm>
            <a:off x="838200" y="330787"/>
            <a:ext cx="5593079" cy="27699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Washoe County: Evacuations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188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0" name="Google Shape;200;p10" descr="People in an offi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11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en-US" sz="8000" dirty="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Pilot Program</a:t>
            </a:r>
            <a:endParaRPr sz="4400" dirty="0"/>
          </a:p>
        </p:txBody>
      </p:sp>
      <p:pic>
        <p:nvPicPr>
          <p:cNvPr id="2" name="Google Shape;216;p12">
            <a:extLst>
              <a:ext uri="{FF2B5EF4-FFF2-40B4-BE49-F238E27FC236}">
                <a16:creationId xmlns:a16="http://schemas.microsoft.com/office/drawing/2014/main" id="{BFF9B8BC-F447-634D-67F4-0A50F13341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534" b="9526"/>
          <a:stretch/>
        </p:blipFill>
        <p:spPr>
          <a:xfrm>
            <a:off x="2366850" y="3622432"/>
            <a:ext cx="7458299" cy="126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F9E0F8158BF4FB5ADA22A84B6E9D2" ma:contentTypeVersion="6" ma:contentTypeDescription="Create a new document." ma:contentTypeScope="" ma:versionID="a7d73b0bd7574e5fc6371cc0338d6f6f">
  <xsd:schema xmlns:xsd="http://www.w3.org/2001/XMLSchema" xmlns:xs="http://www.w3.org/2001/XMLSchema" xmlns:p="http://schemas.microsoft.com/office/2006/metadata/properties" xmlns:ns2="2e592e58-1ea2-4767-b12d-785cb278db63" xmlns:ns3="d674ea5f-e568-4e07-bc16-0a1f19b41d87" targetNamespace="http://schemas.microsoft.com/office/2006/metadata/properties" ma:root="true" ma:fieldsID="34ffded3e5e5182cddbe3111f25eb021" ns2:_="" ns3:_="">
    <xsd:import namespace="2e592e58-1ea2-4767-b12d-785cb278db63"/>
    <xsd:import namespace="d674ea5f-e568-4e07-bc16-0a1f19b41d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92e58-1ea2-4767-b12d-785cb278d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ea5f-e568-4e07-bc16-0a1f19b41d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19A34A-616E-42DB-9B76-34EA2C18C0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592e58-1ea2-4767-b12d-785cb278db63"/>
    <ds:schemaRef ds:uri="d674ea5f-e568-4e07-bc16-0a1f19b41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8A2ED1-CF57-4A94-AC0C-09E145F1F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4678A-73AF-4A07-A48F-AC39902908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369</Words>
  <Application>Microsoft Office PowerPoint</Application>
  <PresentationFormat>Widescreen</PresentationFormat>
  <Paragraphs>99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Noto Sans Symbols</vt:lpstr>
      <vt:lpstr>Roboto Slab</vt:lpstr>
      <vt:lpstr>Roboto Slab SemiBold</vt:lpstr>
      <vt:lpstr>Rockwell</vt:lpstr>
      <vt:lpstr>Tw Cen MT</vt:lpstr>
      <vt:lpstr>Twentieth Century</vt:lpstr>
      <vt:lpstr>Wingdings 2</vt:lpstr>
      <vt:lpstr>Office Theme</vt:lpstr>
      <vt:lpstr>PowerPoint Presentation</vt:lpstr>
      <vt:lpstr>PowerPoint Presentation</vt:lpstr>
      <vt:lpstr>13 Hazards</vt:lpstr>
      <vt:lpstr>Preparedness Priorities</vt:lpstr>
      <vt:lpstr>PowerPoint Presentation</vt:lpstr>
      <vt:lpstr>Flow of Events</vt:lpstr>
      <vt:lpstr>Alerts</vt:lpstr>
      <vt:lpstr>Alerting Tool (CodeRED)</vt:lpstr>
      <vt:lpstr>Pilot Program</vt:lpstr>
      <vt:lpstr>Partners</vt:lpstr>
      <vt:lpstr>PowerPoint Presentation</vt:lpstr>
      <vt:lpstr>PowerPoint Presentation</vt:lpstr>
      <vt:lpstr>Cross-channel communication</vt:lpstr>
      <vt:lpstr>Perimeter Platform is designed for: </vt:lpstr>
      <vt:lpstr>What You Can Do:</vt:lpstr>
      <vt:lpstr>Evacuation Video </vt:lpstr>
      <vt:lpstr>Video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Sperka</dc:creator>
  <cp:lastModifiedBy>Echeverria, Kelly</cp:lastModifiedBy>
  <cp:revision>3</cp:revision>
  <dcterms:created xsi:type="dcterms:W3CDTF">2021-10-07T17:37:40Z</dcterms:created>
  <dcterms:modified xsi:type="dcterms:W3CDTF">2023-07-18T00:00:43Z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0x01010084FF9E0F8158BF4FB5ADA22A84B6E9D2</vt:lpwstr>
  </property>
  <property fmtid="{D5CDD505-2E9C-101B-9397-08002B2CF9AE}" pid="3" name="MediaServiceImageTags">
    <vt:lpwstr/>
  </property>
</Properties>
</file>