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4" r:id="rId4"/>
    <p:sldId id="275" r:id="rId5"/>
    <p:sldId id="276" r:id="rId6"/>
    <p:sldId id="277" r:id="rId7"/>
    <p:sldId id="279" r:id="rId8"/>
    <p:sldId id="273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64D"/>
    <a:srgbClr val="FFFFFF"/>
    <a:srgbClr val="F6B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9A13E-EA90-45D5-8E96-CE87553DE23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B2228-C7DE-4A15-B4AB-3C449E89C093}">
      <dgm:prSet phldrT="[Text]"/>
      <dgm:spPr/>
      <dgm:t>
        <a:bodyPr/>
        <a:lstStyle/>
        <a:p>
          <a:r>
            <a:rPr lang="en-US" dirty="0" smtClean="0"/>
            <a:t>Is the use allowed?</a:t>
          </a:r>
          <a:endParaRPr lang="en-US" dirty="0"/>
        </a:p>
      </dgm:t>
    </dgm:pt>
    <dgm:pt modelId="{12667005-B59B-47FD-AF28-CFB83F1F45E8}" type="parTrans" cxnId="{216ACA08-2C66-4A6E-9D94-A0789C1DBA2F}">
      <dgm:prSet/>
      <dgm:spPr/>
      <dgm:t>
        <a:bodyPr/>
        <a:lstStyle/>
        <a:p>
          <a:endParaRPr lang="en-US"/>
        </a:p>
      </dgm:t>
    </dgm:pt>
    <dgm:pt modelId="{60CA5FD7-3A1A-4D62-B89D-F159E797BA79}" type="sibTrans" cxnId="{216ACA08-2C66-4A6E-9D94-A0789C1DBA2F}">
      <dgm:prSet/>
      <dgm:spPr/>
      <dgm:t>
        <a:bodyPr/>
        <a:lstStyle/>
        <a:p>
          <a:endParaRPr lang="en-US"/>
        </a:p>
      </dgm:t>
    </dgm:pt>
    <dgm:pt modelId="{E348AF5C-F439-4BBF-8944-51AAEEF57E7A}">
      <dgm:prSet phldrT="[Text]"/>
      <dgm:spPr/>
      <dgm:t>
        <a:bodyPr/>
        <a:lstStyle/>
        <a:p>
          <a:r>
            <a:rPr lang="en-US" dirty="0" smtClean="0"/>
            <a:t>How is the site designed?</a:t>
          </a:r>
          <a:endParaRPr lang="en-US" dirty="0"/>
        </a:p>
      </dgm:t>
    </dgm:pt>
    <dgm:pt modelId="{DD6102A8-7615-45A5-84FE-352CB606FB03}" type="parTrans" cxnId="{43732436-612C-438A-965E-FDF0C94D8470}">
      <dgm:prSet/>
      <dgm:spPr/>
      <dgm:t>
        <a:bodyPr/>
        <a:lstStyle/>
        <a:p>
          <a:endParaRPr lang="en-US"/>
        </a:p>
      </dgm:t>
    </dgm:pt>
    <dgm:pt modelId="{853D461F-DE6A-4FD8-80A5-A4AC201430A3}" type="sibTrans" cxnId="{43732436-612C-438A-965E-FDF0C94D8470}">
      <dgm:prSet/>
      <dgm:spPr/>
      <dgm:t>
        <a:bodyPr/>
        <a:lstStyle/>
        <a:p>
          <a:endParaRPr lang="en-US"/>
        </a:p>
      </dgm:t>
    </dgm:pt>
    <dgm:pt modelId="{91F74C7B-399F-4136-A725-4EE20C1C5DFE}">
      <dgm:prSet phldrT="[Text]"/>
      <dgm:spPr/>
      <dgm:t>
        <a:bodyPr/>
        <a:lstStyle/>
        <a:p>
          <a:r>
            <a:rPr lang="en-US" dirty="0" smtClean="0"/>
            <a:t>How is the building designed?</a:t>
          </a:r>
          <a:endParaRPr lang="en-US" dirty="0"/>
        </a:p>
      </dgm:t>
    </dgm:pt>
    <dgm:pt modelId="{D1829E7D-2016-4A40-938A-1064B0B0E0F2}" type="parTrans" cxnId="{27601DFB-AF6F-4513-B14E-9CB240BBAA2C}">
      <dgm:prSet/>
      <dgm:spPr/>
      <dgm:t>
        <a:bodyPr/>
        <a:lstStyle/>
        <a:p>
          <a:endParaRPr lang="en-US"/>
        </a:p>
      </dgm:t>
    </dgm:pt>
    <dgm:pt modelId="{1B7C87EE-47B3-4F59-BD5F-2ECC8A740A3E}" type="sibTrans" cxnId="{27601DFB-AF6F-4513-B14E-9CB240BBAA2C}">
      <dgm:prSet/>
      <dgm:spPr/>
      <dgm:t>
        <a:bodyPr/>
        <a:lstStyle/>
        <a:p>
          <a:endParaRPr lang="en-US"/>
        </a:p>
      </dgm:t>
    </dgm:pt>
    <dgm:pt modelId="{818CC616-F0E3-4EF3-8F04-1B41A3D47E2E}">
      <dgm:prSet/>
      <dgm:spPr/>
      <dgm:t>
        <a:bodyPr/>
        <a:lstStyle/>
        <a:p>
          <a:r>
            <a:rPr lang="en-US" dirty="0" smtClean="0"/>
            <a:t>Business license</a:t>
          </a:r>
          <a:endParaRPr lang="en-US" dirty="0"/>
        </a:p>
      </dgm:t>
    </dgm:pt>
    <dgm:pt modelId="{D7261017-FCE8-45D2-8B60-845B70E4A1BA}" type="parTrans" cxnId="{840194E7-410D-4699-A628-5CD0F0456EEC}">
      <dgm:prSet/>
      <dgm:spPr/>
      <dgm:t>
        <a:bodyPr/>
        <a:lstStyle/>
        <a:p>
          <a:endParaRPr lang="en-US"/>
        </a:p>
      </dgm:t>
    </dgm:pt>
    <dgm:pt modelId="{31F5A085-20A9-441B-A311-125ADBFC7149}" type="sibTrans" cxnId="{840194E7-410D-4699-A628-5CD0F0456EEC}">
      <dgm:prSet/>
      <dgm:spPr/>
      <dgm:t>
        <a:bodyPr/>
        <a:lstStyle/>
        <a:p>
          <a:endParaRPr lang="en-US"/>
        </a:p>
      </dgm:t>
    </dgm:pt>
    <dgm:pt modelId="{8EBE5C66-46F2-46E5-897C-FE42F9107065}" type="pres">
      <dgm:prSet presAssocID="{A929A13E-EA90-45D5-8E96-CE87553DE23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A7300F-C9B1-4C2F-83C9-F93F2D7996CE}" type="pres">
      <dgm:prSet presAssocID="{A25B2228-C7DE-4A15-B4AB-3C449E89C093}" presName="composite" presStyleCnt="0"/>
      <dgm:spPr/>
    </dgm:pt>
    <dgm:pt modelId="{B3EC06DE-E31F-4FE9-AADC-860F8E89ABA6}" type="pres">
      <dgm:prSet presAssocID="{A25B2228-C7DE-4A15-B4AB-3C449E89C093}" presName="bentUpArrow1" presStyleLbl="alignImgPlace1" presStyleIdx="0" presStyleCnt="3"/>
      <dgm:spPr/>
    </dgm:pt>
    <dgm:pt modelId="{BDD3BE4A-FDFB-4C45-82A0-99FEE6CEEB58}" type="pres">
      <dgm:prSet presAssocID="{A25B2228-C7DE-4A15-B4AB-3C449E89C09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AC39E-14F0-4331-906A-3E1613B397BF}" type="pres">
      <dgm:prSet presAssocID="{A25B2228-C7DE-4A15-B4AB-3C449E89C093}" presName="ChildText" presStyleLbl="revTx" presStyleIdx="0" presStyleCnt="3" custScaleX="251404" custLinFactNeighborX="76598" custLinFactNeighborY="2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182AD-DF7F-4012-ACDA-61191A78B523}" type="pres">
      <dgm:prSet presAssocID="{60CA5FD7-3A1A-4D62-B89D-F159E797BA79}" presName="sibTrans" presStyleCnt="0"/>
      <dgm:spPr/>
    </dgm:pt>
    <dgm:pt modelId="{0ABC2FB0-273F-4654-9FAD-EAF1B7E94D70}" type="pres">
      <dgm:prSet presAssocID="{E348AF5C-F439-4BBF-8944-51AAEEF57E7A}" presName="composite" presStyleCnt="0"/>
      <dgm:spPr/>
    </dgm:pt>
    <dgm:pt modelId="{550739B3-CA37-4B41-A83A-53841C1FD0DB}" type="pres">
      <dgm:prSet presAssocID="{E348AF5C-F439-4BBF-8944-51AAEEF57E7A}" presName="bentUpArrow1" presStyleLbl="alignImgPlace1" presStyleIdx="1" presStyleCnt="3"/>
      <dgm:spPr/>
    </dgm:pt>
    <dgm:pt modelId="{FCE28692-0FC1-4C74-9281-2891DA8205AE}" type="pres">
      <dgm:prSet presAssocID="{E348AF5C-F439-4BBF-8944-51AAEEF57E7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0251B-1ECA-4554-B140-ED1A0EC4595A}" type="pres">
      <dgm:prSet presAssocID="{E348AF5C-F439-4BBF-8944-51AAEEF57E7A}" presName="ChildText" presStyleLbl="revTx" presStyleIdx="1" presStyleCnt="3" custScaleX="261584" custLinFactNeighborX="79655" custLinFactNeighborY="-1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519EA-FC03-47A0-8DD2-88CC75514E75}" type="pres">
      <dgm:prSet presAssocID="{853D461F-DE6A-4FD8-80A5-A4AC201430A3}" presName="sibTrans" presStyleCnt="0"/>
      <dgm:spPr/>
    </dgm:pt>
    <dgm:pt modelId="{47A7E97F-9104-4CB6-8038-222C8164D118}" type="pres">
      <dgm:prSet presAssocID="{91F74C7B-399F-4136-A725-4EE20C1C5DFE}" presName="composite" presStyleCnt="0"/>
      <dgm:spPr/>
    </dgm:pt>
    <dgm:pt modelId="{B934799E-0CD8-4527-B4FC-B898C377D408}" type="pres">
      <dgm:prSet presAssocID="{91F74C7B-399F-4136-A725-4EE20C1C5DFE}" presName="bentUpArrow1" presStyleLbl="alignImgPlace1" presStyleIdx="2" presStyleCnt="3"/>
      <dgm:spPr/>
    </dgm:pt>
    <dgm:pt modelId="{61D418D6-859C-49A6-9F95-1F41DAFDA379}" type="pres">
      <dgm:prSet presAssocID="{91F74C7B-399F-4136-A725-4EE20C1C5DF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1048E-4994-4817-9191-E1985A5E26AF}" type="pres">
      <dgm:prSet presAssocID="{91F74C7B-399F-4136-A725-4EE20C1C5DFE}" presName="ChildText" presStyleLbl="revTx" presStyleIdx="2" presStyleCnt="3" custScaleX="263296" custLinFactNeighborX="75167" custLinFactNeighborY="1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E2703-6D3C-4014-9F56-4D052A98DBAA}" type="pres">
      <dgm:prSet presAssocID="{1B7C87EE-47B3-4F59-BD5F-2ECC8A740A3E}" presName="sibTrans" presStyleCnt="0"/>
      <dgm:spPr/>
    </dgm:pt>
    <dgm:pt modelId="{38B6AF75-E1FE-4D72-AF98-A9CE37BB4724}" type="pres">
      <dgm:prSet presAssocID="{818CC616-F0E3-4EF3-8F04-1B41A3D47E2E}" presName="composite" presStyleCnt="0"/>
      <dgm:spPr/>
    </dgm:pt>
    <dgm:pt modelId="{94329DA0-4B16-4B82-BCFD-064C59D08A09}" type="pres">
      <dgm:prSet presAssocID="{818CC616-F0E3-4EF3-8F04-1B41A3D47E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194E7-410D-4699-A628-5CD0F0456EEC}" srcId="{A929A13E-EA90-45D5-8E96-CE87553DE23A}" destId="{818CC616-F0E3-4EF3-8F04-1B41A3D47E2E}" srcOrd="3" destOrd="0" parTransId="{D7261017-FCE8-45D2-8B60-845B70E4A1BA}" sibTransId="{31F5A085-20A9-441B-A311-125ADBFC7149}"/>
    <dgm:cxn modelId="{27601DFB-AF6F-4513-B14E-9CB240BBAA2C}" srcId="{A929A13E-EA90-45D5-8E96-CE87553DE23A}" destId="{91F74C7B-399F-4136-A725-4EE20C1C5DFE}" srcOrd="2" destOrd="0" parTransId="{D1829E7D-2016-4A40-938A-1064B0B0E0F2}" sibTransId="{1B7C87EE-47B3-4F59-BD5F-2ECC8A740A3E}"/>
    <dgm:cxn modelId="{C535C0FF-B9FB-4E3B-853D-D133206349EB}" type="presOf" srcId="{E348AF5C-F439-4BBF-8944-51AAEEF57E7A}" destId="{FCE28692-0FC1-4C74-9281-2891DA8205AE}" srcOrd="0" destOrd="0" presId="urn:microsoft.com/office/officeart/2005/8/layout/StepDownProcess"/>
    <dgm:cxn modelId="{44DAB559-938F-481B-BB17-9FBA526A37AE}" type="presOf" srcId="{A25B2228-C7DE-4A15-B4AB-3C449E89C093}" destId="{BDD3BE4A-FDFB-4C45-82A0-99FEE6CEEB58}" srcOrd="0" destOrd="0" presId="urn:microsoft.com/office/officeart/2005/8/layout/StepDownProcess"/>
    <dgm:cxn modelId="{216ACA08-2C66-4A6E-9D94-A0789C1DBA2F}" srcId="{A929A13E-EA90-45D5-8E96-CE87553DE23A}" destId="{A25B2228-C7DE-4A15-B4AB-3C449E89C093}" srcOrd="0" destOrd="0" parTransId="{12667005-B59B-47FD-AF28-CFB83F1F45E8}" sibTransId="{60CA5FD7-3A1A-4D62-B89D-F159E797BA79}"/>
    <dgm:cxn modelId="{850996EB-1AC5-4B36-86C8-CDA96E97D176}" type="presOf" srcId="{A929A13E-EA90-45D5-8E96-CE87553DE23A}" destId="{8EBE5C66-46F2-46E5-897C-FE42F9107065}" srcOrd="0" destOrd="0" presId="urn:microsoft.com/office/officeart/2005/8/layout/StepDownProcess"/>
    <dgm:cxn modelId="{012E0BD7-18E6-4DE0-AD0F-D6F9C6183B9E}" type="presOf" srcId="{91F74C7B-399F-4136-A725-4EE20C1C5DFE}" destId="{61D418D6-859C-49A6-9F95-1F41DAFDA379}" srcOrd="0" destOrd="0" presId="urn:microsoft.com/office/officeart/2005/8/layout/StepDownProcess"/>
    <dgm:cxn modelId="{E4077FBB-3330-4F40-8B3C-57ABFEC48D97}" type="presOf" srcId="{818CC616-F0E3-4EF3-8F04-1B41A3D47E2E}" destId="{94329DA0-4B16-4B82-BCFD-064C59D08A09}" srcOrd="0" destOrd="0" presId="urn:microsoft.com/office/officeart/2005/8/layout/StepDownProcess"/>
    <dgm:cxn modelId="{43732436-612C-438A-965E-FDF0C94D8470}" srcId="{A929A13E-EA90-45D5-8E96-CE87553DE23A}" destId="{E348AF5C-F439-4BBF-8944-51AAEEF57E7A}" srcOrd="1" destOrd="0" parTransId="{DD6102A8-7615-45A5-84FE-352CB606FB03}" sibTransId="{853D461F-DE6A-4FD8-80A5-A4AC201430A3}"/>
    <dgm:cxn modelId="{D3A1E9BA-EEB7-4C0E-8823-EB917B00FE72}" type="presParOf" srcId="{8EBE5C66-46F2-46E5-897C-FE42F9107065}" destId="{E9A7300F-C9B1-4C2F-83C9-F93F2D7996CE}" srcOrd="0" destOrd="0" presId="urn:microsoft.com/office/officeart/2005/8/layout/StepDownProcess"/>
    <dgm:cxn modelId="{08E29B02-E2C9-452C-8B97-09B95537B809}" type="presParOf" srcId="{E9A7300F-C9B1-4C2F-83C9-F93F2D7996CE}" destId="{B3EC06DE-E31F-4FE9-AADC-860F8E89ABA6}" srcOrd="0" destOrd="0" presId="urn:microsoft.com/office/officeart/2005/8/layout/StepDownProcess"/>
    <dgm:cxn modelId="{94542BC2-0D14-404A-B236-0C4E3D9A21E3}" type="presParOf" srcId="{E9A7300F-C9B1-4C2F-83C9-F93F2D7996CE}" destId="{BDD3BE4A-FDFB-4C45-82A0-99FEE6CEEB58}" srcOrd="1" destOrd="0" presId="urn:microsoft.com/office/officeart/2005/8/layout/StepDownProcess"/>
    <dgm:cxn modelId="{FF0610B2-3891-499B-BF88-96BE65794279}" type="presParOf" srcId="{E9A7300F-C9B1-4C2F-83C9-F93F2D7996CE}" destId="{70DAC39E-14F0-4331-906A-3E1613B397BF}" srcOrd="2" destOrd="0" presId="urn:microsoft.com/office/officeart/2005/8/layout/StepDownProcess"/>
    <dgm:cxn modelId="{64EDFE26-142F-40A7-A318-FBD23307AB92}" type="presParOf" srcId="{8EBE5C66-46F2-46E5-897C-FE42F9107065}" destId="{89E182AD-DF7F-4012-ACDA-61191A78B523}" srcOrd="1" destOrd="0" presId="urn:microsoft.com/office/officeart/2005/8/layout/StepDownProcess"/>
    <dgm:cxn modelId="{86067F0F-A3A0-4454-B0F5-4689B3D0AF49}" type="presParOf" srcId="{8EBE5C66-46F2-46E5-897C-FE42F9107065}" destId="{0ABC2FB0-273F-4654-9FAD-EAF1B7E94D70}" srcOrd="2" destOrd="0" presId="urn:microsoft.com/office/officeart/2005/8/layout/StepDownProcess"/>
    <dgm:cxn modelId="{3C42E98D-C61F-4306-B87F-7CF60127C64B}" type="presParOf" srcId="{0ABC2FB0-273F-4654-9FAD-EAF1B7E94D70}" destId="{550739B3-CA37-4B41-A83A-53841C1FD0DB}" srcOrd="0" destOrd="0" presId="urn:microsoft.com/office/officeart/2005/8/layout/StepDownProcess"/>
    <dgm:cxn modelId="{BE61EA55-3146-4484-848E-01EBDD92BD2D}" type="presParOf" srcId="{0ABC2FB0-273F-4654-9FAD-EAF1B7E94D70}" destId="{FCE28692-0FC1-4C74-9281-2891DA8205AE}" srcOrd="1" destOrd="0" presId="urn:microsoft.com/office/officeart/2005/8/layout/StepDownProcess"/>
    <dgm:cxn modelId="{105D7008-8544-4F61-8FEE-06E5F571C110}" type="presParOf" srcId="{0ABC2FB0-273F-4654-9FAD-EAF1B7E94D70}" destId="{EBE0251B-1ECA-4554-B140-ED1A0EC4595A}" srcOrd="2" destOrd="0" presId="urn:microsoft.com/office/officeart/2005/8/layout/StepDownProcess"/>
    <dgm:cxn modelId="{3CEF7CC3-301D-4974-8E8C-DB5BCCA983FC}" type="presParOf" srcId="{8EBE5C66-46F2-46E5-897C-FE42F9107065}" destId="{D97519EA-FC03-47A0-8DD2-88CC75514E75}" srcOrd="3" destOrd="0" presId="urn:microsoft.com/office/officeart/2005/8/layout/StepDownProcess"/>
    <dgm:cxn modelId="{A2461893-BF89-4679-8589-443963E82535}" type="presParOf" srcId="{8EBE5C66-46F2-46E5-897C-FE42F9107065}" destId="{47A7E97F-9104-4CB6-8038-222C8164D118}" srcOrd="4" destOrd="0" presId="urn:microsoft.com/office/officeart/2005/8/layout/StepDownProcess"/>
    <dgm:cxn modelId="{F470D448-29D0-4989-9E35-8E6A5C24AEEC}" type="presParOf" srcId="{47A7E97F-9104-4CB6-8038-222C8164D118}" destId="{B934799E-0CD8-4527-B4FC-B898C377D408}" srcOrd="0" destOrd="0" presId="urn:microsoft.com/office/officeart/2005/8/layout/StepDownProcess"/>
    <dgm:cxn modelId="{A72644E1-FC7D-4E46-B67C-B5ABF98C6EF8}" type="presParOf" srcId="{47A7E97F-9104-4CB6-8038-222C8164D118}" destId="{61D418D6-859C-49A6-9F95-1F41DAFDA379}" srcOrd="1" destOrd="0" presId="urn:microsoft.com/office/officeart/2005/8/layout/StepDownProcess"/>
    <dgm:cxn modelId="{125F1AD8-71F0-448A-BE8D-785B2166E24E}" type="presParOf" srcId="{47A7E97F-9104-4CB6-8038-222C8164D118}" destId="{2941048E-4994-4817-9191-E1985A5E26AF}" srcOrd="2" destOrd="0" presId="urn:microsoft.com/office/officeart/2005/8/layout/StepDownProcess"/>
    <dgm:cxn modelId="{541B971D-A9B8-4094-9490-C8A7171E611A}" type="presParOf" srcId="{8EBE5C66-46F2-46E5-897C-FE42F9107065}" destId="{3BAE2703-6D3C-4014-9F56-4D052A98DBAA}" srcOrd="5" destOrd="0" presId="urn:microsoft.com/office/officeart/2005/8/layout/StepDownProcess"/>
    <dgm:cxn modelId="{A106D8B5-E9E0-48C8-8079-8422865A2FF8}" type="presParOf" srcId="{8EBE5C66-46F2-46E5-897C-FE42F9107065}" destId="{38B6AF75-E1FE-4D72-AF98-A9CE37BB4724}" srcOrd="6" destOrd="0" presId="urn:microsoft.com/office/officeart/2005/8/layout/StepDownProcess"/>
    <dgm:cxn modelId="{FE1342E8-30F8-4973-B95D-6DF8138A32E9}" type="presParOf" srcId="{38B6AF75-E1FE-4D72-AF98-A9CE37BB4724}" destId="{94329DA0-4B16-4B82-BCFD-064C59D08A0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C06DE-E31F-4FE9-AADC-860F8E89ABA6}">
      <dsp:nvSpPr>
        <dsp:cNvPr id="0" name=""/>
        <dsp:cNvSpPr/>
      </dsp:nvSpPr>
      <dsp:spPr>
        <a:xfrm rot="5400000">
          <a:off x="681073" y="1067592"/>
          <a:ext cx="937578" cy="10674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3BE4A-FDFB-4C45-82A0-99FEE6CEEB58}">
      <dsp:nvSpPr>
        <dsp:cNvPr id="0" name=""/>
        <dsp:cNvSpPr/>
      </dsp:nvSpPr>
      <dsp:spPr>
        <a:xfrm>
          <a:off x="432672" y="28268"/>
          <a:ext cx="1578330" cy="11047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Is the use allowed?</a:t>
          </a:r>
          <a:endParaRPr lang="en-US" sz="2100" kern="1200" dirty="0"/>
        </a:p>
      </dsp:txBody>
      <dsp:txXfrm>
        <a:off x="486613" y="82209"/>
        <a:ext cx="1470448" cy="996898"/>
      </dsp:txXfrm>
    </dsp:sp>
    <dsp:sp modelId="{70DAC39E-14F0-4331-906A-3E1613B397BF}">
      <dsp:nvSpPr>
        <dsp:cNvPr id="0" name=""/>
        <dsp:cNvSpPr/>
      </dsp:nvSpPr>
      <dsp:spPr>
        <a:xfrm>
          <a:off x="2021287" y="153894"/>
          <a:ext cx="2885934" cy="89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739B3-CA37-4B41-A83A-53841C1FD0DB}">
      <dsp:nvSpPr>
        <dsp:cNvPr id="0" name=""/>
        <dsp:cNvSpPr/>
      </dsp:nvSpPr>
      <dsp:spPr>
        <a:xfrm rot="5400000">
          <a:off x="2406798" y="2308625"/>
          <a:ext cx="937578" cy="10674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28692-0FC1-4C74-9281-2891DA8205AE}">
      <dsp:nvSpPr>
        <dsp:cNvPr id="0" name=""/>
        <dsp:cNvSpPr/>
      </dsp:nvSpPr>
      <dsp:spPr>
        <a:xfrm>
          <a:off x="2158397" y="1269300"/>
          <a:ext cx="1578330" cy="11047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is the site designed?</a:t>
          </a:r>
          <a:endParaRPr lang="en-US" sz="2100" kern="1200" dirty="0"/>
        </a:p>
      </dsp:txBody>
      <dsp:txXfrm>
        <a:off x="2212338" y="1323241"/>
        <a:ext cx="1470448" cy="996898"/>
      </dsp:txXfrm>
    </dsp:sp>
    <dsp:sp modelId="{EBE0251B-1ECA-4554-B140-ED1A0EC4595A}">
      <dsp:nvSpPr>
        <dsp:cNvPr id="0" name=""/>
        <dsp:cNvSpPr/>
      </dsp:nvSpPr>
      <dsp:spPr>
        <a:xfrm>
          <a:off x="3723675" y="1364665"/>
          <a:ext cx="3002793" cy="89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4799E-0CD8-4527-B4FC-B898C377D408}">
      <dsp:nvSpPr>
        <dsp:cNvPr id="0" name=""/>
        <dsp:cNvSpPr/>
      </dsp:nvSpPr>
      <dsp:spPr>
        <a:xfrm rot="5400000">
          <a:off x="4132524" y="3549657"/>
          <a:ext cx="937578" cy="10674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418D6-859C-49A6-9F95-1F41DAFDA379}">
      <dsp:nvSpPr>
        <dsp:cNvPr id="0" name=""/>
        <dsp:cNvSpPr/>
      </dsp:nvSpPr>
      <dsp:spPr>
        <a:xfrm>
          <a:off x="3884122" y="2510333"/>
          <a:ext cx="1578330" cy="11047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is the building designed?</a:t>
          </a:r>
          <a:endParaRPr lang="en-US" sz="2100" kern="1200" dirty="0"/>
        </a:p>
      </dsp:txBody>
      <dsp:txXfrm>
        <a:off x="3938063" y="2564274"/>
        <a:ext cx="1470448" cy="996898"/>
      </dsp:txXfrm>
    </dsp:sp>
    <dsp:sp modelId="{2941048E-4994-4817-9191-E1985A5E26AF}">
      <dsp:nvSpPr>
        <dsp:cNvPr id="0" name=""/>
        <dsp:cNvSpPr/>
      </dsp:nvSpPr>
      <dsp:spPr>
        <a:xfrm>
          <a:off x="4957865" y="2626262"/>
          <a:ext cx="3022446" cy="89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29DA0-4B16-4B82-BCFD-064C59D08A09}">
      <dsp:nvSpPr>
        <dsp:cNvPr id="0" name=""/>
        <dsp:cNvSpPr/>
      </dsp:nvSpPr>
      <dsp:spPr>
        <a:xfrm>
          <a:off x="5609848" y="3751365"/>
          <a:ext cx="1578330" cy="11047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license</a:t>
          </a:r>
          <a:endParaRPr lang="en-US" sz="2100" kern="1200" dirty="0"/>
        </a:p>
      </dsp:txBody>
      <dsp:txXfrm>
        <a:off x="5663789" y="3805306"/>
        <a:ext cx="1470448" cy="99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4FD0EA-BB31-449C-9828-887E57BE0A4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B7FCDA-C15D-4DFE-A320-5B7E306D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AC4A977-1A9A-4C5E-A313-DF2971F1F8C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9123389-7E5D-4957-BAE2-DC4EE690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692346"/>
            <a:ext cx="12192000" cy="1165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29196"/>
            <a:ext cx="12192000" cy="728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71" y="5692346"/>
            <a:ext cx="1015021" cy="11434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96" y="5815913"/>
            <a:ext cx="2096187" cy="9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0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4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2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2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8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6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4264D"/>
                </a:solidFill>
              </a:defRPr>
            </a:lvl1pPr>
          </a:lstStyle>
          <a:p>
            <a:pPr algn="r"/>
            <a:fld id="{9C88D9B6-DA68-4E19-AF91-CA1D5D4CCFE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" y="0"/>
            <a:ext cx="365760" cy="6858000"/>
          </a:xfrm>
          <a:prstGeom prst="rect">
            <a:avLst/>
          </a:prstGeom>
          <a:solidFill>
            <a:srgbClr val="14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264D"/>
                </a:solidFill>
              </a:defRPr>
            </a:lvl1pPr>
          </a:lstStyle>
          <a:p>
            <a:fld id="{9C88D9B6-DA68-4E19-AF91-CA1D5D4CC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no.primegov.com/public/porta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eno.gov/how-do-i/sign-up-for/newsletter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134"/>
          <a:stretch/>
        </p:blipFill>
        <p:spPr>
          <a:xfrm>
            <a:off x="0" y="-1"/>
            <a:ext cx="12192000" cy="5473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3743"/>
            <a:ext cx="12192000" cy="24715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273" y="653823"/>
            <a:ext cx="107376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Public Process and NAB Review</a:t>
            </a:r>
          </a:p>
          <a:p>
            <a:pPr algn="ctr"/>
            <a:r>
              <a:rPr lang="en-US" sz="4400" dirty="0">
                <a:latin typeface="+mj-lt"/>
              </a:rPr>
              <a:t>Neighborhood Advisory Board</a:t>
            </a:r>
          </a:p>
          <a:p>
            <a:pPr algn="ctr"/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2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2188" y="6295275"/>
            <a:ext cx="2743200" cy="365125"/>
          </a:xfrm>
        </p:spPr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1191" y="39261"/>
            <a:ext cx="13167360" cy="1371600"/>
          </a:xfrm>
        </p:spPr>
        <p:txBody>
          <a:bodyPr/>
          <a:lstStyle/>
          <a:p>
            <a:r>
              <a:rPr lang="en-US" b="1" dirty="0" smtClean="0"/>
              <a:t>How Does Development Work?</a:t>
            </a:r>
            <a:endParaRPr lang="en-US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38076755"/>
              </p:ext>
            </p:extLst>
          </p:nvPr>
        </p:nvGraphicFramePr>
        <p:xfrm>
          <a:off x="464442" y="1410861"/>
          <a:ext cx="7980312" cy="488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-205" r="3234" b="2462"/>
          <a:stretch/>
        </p:blipFill>
        <p:spPr>
          <a:xfrm>
            <a:off x="7763435" y="1424336"/>
            <a:ext cx="3716045" cy="35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What Triggers a Project to be Reviewed?</a:t>
            </a:r>
            <a:endParaRPr lang="en-US" sz="4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85257"/>
            <a:ext cx="5460999" cy="3986893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Table of Allowed Uses</a:t>
            </a:r>
          </a:p>
          <a:p>
            <a:pPr lvl="1"/>
            <a:r>
              <a:rPr lang="en-US" dirty="0" smtClean="0"/>
              <a:t>Administrative Review Process</a:t>
            </a:r>
          </a:p>
          <a:p>
            <a:pPr lvl="1"/>
            <a:r>
              <a:rPr lang="en-US" dirty="0" smtClean="0"/>
              <a:t>Planning Commission Approval</a:t>
            </a:r>
          </a:p>
          <a:p>
            <a:pPr lvl="1"/>
            <a:r>
              <a:rPr lang="en-US" dirty="0" smtClean="0"/>
              <a:t>City Council Approval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2" y="2509864"/>
            <a:ext cx="4832567" cy="29828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72288" y="2071688"/>
            <a:ext cx="460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264D"/>
                </a:solidFill>
              </a:rPr>
              <a:t>Table of Allowed Uses</a:t>
            </a:r>
            <a:endParaRPr lang="en-US" b="1" dirty="0">
              <a:solidFill>
                <a:srgbClr val="14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2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Triggers NAB Review?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85257"/>
            <a:ext cx="5832475" cy="434369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NAB’s Review:</a:t>
            </a:r>
          </a:p>
          <a:p>
            <a:pPr lvl="1"/>
            <a:r>
              <a:rPr lang="en-US" dirty="0" smtClean="0"/>
              <a:t>Development projects that require approval by  Planning Commission or City Council.</a:t>
            </a:r>
          </a:p>
          <a:p>
            <a:r>
              <a:rPr lang="en-US" b="1" dirty="0" smtClean="0"/>
              <a:t>NAB’s Don’t Review:</a:t>
            </a:r>
          </a:p>
          <a:p>
            <a:pPr lvl="1"/>
            <a:r>
              <a:rPr lang="en-US" dirty="0" smtClean="0"/>
              <a:t>Building Permits</a:t>
            </a:r>
          </a:p>
          <a:p>
            <a:pPr lvl="1"/>
            <a:r>
              <a:rPr lang="en-US" dirty="0" smtClean="0"/>
              <a:t>Administrative Review (30-day review process)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445"/>
          <a:stretch/>
        </p:blipFill>
        <p:spPr>
          <a:xfrm>
            <a:off x="6934879" y="2202133"/>
            <a:ext cx="4533899" cy="33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190287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 for Public Notice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85257"/>
            <a:ext cx="5832475" cy="43436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Courtesy postcards</a:t>
            </a:r>
          </a:p>
          <a:p>
            <a:pPr lvl="1"/>
            <a:r>
              <a:rPr lang="en-US" dirty="0" smtClean="0"/>
              <a:t>Mailed out within the </a:t>
            </a:r>
            <a:r>
              <a:rPr lang="en-US" u="sng" dirty="0" smtClean="0"/>
              <a:t>first week of staff review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Public Notice postcards</a:t>
            </a:r>
          </a:p>
          <a:p>
            <a:pPr lvl="1"/>
            <a:r>
              <a:rPr lang="en-US" dirty="0" smtClean="0"/>
              <a:t>Mailed out </a:t>
            </a:r>
            <a:r>
              <a:rPr lang="en-US" u="sng" dirty="0" smtClean="0"/>
              <a:t>10 days prior to public </a:t>
            </a:r>
            <a:r>
              <a:rPr lang="en-US" u="sng" dirty="0" smtClean="0"/>
              <a:t>hearing/decision date.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342" y="2213429"/>
            <a:ext cx="5070943" cy="4013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6002" y="1844097"/>
            <a:ext cx="460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4264D"/>
                </a:solidFill>
              </a:rPr>
              <a:t>Example of Courtesy Notice Postcard</a:t>
            </a:r>
            <a:endParaRPr lang="en-US" b="1" dirty="0">
              <a:solidFill>
                <a:srgbClr val="14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190287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Why do Meeting Dates Change?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333331"/>
            <a:ext cx="10861675" cy="4343694"/>
          </a:xfrm>
        </p:spPr>
        <p:txBody>
          <a:bodyPr>
            <a:normAutofit/>
          </a:bodyPr>
          <a:lstStyle/>
          <a:p>
            <a:r>
              <a:rPr lang="en-US" dirty="0" smtClean="0"/>
              <a:t>Staff review often results in</a:t>
            </a:r>
          </a:p>
          <a:p>
            <a:pPr marL="0" indent="0">
              <a:buNone/>
            </a:pPr>
            <a:r>
              <a:rPr lang="en-US" dirty="0" smtClean="0"/>
              <a:t> changes to the project.</a:t>
            </a:r>
          </a:p>
          <a:p>
            <a:r>
              <a:rPr lang="en-US" dirty="0" smtClean="0"/>
              <a:t>The project dates are tentative.</a:t>
            </a:r>
          </a:p>
          <a:p>
            <a:r>
              <a:rPr lang="en-US" dirty="0" smtClean="0"/>
              <a:t>All meeting agendas are posted on-line: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reno.primegov.com/public/portal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9" name="Picture 4" descr="http://sites.rutgers.edu/njms-idp/wp-content/uploads/sites/436/2020/04/round-table-300x1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01" y="1900239"/>
            <a:ext cx="3602091" cy="20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190287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Can I Sign Up to Receive All Agendas?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85257"/>
            <a:ext cx="7903815" cy="4343694"/>
          </a:xfrm>
        </p:spPr>
        <p:txBody>
          <a:bodyPr/>
          <a:lstStyle/>
          <a:p>
            <a:r>
              <a:rPr lang="en-US" dirty="0" smtClean="0"/>
              <a:t>YES!!!!  You can sign up to receive City of Reno agendas and newsletters.</a:t>
            </a:r>
          </a:p>
          <a:p>
            <a:r>
              <a:rPr lang="en-US" dirty="0" smtClean="0"/>
              <a:t>City website – “How do I sign up for newsletters”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www.reno.gov/how-do-i/sign-up-for/newsletters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1646498"/>
            <a:ext cx="3038127" cy="4621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45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9C88D9B6-DA68-4E19-AF91-CA1D5D4CCFE7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85257"/>
            <a:ext cx="10918825" cy="4343694"/>
          </a:xfrm>
        </p:spPr>
        <p:txBody>
          <a:bodyPr>
            <a:normAutofit/>
          </a:bodyPr>
          <a:lstStyle/>
          <a:p>
            <a:pPr algn="ctr"/>
            <a:r>
              <a:rPr lang="en-US" sz="10000" b="1" dirty="0"/>
              <a:t>Questions?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34399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Reno">
      <a:dk1>
        <a:srgbClr val="000000"/>
      </a:dk1>
      <a:lt1>
        <a:srgbClr val="FFFFFF"/>
      </a:lt1>
      <a:dk2>
        <a:srgbClr val="14264D"/>
      </a:dk2>
      <a:lt2>
        <a:srgbClr val="FFFFFF"/>
      </a:lt2>
      <a:accent1>
        <a:srgbClr val="F6B619"/>
      </a:accent1>
      <a:accent2>
        <a:srgbClr val="14264D"/>
      </a:accent2>
      <a:accent3>
        <a:srgbClr val="AEAEAE"/>
      </a:accent3>
      <a:accent4>
        <a:srgbClr val="77B2E1"/>
      </a:accent4>
      <a:accent5>
        <a:srgbClr val="FF9A04"/>
      </a:accent5>
      <a:accent6>
        <a:srgbClr val="2BB892"/>
      </a:accent6>
      <a:hlink>
        <a:srgbClr val="BF940D"/>
      </a:hlink>
      <a:folHlink>
        <a:srgbClr val="8888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3" ma:contentTypeDescription="Create a new document." ma:contentTypeScope="" ma:versionID="ccaffed93b43dd928348c5f5c14d2bd7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992d5fea35402a2bff5a8b4bc7c0a00a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7BC4F9-CB98-43C4-9E83-023EB017BF60}"/>
</file>

<file path=customXml/itemProps2.xml><?xml version="1.0" encoding="utf-8"?>
<ds:datastoreItem xmlns:ds="http://schemas.openxmlformats.org/officeDocument/2006/customXml" ds:itemID="{D65E5ED6-6D23-409E-830C-FCD06168FD9F}"/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207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How Does Development Work?</vt:lpstr>
      <vt:lpstr>What Triggers a Project to be Reviewed?</vt:lpstr>
      <vt:lpstr>What Triggers NAB Review?</vt:lpstr>
      <vt:lpstr>Process for Public Notice</vt:lpstr>
      <vt:lpstr>Why do Meeting Dates Change?</vt:lpstr>
      <vt:lpstr>Can I Sign Up to Receive All Agendas?</vt:lpstr>
      <vt:lpstr>PowerPoint Presentation</vt:lpstr>
    </vt:vector>
  </TitlesOfParts>
  <Company>City of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Krysti Smith</dc:creator>
  <cp:lastModifiedBy>Angela Fuss</cp:lastModifiedBy>
  <cp:revision>43</cp:revision>
  <cp:lastPrinted>2023-03-07T19:56:54Z</cp:lastPrinted>
  <dcterms:created xsi:type="dcterms:W3CDTF">2022-07-15T17:59:07Z</dcterms:created>
  <dcterms:modified xsi:type="dcterms:W3CDTF">2023-03-07T19:58:08Z</dcterms:modified>
</cp:coreProperties>
</file>