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61" r:id="rId6"/>
    <p:sldId id="271" r:id="rId7"/>
    <p:sldId id="273" r:id="rId8"/>
    <p:sldId id="275" r:id="rId9"/>
    <p:sldId id="288" r:id="rId10"/>
    <p:sldId id="290" r:id="rId11"/>
    <p:sldId id="270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582210-038F-642B-8CC4-104A4BC08BDB}" name="Vinay Virupaksha" initials="VV" userId="S::vinay.virupaksha@c-agroup.com::b483b4ee-2ca6-4744-ae8e-63b1d086e0d7" providerId="AD"/>
  <p188:author id="{ED5E721C-DD80-F54C-C446-8F417BB5E863}" name="Chad Anson" initials="CA" userId="S::chad.anson@c-agroup.com::7536e9f2-c4b8-47a8-a208-85b1d98a68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DBD"/>
    <a:srgbClr val="FFFF00"/>
    <a:srgbClr val="ECEC14"/>
    <a:srgbClr val="4A66AC"/>
    <a:srgbClr val="2BB675"/>
    <a:srgbClr val="00ADEF"/>
    <a:srgbClr val="CBB897"/>
    <a:srgbClr val="2E71C8"/>
    <a:srgbClr val="2DB573"/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697"/>
          </a:xfrm>
          <a:prstGeom prst="rect">
            <a:avLst/>
          </a:prstGeom>
        </p:spPr>
        <p:txBody>
          <a:bodyPr vert="horz" lIns="91092" tIns="45546" rIns="91092" bIns="455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697"/>
          </a:xfrm>
          <a:prstGeom prst="rect">
            <a:avLst/>
          </a:prstGeom>
        </p:spPr>
        <p:txBody>
          <a:bodyPr vert="horz" lIns="91092" tIns="45546" rIns="91092" bIns="45546" rtlCol="0"/>
          <a:lstStyle>
            <a:lvl1pPr algn="r">
              <a:defRPr sz="1200"/>
            </a:lvl1pPr>
          </a:lstStyle>
          <a:p>
            <a:fld id="{EA8CC233-B1A1-43B0-B783-B2E9594A44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0"/>
            <a:ext cx="3038475" cy="463697"/>
          </a:xfrm>
          <a:prstGeom prst="rect">
            <a:avLst/>
          </a:prstGeom>
        </p:spPr>
        <p:txBody>
          <a:bodyPr vert="horz" lIns="91092" tIns="45546" rIns="91092" bIns="455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80"/>
            <a:ext cx="3038475" cy="463697"/>
          </a:xfrm>
          <a:prstGeom prst="rect">
            <a:avLst/>
          </a:prstGeom>
        </p:spPr>
        <p:txBody>
          <a:bodyPr vert="horz" lIns="91092" tIns="45546" rIns="91092" bIns="45546" rtlCol="0" anchor="b"/>
          <a:lstStyle>
            <a:lvl1pPr algn="r">
              <a:defRPr sz="1200"/>
            </a:lvl1pPr>
          </a:lstStyle>
          <a:p>
            <a:fld id="{EEB07DC5-FC39-43A1-895C-77E10219C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7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2" tIns="46412" rIns="92822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822" tIns="46412" rIns="92822" bIns="46412" rtlCol="0"/>
          <a:lstStyle>
            <a:lvl1pPr algn="r">
              <a:defRPr sz="1200"/>
            </a:lvl1pPr>
          </a:lstStyle>
          <a:p>
            <a:fld id="{02AB2F5F-0C84-4263-B96F-980FDF8C67B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2" tIns="46412" rIns="92822" bIns="464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22" tIns="46412" rIns="92822" bIns="464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22" tIns="46412" rIns="92822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822" tIns="46412" rIns="92822" bIns="46412" rtlCol="0" anchor="b"/>
          <a:lstStyle>
            <a:lvl1pPr algn="r">
              <a:defRPr sz="1200"/>
            </a:lvl1pPr>
          </a:lstStyle>
          <a:p>
            <a:fld id="{6C460F4C-CF78-47C5-A4FA-89A05A279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4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develop vision (is it a freeway, arterial or blend?)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1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 marL="1600160" indent="-228594">
              <a:buFont typeface="Arial" panose="020B0604020202020204" pitchFamily="34" charset="0"/>
              <a:buChar char="-"/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rtcwashoe.com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0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rtcwashoe.com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2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ABB8-4E4F-423C-BDC1-C8BFCCEFD0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0216-D7EA-48B8-B485-90618D2D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8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2165125"/>
            <a:ext cx="9151716" cy="59933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057399"/>
            <a:ext cx="8686799" cy="1219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Verdi Area Multimodal Transportation Study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18, 2022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33700" y="3124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000" b="1" i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5486400" cy="1628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088" y="3131425"/>
            <a:ext cx="261129" cy="261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088" y="2628162"/>
            <a:ext cx="291985" cy="285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22" y="1801149"/>
            <a:ext cx="257122" cy="256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985" y="2211825"/>
            <a:ext cx="257122" cy="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31357" y="-9207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Study Purpose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599" y="1066800"/>
            <a:ext cx="7924802" cy="4602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Conduct multi-modal analysis to identify: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Corridor gaps in connectivity (vehicular, ped, bike, transit)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Crash and congestion hot spots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Develop strategy for developing transportation improvements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Identify short- and long-term improvements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Solicit feedback from and inform agencies, stakeholders, and general public throughout the process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ED7834-F6E3-453C-8529-253CC17D5DFF}"/>
              </a:ext>
            </a:extLst>
          </p:cNvPr>
          <p:cNvGrpSpPr/>
          <p:nvPr/>
        </p:nvGrpSpPr>
        <p:grpSpPr>
          <a:xfrm>
            <a:off x="300292" y="4597930"/>
            <a:ext cx="8234109" cy="2192575"/>
            <a:chOff x="-36990" y="2126020"/>
            <a:chExt cx="9334500" cy="3026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C5C166-FADC-47B4-9E14-666923EC3F15}"/>
                </a:ext>
              </a:extLst>
            </p:cNvPr>
            <p:cNvSpPr/>
            <p:nvPr/>
          </p:nvSpPr>
          <p:spPr>
            <a:xfrm>
              <a:off x="-36990" y="2126021"/>
              <a:ext cx="2206326" cy="2371415"/>
            </a:xfrm>
            <a:prstGeom prst="rect">
              <a:avLst/>
            </a:prstGeom>
            <a:solidFill>
              <a:srgbClr val="0083B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 b="1"/>
                <a:t>Planning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/>
                <a:t>Existing conditions/ needs assessment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/>
                <a:t>Community visioning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/>
                <a:t>Evaluation of alternatives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/>
                <a:t>Action plan/ recommended improvements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b="1">
                <a:latin typeface="+mj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94AC27-B197-4FA9-B792-EB179913421F}"/>
                </a:ext>
              </a:extLst>
            </p:cNvPr>
            <p:cNvSpPr/>
            <p:nvPr/>
          </p:nvSpPr>
          <p:spPr>
            <a:xfrm>
              <a:off x="2277025" y="2126020"/>
              <a:ext cx="2206326" cy="2371415"/>
            </a:xfrm>
            <a:prstGeom prst="rect">
              <a:avLst/>
            </a:prstGeom>
            <a:solidFill>
              <a:srgbClr val="0154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n-US" sz="1600" b="1">
                  <a:solidFill>
                    <a:prstClr val="white"/>
                  </a:solidFill>
                </a:rPr>
                <a:t>Environmental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prstClr val="white"/>
                  </a:solidFill>
                </a:rPr>
                <a:t>Environmental study (state or NEPA process)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prstClr val="white"/>
                  </a:solidFill>
                </a:rPr>
                <a:t>Preliminary engineering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prstClr val="white"/>
                  </a:solidFill>
                </a:rPr>
                <a:t>Agency issues decision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FCAB7D-1011-45C2-B3EC-FDE27363F37A}"/>
                </a:ext>
              </a:extLst>
            </p:cNvPr>
            <p:cNvSpPr/>
            <p:nvPr/>
          </p:nvSpPr>
          <p:spPr>
            <a:xfrm>
              <a:off x="4591040" y="2126020"/>
              <a:ext cx="2206326" cy="2371415"/>
            </a:xfrm>
            <a:prstGeom prst="rect">
              <a:avLst/>
            </a:prstGeom>
            <a:solidFill>
              <a:srgbClr val="385D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n-US" sz="1600" b="1">
                  <a:solidFill>
                    <a:prstClr val="white"/>
                  </a:solidFill>
                </a:rPr>
                <a:t>Design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prstClr val="white"/>
                  </a:solidFill>
                </a:rPr>
                <a:t>Detailed corridor design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prstClr val="white"/>
                  </a:solidFill>
                </a:rPr>
                <a:t>Right-of-way, utilities, and other impacts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prstClr val="white"/>
                  </a:solidFill>
                </a:rPr>
                <a:t>Construction plans, permits, and funding secured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57D6FE-EA0B-4920-8650-6DD16E74C051}"/>
                </a:ext>
              </a:extLst>
            </p:cNvPr>
            <p:cNvSpPr/>
            <p:nvPr/>
          </p:nvSpPr>
          <p:spPr>
            <a:xfrm>
              <a:off x="6905055" y="2126020"/>
              <a:ext cx="2206326" cy="2371415"/>
            </a:xfrm>
            <a:prstGeom prst="rect">
              <a:avLst/>
            </a:prstGeom>
            <a:solidFill>
              <a:srgbClr val="4A374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n-US" sz="1600" b="1">
                  <a:solidFill>
                    <a:prstClr val="white"/>
                  </a:solidFill>
                </a:rPr>
                <a:t>Construction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100">
                  <a:solidFill>
                    <a:prstClr val="white"/>
                  </a:solidFill>
                </a:rPr>
                <a:t>Build and deliver</a:t>
              </a:r>
            </a:p>
          </p:txBody>
        </p:sp>
        <p:pic>
          <p:nvPicPr>
            <p:cNvPr id="31" name="Graphic 30" descr="Magnifying glass">
              <a:extLst>
                <a:ext uri="{FF2B5EF4-FFF2-40B4-BE49-F238E27FC236}">
                  <a16:creationId xmlns:a16="http://schemas.microsoft.com/office/drawing/2014/main" id="{F9A7D41D-3A61-496F-97B0-A18DDE72D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03482" y="3907198"/>
              <a:ext cx="673543" cy="673543"/>
            </a:xfrm>
            <a:prstGeom prst="rect">
              <a:avLst/>
            </a:prstGeom>
          </p:spPr>
        </p:pic>
        <p:pic>
          <p:nvPicPr>
            <p:cNvPr id="32" name="Graphic 31" descr="Leaf">
              <a:extLst>
                <a:ext uri="{FF2B5EF4-FFF2-40B4-BE49-F238E27FC236}">
                  <a16:creationId xmlns:a16="http://schemas.microsoft.com/office/drawing/2014/main" id="{6F70B243-492C-4954-AE97-62776B2CC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917496" y="3950494"/>
              <a:ext cx="673544" cy="673544"/>
            </a:xfrm>
            <a:prstGeom prst="rect">
              <a:avLst/>
            </a:prstGeom>
          </p:spPr>
        </p:pic>
        <p:pic>
          <p:nvPicPr>
            <p:cNvPr id="33" name="Graphic 32" descr="Drawing compass">
              <a:extLst>
                <a:ext uri="{FF2B5EF4-FFF2-40B4-BE49-F238E27FC236}">
                  <a16:creationId xmlns:a16="http://schemas.microsoft.com/office/drawing/2014/main" id="{350EDF88-DB27-42EE-B619-AE746D7C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582786">
              <a:off x="6298184" y="3950493"/>
              <a:ext cx="673545" cy="673545"/>
            </a:xfrm>
            <a:prstGeom prst="rect">
              <a:avLst/>
            </a:prstGeom>
          </p:spPr>
        </p:pic>
        <p:pic>
          <p:nvPicPr>
            <p:cNvPr id="34" name="Graphic 33" descr="Excavator">
              <a:extLst>
                <a:ext uri="{FF2B5EF4-FFF2-40B4-BE49-F238E27FC236}">
                  <a16:creationId xmlns:a16="http://schemas.microsoft.com/office/drawing/2014/main" id="{B2FFF83E-52E7-4B53-97F9-F5C6E8715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30548" y="3907197"/>
              <a:ext cx="692593" cy="692593"/>
            </a:xfrm>
            <a:prstGeom prst="rect">
              <a:avLst/>
            </a:prstGeom>
          </p:spPr>
        </p:pic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51545083-EB71-4FAF-9FEB-4426B0300069}"/>
                </a:ext>
              </a:extLst>
            </p:cNvPr>
            <p:cNvSpPr/>
            <p:nvPr/>
          </p:nvSpPr>
          <p:spPr>
            <a:xfrm>
              <a:off x="-36990" y="4618841"/>
              <a:ext cx="9334500" cy="47898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Bullseye">
              <a:extLst>
                <a:ext uri="{FF2B5EF4-FFF2-40B4-BE49-F238E27FC236}">
                  <a16:creationId xmlns:a16="http://schemas.microsoft.com/office/drawing/2014/main" id="{176B1327-B86F-4C48-BA25-A0C11531D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5237" y="4521559"/>
              <a:ext cx="518299" cy="63112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14F9F7-7404-4F5A-A154-4F9582D15F75}"/>
                </a:ext>
              </a:extLst>
            </p:cNvPr>
            <p:cNvSpPr txBox="1"/>
            <p:nvPr/>
          </p:nvSpPr>
          <p:spPr>
            <a:xfrm>
              <a:off x="539336" y="4667144"/>
              <a:ext cx="1609725" cy="38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4A66AC"/>
                  </a:solidFill>
                </a:rPr>
                <a:t>WE ARE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8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Study Limits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C4A96-566A-459A-87E0-25DA3AF31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0661"/>
            <a:ext cx="9144000" cy="48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57800" y="1219200"/>
            <a:ext cx="3911263" cy="5181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Proposed Development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Storage Units at Gold Ranch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Mortensen Ranch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Meridian 120S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err="1"/>
              <a:t>Santerra-Quilici</a:t>
            </a:r>
            <a:endParaRPr lang="en-US" sz="16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>
              <a:cs typeface="Arial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6025" y="300335"/>
            <a:ext cx="7607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Existing Conditions – Estimated Population Change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8A6E72A-50D9-415B-821E-625DEB3909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71"/>
          <a:stretch/>
        </p:blipFill>
        <p:spPr>
          <a:xfrm>
            <a:off x="114300" y="1660661"/>
            <a:ext cx="5143500" cy="45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05435" y="-76198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55678" y="1703756"/>
            <a:ext cx="3907176" cy="4243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5-year data will be utilized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Crashes focused around I-80 interchanges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Existing Conditions – Crash Data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853EDF2-D7ED-4A93-BEF5-BA011218E2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95"/>
          <a:stretch/>
        </p:blipFill>
        <p:spPr>
          <a:xfrm>
            <a:off x="148980" y="1703757"/>
            <a:ext cx="5143500" cy="4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86200" y="-38099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6025" y="300335"/>
            <a:ext cx="723736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Existing Conditions – Multimodal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93F350-BF21-4174-9FB3-21D2766339E1}"/>
              </a:ext>
            </a:extLst>
          </p:cNvPr>
          <p:cNvSpPr txBox="1">
            <a:spLocks/>
          </p:cNvSpPr>
          <p:nvPr/>
        </p:nvSpPr>
        <p:spPr>
          <a:xfrm>
            <a:off x="5334000" y="1187263"/>
            <a:ext cx="3810000" cy="3308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Transit – Flex Ride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Pedestrian – No sidewalks or 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Bicycle – widened shoulders on 3</a:t>
            </a:r>
            <a:r>
              <a:rPr lang="en-US" sz="1800" baseline="30000" dirty="0"/>
              <a:t>rd</a:t>
            </a:r>
            <a:r>
              <a:rPr lang="en-US" sz="1800" dirty="0"/>
              <a:t> Street &amp; Boomtown Garson Road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Recreational – Truckee River, Parks, Steamboat Ditch, OHV</a:t>
            </a:r>
          </a:p>
        </p:txBody>
      </p:sp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F4B11BA1-BA01-4290-8577-93CE1422A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445"/>
          <a:stretch/>
        </p:blipFill>
        <p:spPr>
          <a:xfrm>
            <a:off x="111957" y="1660661"/>
            <a:ext cx="5143500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2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86200" y="-76197"/>
            <a:ext cx="5257800" cy="6934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0999" y="1466313"/>
            <a:ext cx="8536757" cy="5345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Review existing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Identify gaps and needs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Provide proposed project recommendations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Stakeholder outreach including two potential public meetings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Schedule – 12 months overall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6025" y="300335"/>
            <a:ext cx="723736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Study Process</a:t>
            </a:r>
          </a:p>
        </p:txBody>
      </p:sp>
    </p:spTree>
    <p:extLst>
      <p:ext uri="{BB962C8B-B14F-4D97-AF65-F5344CB8AC3E}">
        <p14:creationId xmlns:p14="http://schemas.microsoft.com/office/powerpoint/2010/main" val="3619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28600"/>
            <a:ext cx="9220200" cy="71628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3" y="-11274"/>
            <a:ext cx="852787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6025" y="300335"/>
            <a:ext cx="6845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26764" y="1828800"/>
            <a:ext cx="49867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Regional Transportation Commission of Washoe County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In association with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CA Group and </a:t>
            </a:r>
            <a:r>
              <a:rPr lang="en-US" sz="1600" dirty="0" err="1">
                <a:solidFill>
                  <a:schemeClr val="bg1"/>
                </a:solidFill>
              </a:rPr>
              <a:t>Parametrix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West Truckee Meadows/Verdi Township Citizens Advisory Board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ddoenges@rtcwashoe.com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xwang@rtcwashoe.com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chad.anson@c-agroup.com</a:t>
            </a:r>
          </a:p>
          <a:p>
            <a:pPr algn="ctr"/>
            <a:endParaRPr lang="en-US" dirty="0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6209" y="5715000"/>
            <a:ext cx="549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chemeClr val="bg1"/>
                </a:solidFill>
              </a:rPr>
              <a:t>Building A Better Community Through Quality Transportation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chemeClr val="bg1"/>
                </a:solidFill>
              </a:rPr>
              <a:t>rtcwashoe.com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27" y="6238220"/>
            <a:ext cx="1629173" cy="3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07A8D7498674080B234D784AD666E" ma:contentTypeVersion="1" ma:contentTypeDescription="Create a new document." ma:contentTypeScope="" ma:versionID="0f7bc39420bc7f826e447afcdd4bd1d0">
  <xsd:schema xmlns:xsd="http://www.w3.org/2001/XMLSchema" xmlns:xs="http://www.w3.org/2001/XMLSchema" xmlns:p="http://schemas.microsoft.com/office/2006/metadata/properties" xmlns:ns2="d9b650a1-212f-4687-baa0-a8392541e931" targetNamespace="http://schemas.microsoft.com/office/2006/metadata/properties" ma:root="true" ma:fieldsID="8821eefeede5365b34fdbfb76f91a0ff" ns2:_="">
    <xsd:import namespace="d9b650a1-212f-4687-baa0-a8392541e9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650a1-212f-4687-baa0-a8392541e9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B7D37C-B232-428D-9F43-5AC498EBAF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0F9C06-2578-45EA-BFB9-CDD0E0135AB5}">
  <ds:schemaRefs>
    <ds:schemaRef ds:uri="d9b650a1-212f-4687-baa0-a8392541e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E181FE-A032-4312-855C-A8F5130020A5}">
  <ds:schemaRefs>
    <ds:schemaRef ds:uri="d9b650a1-212f-4687-baa0-a8392541e9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280</Words>
  <Application>Microsoft Office PowerPoint</Application>
  <PresentationFormat>On-screen Show 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Futura Std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Cummings</dc:creator>
  <cp:lastModifiedBy>Chad Anson</cp:lastModifiedBy>
  <cp:revision>4</cp:revision>
  <cp:lastPrinted>2021-12-06T23:47:57Z</cp:lastPrinted>
  <dcterms:created xsi:type="dcterms:W3CDTF">2016-03-07T19:04:15Z</dcterms:created>
  <dcterms:modified xsi:type="dcterms:W3CDTF">2022-01-18T22:57:45Z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0x0101001DD07A8D7498674080B234D784AD666E</vt:lpwstr>
  </property>
</Properties>
</file>