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6" r:id="rId7"/>
    <p:sldId id="265" r:id="rId8"/>
    <p:sldId id="267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4C"/>
    <a:srgbClr val="F58F72"/>
    <a:srgbClr val="047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2"/>
    <p:restoredTop sz="96054"/>
  </p:normalViewPr>
  <p:slideViewPr>
    <p:cSldViewPr snapToObjects="1">
      <p:cViewPr varScale="1">
        <p:scale>
          <a:sx n="76" d="100"/>
          <a:sy n="76" d="100"/>
        </p:scale>
        <p:origin x="87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, Timber A." userId="3480d3f6-a838-4708-b5c3-cf837ced2d1e" providerId="ADAL" clId="{A3E8EC92-4620-4058-A044-9F913C47A3BC}"/>
    <pc:docChg chg="undo custSel addSld delSld modSld">
      <pc:chgData name="Weiss, Timber A." userId="3480d3f6-a838-4708-b5c3-cf837ced2d1e" providerId="ADAL" clId="{A3E8EC92-4620-4058-A044-9F913C47A3BC}" dt="2026-01-14T19:01:01.806" v="2262" actId="20577"/>
      <pc:docMkLst>
        <pc:docMk/>
      </pc:docMkLst>
      <pc:sldChg chg="delSp modSp mod">
        <pc:chgData name="Weiss, Timber A." userId="3480d3f6-a838-4708-b5c3-cf837ced2d1e" providerId="ADAL" clId="{A3E8EC92-4620-4058-A044-9F913C47A3BC}" dt="2026-01-08T19:48:57.727" v="223" actId="2711"/>
        <pc:sldMkLst>
          <pc:docMk/>
          <pc:sldMk cId="3977640521" sldId="256"/>
        </pc:sldMkLst>
        <pc:spChg chg="mod">
          <ac:chgData name="Weiss, Timber A." userId="3480d3f6-a838-4708-b5c3-cf837ced2d1e" providerId="ADAL" clId="{A3E8EC92-4620-4058-A044-9F913C47A3BC}" dt="2026-01-08T19:48:57.727" v="223" actId="2711"/>
          <ac:spMkLst>
            <pc:docMk/>
            <pc:sldMk cId="3977640521" sldId="256"/>
            <ac:spMk id="21" creationId="{948738BA-D24E-1846-B815-9CA15E2D2588}"/>
          </ac:spMkLst>
        </pc:spChg>
        <pc:picChg chg="mod">
          <ac:chgData name="Weiss, Timber A." userId="3480d3f6-a838-4708-b5c3-cf837ced2d1e" providerId="ADAL" clId="{A3E8EC92-4620-4058-A044-9F913C47A3BC}" dt="2026-01-08T18:54:57.759" v="14" actId="1076"/>
          <ac:picMkLst>
            <pc:docMk/>
            <pc:sldMk cId="3977640521" sldId="256"/>
            <ac:picMk id="11" creationId="{2716F762-938B-1646-8DD8-892F5798703E}"/>
          </ac:picMkLst>
        </pc:picChg>
      </pc:sldChg>
      <pc:sldChg chg="modSp mod">
        <pc:chgData name="Weiss, Timber A." userId="3480d3f6-a838-4708-b5c3-cf837ced2d1e" providerId="ADAL" clId="{A3E8EC92-4620-4058-A044-9F913C47A3BC}" dt="2026-01-12T18:34:03.524" v="1709" actId="20577"/>
        <pc:sldMkLst>
          <pc:docMk/>
          <pc:sldMk cId="704317578" sldId="257"/>
        </pc:sldMkLst>
        <pc:spChg chg="mod">
          <ac:chgData name="Weiss, Timber A." userId="3480d3f6-a838-4708-b5c3-cf837ced2d1e" providerId="ADAL" clId="{A3E8EC92-4620-4058-A044-9F913C47A3BC}" dt="2026-01-08T18:56:54.879" v="111" actId="5793"/>
          <ac:spMkLst>
            <pc:docMk/>
            <pc:sldMk cId="704317578" sldId="257"/>
            <ac:spMk id="5" creationId="{EB282982-DB0D-DA40-AA47-A5710492C714}"/>
          </ac:spMkLst>
        </pc:spChg>
        <pc:spChg chg="mod">
          <ac:chgData name="Weiss, Timber A." userId="3480d3f6-a838-4708-b5c3-cf837ced2d1e" providerId="ADAL" clId="{A3E8EC92-4620-4058-A044-9F913C47A3BC}" dt="2026-01-08T19:47:42.623" v="129" actId="27636"/>
          <ac:spMkLst>
            <pc:docMk/>
            <pc:sldMk cId="704317578" sldId="257"/>
            <ac:spMk id="9" creationId="{DACB397C-4067-0444-B963-0136F833DA9C}"/>
          </ac:spMkLst>
        </pc:spChg>
        <pc:spChg chg="mod">
          <ac:chgData name="Weiss, Timber A." userId="3480d3f6-a838-4708-b5c3-cf837ced2d1e" providerId="ADAL" clId="{A3E8EC92-4620-4058-A044-9F913C47A3BC}" dt="2026-01-12T18:34:03.524" v="1709" actId="20577"/>
          <ac:spMkLst>
            <pc:docMk/>
            <pc:sldMk cId="704317578" sldId="257"/>
            <ac:spMk id="10" creationId="{46912F5A-D15C-8944-B481-78975AFF622A}"/>
          </ac:spMkLst>
        </pc:spChg>
      </pc:sldChg>
      <pc:sldChg chg="addSp delSp modSp mod">
        <pc:chgData name="Weiss, Timber A." userId="3480d3f6-a838-4708-b5c3-cf837ced2d1e" providerId="ADAL" clId="{A3E8EC92-4620-4058-A044-9F913C47A3BC}" dt="2026-01-12T18:58:52.677" v="1873" actId="20577"/>
        <pc:sldMkLst>
          <pc:docMk/>
          <pc:sldMk cId="65969584" sldId="265"/>
        </pc:sldMkLst>
        <pc:spChg chg="add mod">
          <ac:chgData name="Weiss, Timber A." userId="3480d3f6-a838-4708-b5c3-cf837ced2d1e" providerId="ADAL" clId="{A3E8EC92-4620-4058-A044-9F913C47A3BC}" dt="2026-01-12T18:40:32.340" v="1815"/>
          <ac:spMkLst>
            <pc:docMk/>
            <pc:sldMk cId="65969584" sldId="265"/>
            <ac:spMk id="2" creationId="{ADF2134C-0C97-4B29-F8DA-4369A4383F5C}"/>
          </ac:spMkLst>
        </pc:spChg>
        <pc:spChg chg="mod">
          <ac:chgData name="Weiss, Timber A." userId="3480d3f6-a838-4708-b5c3-cf837ced2d1e" providerId="ADAL" clId="{A3E8EC92-4620-4058-A044-9F913C47A3BC}" dt="2026-01-12T18:58:52.677" v="1873" actId="20577"/>
          <ac:spMkLst>
            <pc:docMk/>
            <pc:sldMk cId="65969584" sldId="265"/>
            <ac:spMk id="3" creationId="{96B7B616-692D-3B4D-8B88-6FF93C1016C0}"/>
          </ac:spMkLst>
        </pc:spChg>
        <pc:spChg chg="mod">
          <ac:chgData name="Weiss, Timber A." userId="3480d3f6-a838-4708-b5c3-cf837ced2d1e" providerId="ADAL" clId="{A3E8EC92-4620-4058-A044-9F913C47A3BC}" dt="2026-01-12T14:00:32.157" v="755" actId="20577"/>
          <ac:spMkLst>
            <pc:docMk/>
            <pc:sldMk cId="65969584" sldId="265"/>
            <ac:spMk id="7" creationId="{4831FDC7-FF76-3C40-A790-E1C0065B7B4B}"/>
          </ac:spMkLst>
        </pc:spChg>
      </pc:sldChg>
      <pc:sldChg chg="addSp delSp modSp mod">
        <pc:chgData name="Weiss, Timber A." userId="3480d3f6-a838-4708-b5c3-cf837ced2d1e" providerId="ADAL" clId="{A3E8EC92-4620-4058-A044-9F913C47A3BC}" dt="2026-01-14T19:01:01.806" v="2262" actId="20577"/>
        <pc:sldMkLst>
          <pc:docMk/>
          <pc:sldMk cId="1624337458" sldId="266"/>
        </pc:sldMkLst>
        <pc:spChg chg="add mod">
          <ac:chgData name="Weiss, Timber A." userId="3480d3f6-a838-4708-b5c3-cf837ced2d1e" providerId="ADAL" clId="{A3E8EC92-4620-4058-A044-9F913C47A3BC}" dt="2026-01-12T18:40:28.245" v="1813"/>
          <ac:spMkLst>
            <pc:docMk/>
            <pc:sldMk cId="1624337458" sldId="266"/>
            <ac:spMk id="2" creationId="{98E1915D-7BBF-4574-7F50-4620D0CC0FCF}"/>
          </ac:spMkLst>
        </pc:spChg>
        <pc:spChg chg="mod">
          <ac:chgData name="Weiss, Timber A." userId="3480d3f6-a838-4708-b5c3-cf837ced2d1e" providerId="ADAL" clId="{A3E8EC92-4620-4058-A044-9F913C47A3BC}" dt="2026-01-14T19:01:01.806" v="2262" actId="20577"/>
          <ac:spMkLst>
            <pc:docMk/>
            <pc:sldMk cId="1624337458" sldId="266"/>
            <ac:spMk id="12" creationId="{E3D131D3-E594-8A4B-98A0-A5F2B908CC1E}"/>
          </ac:spMkLst>
        </pc:spChg>
        <pc:spChg chg="mod">
          <ac:chgData name="Weiss, Timber A." userId="3480d3f6-a838-4708-b5c3-cf837ced2d1e" providerId="ADAL" clId="{A3E8EC92-4620-4058-A044-9F913C47A3BC}" dt="2026-01-08T19:56:51.163" v="554" actId="20577"/>
          <ac:spMkLst>
            <pc:docMk/>
            <pc:sldMk cId="1624337458" sldId="266"/>
            <ac:spMk id="14" creationId="{409FC059-7E02-9B4B-985E-14117C141363}"/>
          </ac:spMkLst>
        </pc:spChg>
      </pc:sldChg>
      <pc:sldChg chg="addSp delSp modSp add mod">
        <pc:chgData name="Weiss, Timber A." userId="3480d3f6-a838-4708-b5c3-cf837ced2d1e" providerId="ADAL" clId="{A3E8EC92-4620-4058-A044-9F913C47A3BC}" dt="2026-01-14T18:35:53.991" v="2246" actId="113"/>
        <pc:sldMkLst>
          <pc:docMk/>
          <pc:sldMk cId="178978246" sldId="267"/>
        </pc:sldMkLst>
        <pc:spChg chg="add mod">
          <ac:chgData name="Weiss, Timber A." userId="3480d3f6-a838-4708-b5c3-cf837ced2d1e" providerId="ADAL" clId="{A3E8EC92-4620-4058-A044-9F913C47A3BC}" dt="2026-01-12T18:40:35.812" v="1817"/>
          <ac:spMkLst>
            <pc:docMk/>
            <pc:sldMk cId="178978246" sldId="267"/>
            <ac:spMk id="2" creationId="{5CE68708-A6BA-777F-F4E5-C9F8BF1D4A4F}"/>
          </ac:spMkLst>
        </pc:spChg>
        <pc:spChg chg="mod">
          <ac:chgData name="Weiss, Timber A." userId="3480d3f6-a838-4708-b5c3-cf837ced2d1e" providerId="ADAL" clId="{A3E8EC92-4620-4058-A044-9F913C47A3BC}" dt="2026-01-14T18:35:53.991" v="2246" actId="113"/>
          <ac:spMkLst>
            <pc:docMk/>
            <pc:sldMk cId="178978246" sldId="267"/>
            <ac:spMk id="3" creationId="{EB591B06-813D-AE46-2356-CE6130AA845F}"/>
          </ac:spMkLst>
        </pc:spChg>
        <pc:spChg chg="mod">
          <ac:chgData name="Weiss, Timber A." userId="3480d3f6-a838-4708-b5c3-cf837ced2d1e" providerId="ADAL" clId="{A3E8EC92-4620-4058-A044-9F913C47A3BC}" dt="2026-01-12T14:03:20.751" v="1104" actId="20577"/>
          <ac:spMkLst>
            <pc:docMk/>
            <pc:sldMk cId="178978246" sldId="267"/>
            <ac:spMk id="7" creationId="{284EAE3A-343D-FAEB-FE98-45C4EAD40383}"/>
          </ac:spMkLst>
        </pc:spChg>
      </pc:sldChg>
      <pc:sldChg chg="addSp delSp modSp add mod">
        <pc:chgData name="Weiss, Timber A." userId="3480d3f6-a838-4708-b5c3-cf837ced2d1e" providerId="ADAL" clId="{A3E8EC92-4620-4058-A044-9F913C47A3BC}" dt="2026-01-12T18:40:39.392" v="1819"/>
        <pc:sldMkLst>
          <pc:docMk/>
          <pc:sldMk cId="3218366962" sldId="268"/>
        </pc:sldMkLst>
        <pc:spChg chg="add mod">
          <ac:chgData name="Weiss, Timber A." userId="3480d3f6-a838-4708-b5c3-cf837ced2d1e" providerId="ADAL" clId="{A3E8EC92-4620-4058-A044-9F913C47A3BC}" dt="2026-01-12T18:40:39.392" v="1819"/>
          <ac:spMkLst>
            <pc:docMk/>
            <pc:sldMk cId="3218366962" sldId="268"/>
            <ac:spMk id="2" creationId="{C4A75FF3-252C-C6FD-641F-D38294D12442}"/>
          </ac:spMkLst>
        </pc:spChg>
        <pc:spChg chg="mod">
          <ac:chgData name="Weiss, Timber A." userId="3480d3f6-a838-4708-b5c3-cf837ced2d1e" providerId="ADAL" clId="{A3E8EC92-4620-4058-A044-9F913C47A3BC}" dt="2026-01-12T14:04:49.442" v="1328" actId="20577"/>
          <ac:spMkLst>
            <pc:docMk/>
            <pc:sldMk cId="3218366962" sldId="268"/>
            <ac:spMk id="3" creationId="{53269B83-3010-7901-7368-96848F03422C}"/>
          </ac:spMkLst>
        </pc:spChg>
        <pc:spChg chg="mod">
          <ac:chgData name="Weiss, Timber A." userId="3480d3f6-a838-4708-b5c3-cf837ced2d1e" providerId="ADAL" clId="{A3E8EC92-4620-4058-A044-9F913C47A3BC}" dt="2026-01-12T14:05:21.692" v="1368" actId="5793"/>
          <ac:spMkLst>
            <pc:docMk/>
            <pc:sldMk cId="3218366962" sldId="268"/>
            <ac:spMk id="7" creationId="{18FCAFC2-5F41-B16F-EB0A-FB21FC97CB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tif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5EACBBB-6FCE-6B45-8719-D4DBB4F9AD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324925"/>
            <a:ext cx="12192000" cy="65330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A513812-6B1B-E245-B2CB-EFB1759D15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8CFC92-37C7-3D40-A314-CF30C4C639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-4978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602B2-4381-4B43-8EAD-5F017CE2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6D3B3-9200-6E47-BC8F-6D77EF40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F5C7-B123-4246-BDCE-13175EDB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BF44E6-9346-C84D-904D-B083C7CE2C0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CE25B54-7086-0347-B148-B6E32A1FE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7072121-8659-6C4C-8001-64A77A0A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8E35F6-50F9-3F40-825C-1A26F39D8BC5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527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5E899-F0BA-AB45-B1B1-68AE76677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E81854-66DE-CE4B-B783-FF1E3EEAC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8DF05-97C4-A846-97F7-DF0C92EDF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702F6-A460-DA45-A6A3-C17C22E66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02045-DF8E-754E-A16D-E7BE516C2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195E2-4EB0-5745-B87E-93D0EAFF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4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23514-633A-C149-B2BF-3D0F15223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760CE-87EE-C44E-8C7C-A3BF767D2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F8175-670E-A248-AFCC-09CAB7C3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187D5-6CDB-5341-B51C-D7AD9E04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BB4FE-A9A2-2146-A435-C43FD72E9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77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8EB0BF-6E52-4A41-91D5-D5746DD21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B1F05-2ED9-824F-AEB6-743BD95FD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9AD57-818F-F145-B6EC-5263F820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B2670-304E-AB4C-BDBD-C8B02FE1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FCB0E-509B-A344-A6E9-3FA14E89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1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513812-6B1B-E245-B2CB-EFB1759D15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8CFC92-37C7-3D40-A314-CF30C4C639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-4978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602B2-4381-4B43-8EAD-5F017CE2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6D3B3-9200-6E47-BC8F-6D77EF40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F5C7-B123-4246-BDCE-13175EDB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A3EADB-64EE-624D-AA14-279AFEE75955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B4B149F-CDAC-7D48-B8F4-A318B11BF8F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E3ED668A-304A-A54A-9379-015E25A26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7A0AF98-AF22-CF45-BE4F-7691C3B2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6511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46341ED-3265-2F47-8A6C-8C7D88F4F9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5200" y="1166744"/>
            <a:ext cx="4870588" cy="48705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1925C7C-19DD-F84B-AC5A-D8089C1C77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9CA0885-946A-1348-8195-8568DA1116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000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42357-1115-6342-8BD7-DF484827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73691-B58B-874F-A27C-71D44DB4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4F817-33C7-9D43-AD7F-2519AFB6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9E39A4-3217-1945-A63E-CBA155BC6269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B509CD-F766-A74F-8CEC-FF6C3871CDA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9BBE3F7-40CA-A840-B829-A5D5B148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CB3E24F-49F5-8544-BCED-F38CCB9D7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414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BC2D-2C8E-7147-AEF9-A0242C3E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C7D01-43AB-2A4E-9EFC-A3B564854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DB691-B72E-9D40-80A3-2564FE29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7A2CD-0E2C-EC4E-A7E0-FBACDEBA0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2FD3-5C00-8B4B-BD6F-A1451066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7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006C-6C51-674C-ACE4-A8C4F53A0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13C51-7402-134A-9611-A4EA09CFE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96115-027C-5041-9738-FA97EE97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FBC39-1FE1-5B45-9C64-0F0CAE1F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F332-0C33-CF4C-B791-128240799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7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EAFC-CF1B-E546-8B41-46B7ADDF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E4D8D-2FBE-2E42-99AA-0916F1ECC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69D79-AB08-B848-810E-ACC301D46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F977E-5909-F843-B777-2F66AF125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574B10-E22A-F74C-8770-73CE26D47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F9B751-AAD6-D348-AD04-2085D058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416B2-F8A3-5B4A-B392-53EBA15AE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72885-DBDE-734A-9E13-230E8FAE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4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DC295-8D49-C64D-BFCB-1A04F399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E4842E-C5D1-AE43-AF09-0EBAAE15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D6BA7C-65E1-0543-AA51-DDEF68A1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6DA5B-B428-D74C-B5B1-09133402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1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0AD575-50F0-A84A-B102-9EB5BCF06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E4D19E-2B30-A44B-8F74-98C19C91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768EA-3713-EA42-8FAD-06FC18FB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6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BE0A7-3A1A-8640-9701-A29E74FC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962A-C625-3C49-A8B1-03088E8C1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316BE-CA2A-674C-A0F0-6E6A1DACE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B981D-1E70-1149-A275-87919E85D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9B122-FAB1-2B48-99A0-13CB62BB9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6B09F-BC4F-E242-AFEB-3552FD15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7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78BFF-06B9-0C40-8158-51684171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86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6B449-66F7-404C-8EAA-9ACE761A8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29123"/>
            <a:ext cx="10515600" cy="281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346B5-9A06-D34F-B5C5-53ED2DA09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793C8-93C1-3645-9CE6-836D5D7A133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4D778-DE33-964A-BEC6-28550C15A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EAC4E-6F74-0247-A098-B4B11A034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0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476A8"/>
          </a:solidFill>
          <a:latin typeface="Roboto Slab" pitchFamily="2" charset="0"/>
          <a:ea typeface="Roboto Slab" pitchFamily="2" charset="0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716F762-938B-1646-8DD8-892F5798703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948738BA-D24E-1846-B815-9CA15E2D2588}"/>
              </a:ext>
            </a:extLst>
          </p:cNvPr>
          <p:cNvSpPr txBox="1">
            <a:spLocks/>
          </p:cNvSpPr>
          <p:nvPr/>
        </p:nvSpPr>
        <p:spPr>
          <a:xfrm>
            <a:off x="1702678" y="3886200"/>
            <a:ext cx="8786646" cy="165919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526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UPDATED GROUNDWATER DEDICATION RATE ANALYSIS FOR NEW DEVELOPMENT</a:t>
            </a:r>
          </a:p>
          <a:p>
            <a:pPr marL="0" indent="0" algn="ctr">
              <a:lnSpc>
                <a:spcPct val="107526"/>
              </a:lnSpc>
              <a:spcBef>
                <a:spcPts val="0"/>
              </a:spcBef>
              <a:buNone/>
            </a:pPr>
            <a:endParaRPr lang="en-US" sz="22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  <a:cs typeface="Roboto Light" panose="02000000000000000000" pitchFamily="2" charset="0"/>
            </a:endParaRPr>
          </a:p>
          <a:p>
            <a:pPr marL="0" indent="0" algn="ctr">
              <a:lnSpc>
                <a:spcPct val="107526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bg1"/>
                </a:solidFill>
              </a:rPr>
              <a:t>WARM SPRINGS</a:t>
            </a:r>
            <a:r>
              <a:rPr lang="en-US" sz="2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 </a:t>
            </a:r>
            <a:r>
              <a:rPr lang="en-US" sz="2200" b="1" dirty="0">
                <a:solidFill>
                  <a:schemeClr val="bg1"/>
                </a:solidFill>
                <a:ea typeface="Roboto Slab" pitchFamily="2" charset="0"/>
                <a:cs typeface="Roboto Light" panose="02000000000000000000" pitchFamily="2" charset="0"/>
              </a:rPr>
              <a:t>WATER BUDGET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4865C6-0D71-7C4F-8728-ED4E101138F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7164" y="1816442"/>
            <a:ext cx="1817675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4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282982-DB0D-DA40-AA47-A5710492C714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CB397C-4067-0444-B963-0136F833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>
            <a:normAutofit/>
          </a:bodyPr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Meeting Topics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6912F5A-D15C-8944-B481-78975AFF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1763"/>
            <a:ext cx="10515600" cy="3631468"/>
          </a:xfrm>
        </p:spPr>
        <p:txBody>
          <a:bodyPr/>
          <a:lstStyle>
            <a:lvl1pPr>
              <a:defRPr b="0" i="0">
                <a:latin typeface="Roboto Slab" pitchFamily="2" charset="0"/>
                <a:ea typeface="Roboto Slab" pitchFamily="2" charset="0"/>
              </a:defRPr>
            </a:lvl1pPr>
            <a:lvl2pPr>
              <a:defRPr b="0" i="0">
                <a:latin typeface="Roboto Slab" pitchFamily="2" charset="0"/>
                <a:ea typeface="Roboto Slab" pitchFamily="2" charset="0"/>
              </a:defRPr>
            </a:lvl2pPr>
            <a:lvl3pPr>
              <a:defRPr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marL="0" lvl="0" indent="0">
              <a:buNone/>
            </a:pPr>
            <a:r>
              <a:rPr lang="en-US" dirty="0"/>
              <a:t>Staff Introduction</a:t>
            </a:r>
          </a:p>
          <a:p>
            <a:pPr marL="0" lvl="0" indent="0">
              <a:buNone/>
            </a:pPr>
            <a:r>
              <a:rPr lang="en-US" dirty="0"/>
              <a:t>Purpose for the Water Budget Update</a:t>
            </a:r>
          </a:p>
          <a:p>
            <a:pPr marL="0" lvl="0" indent="0">
              <a:buNone/>
            </a:pPr>
            <a:r>
              <a:rPr lang="en-US" dirty="0"/>
              <a:t>Background and Prior Actions (1989, 2010, and 2022)</a:t>
            </a:r>
          </a:p>
          <a:p>
            <a:pPr marL="0" lvl="0" indent="0">
              <a:buNone/>
            </a:pPr>
            <a:r>
              <a:rPr lang="en-US" dirty="0"/>
              <a:t>Proposed Actions in 2026</a:t>
            </a:r>
          </a:p>
          <a:p>
            <a:pPr marL="0" lvl="0" indent="0">
              <a:buNone/>
            </a:pPr>
            <a:r>
              <a:rPr lang="en-US" dirty="0"/>
              <a:t>Questions and Discussion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1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3D131D3-E594-8A4B-98A0-A5F2B908CC1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/>
          <a:lstStyle>
            <a:lvl1pPr>
              <a:defRPr b="0" i="0">
                <a:latin typeface="Roboto Slab" pitchFamily="2" charset="0"/>
                <a:ea typeface="Roboto Slab" pitchFamily="2" charset="0"/>
              </a:defRPr>
            </a:lvl1pPr>
            <a:lvl2pPr>
              <a:defRPr b="0" i="0">
                <a:latin typeface="Roboto Slab" pitchFamily="2" charset="0"/>
                <a:ea typeface="Roboto Slab" pitchFamily="2" charset="0"/>
              </a:defRPr>
            </a:lvl2pPr>
            <a:lvl3pPr>
              <a:defRPr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Allocations versus Perennial Yield</a:t>
            </a:r>
          </a:p>
          <a:p>
            <a:pPr lvl="0"/>
            <a:r>
              <a:rPr lang="en-US" dirty="0"/>
              <a:t>Responsible development in closed hydrographic basin</a:t>
            </a:r>
          </a:p>
          <a:p>
            <a:pPr lvl="0"/>
            <a:r>
              <a:rPr lang="en-US" dirty="0"/>
              <a:t>Protection of existing water users</a:t>
            </a:r>
          </a:p>
          <a:p>
            <a:pPr lvl="0"/>
            <a:r>
              <a:rPr lang="en-US" dirty="0"/>
              <a:t>Source </a:t>
            </a:r>
            <a:r>
              <a:rPr lang="en-US"/>
              <a:t>protection </a:t>
            </a:r>
          </a:p>
          <a:p>
            <a:pPr lvl="0"/>
            <a:r>
              <a:rPr lang="en-US"/>
              <a:t>Washoe </a:t>
            </a:r>
            <a:r>
              <a:rPr lang="en-US" dirty="0"/>
              <a:t>County Code Chapter 422</a:t>
            </a:r>
          </a:p>
          <a:p>
            <a:pPr lvl="0"/>
            <a:r>
              <a:rPr lang="en-US" dirty="0"/>
              <a:t>Nevada Revised Statutes Chapters 533 and 534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09FC059-7E02-9B4B-985E-14117C141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Purpose of Water Budget Update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E1915D-7BBF-4574-7F50-4620D0CC0FCF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2433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7B616-692D-3B4D-8B88-6FF93C1016C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81000" y="2286000"/>
            <a:ext cx="11315700" cy="3631468"/>
          </a:xfrm>
        </p:spPr>
        <p:txBody>
          <a:bodyPr>
            <a:normAutofit/>
          </a:bodyPr>
          <a:lstStyle/>
          <a:p>
            <a:r>
              <a:rPr lang="en-US" dirty="0"/>
              <a:t>1990</a:t>
            </a:r>
          </a:p>
          <a:p>
            <a:pPr lvl="1"/>
            <a:r>
              <a:rPr lang="en-US" dirty="0"/>
              <a:t>Water budget analysis – allocations versus perennial yield</a:t>
            </a:r>
          </a:p>
          <a:p>
            <a:pPr lvl="1"/>
            <a:r>
              <a:rPr lang="en-US" dirty="0"/>
              <a:t>Board of County Commissioners establish of 2.5 acre-feet dedication rate</a:t>
            </a:r>
          </a:p>
          <a:p>
            <a:r>
              <a:rPr lang="en-US" dirty="0"/>
              <a:t>2010</a:t>
            </a:r>
          </a:p>
          <a:p>
            <a:pPr lvl="1"/>
            <a:r>
              <a:rPr lang="en-US" dirty="0"/>
              <a:t>Request revised discount factor</a:t>
            </a:r>
          </a:p>
          <a:p>
            <a:pPr lvl="1"/>
            <a:r>
              <a:rPr lang="en-US" dirty="0"/>
              <a:t>BCC </a:t>
            </a:r>
            <a:r>
              <a:rPr lang="en-US"/>
              <a:t>maintains dedication rate</a:t>
            </a:r>
            <a:endParaRPr lang="en-US" dirty="0"/>
          </a:p>
          <a:p>
            <a:r>
              <a:rPr lang="en-US" dirty="0"/>
              <a:t>2022</a:t>
            </a:r>
          </a:p>
          <a:p>
            <a:pPr lvl="1"/>
            <a:r>
              <a:rPr lang="en-US" dirty="0"/>
              <a:t>Revised discount factor to compare allocations to perennial yield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831FDC7-FF76-3C40-A790-E1C0065B7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Background and Prior 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F2134C-0C97-4B29-F8DA-4369A4383F5C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96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7813A-3D0F-1154-695D-4A9B35069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1B06-813D-AE46-2356-CE6130AA84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>
            <a:normAutofit/>
          </a:bodyPr>
          <a:lstStyle/>
          <a:p>
            <a:r>
              <a:rPr lang="en-US" dirty="0"/>
              <a:t>Potential Hydrogeologic Study 1</a:t>
            </a:r>
            <a:r>
              <a:rPr lang="en-US" baseline="30000" dirty="0"/>
              <a:t>st</a:t>
            </a:r>
            <a:r>
              <a:rPr lang="en-US" dirty="0"/>
              <a:t> quarter and 2</a:t>
            </a:r>
            <a:r>
              <a:rPr lang="en-US" baseline="30000" dirty="0"/>
              <a:t>nd</a:t>
            </a:r>
            <a:r>
              <a:rPr lang="en-US" dirty="0"/>
              <a:t> quarter of 2026</a:t>
            </a:r>
          </a:p>
          <a:p>
            <a:pPr lvl="1"/>
            <a:r>
              <a:rPr lang="en-US" dirty="0"/>
              <a:t>Hiring consultant to analyze perennial yield and water budget</a:t>
            </a:r>
          </a:p>
          <a:p>
            <a:r>
              <a:rPr lang="en-US" dirty="0"/>
              <a:t>Establish Revised Discount Factor for dedication –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quarter 2026</a:t>
            </a:r>
          </a:p>
          <a:p>
            <a:r>
              <a:rPr lang="en-US" dirty="0"/>
              <a:t>Adoption into Warm Springs Area Plan – 3</a:t>
            </a:r>
            <a:r>
              <a:rPr lang="en-US" baseline="30000" dirty="0"/>
              <a:t>rd</a:t>
            </a:r>
            <a:r>
              <a:rPr lang="en-US" dirty="0"/>
              <a:t> and 4</a:t>
            </a:r>
            <a:r>
              <a:rPr lang="en-US" baseline="30000" dirty="0"/>
              <a:t>th</a:t>
            </a:r>
            <a:r>
              <a:rPr lang="en-US" dirty="0"/>
              <a:t> quarter 2026</a:t>
            </a:r>
          </a:p>
          <a:p>
            <a:r>
              <a:rPr lang="en-US" b="1" dirty="0"/>
              <a:t>PUBLIC PROCESS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84EAE3A-343D-FAEB-FE98-45C4EAD40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Going Forward – Proposed 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E68708-A6BA-777F-F4E5-C9F8BF1D4A4F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97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18437-144F-3B08-34A1-A40B791D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69B83-3010-7901-7368-96848F03422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FCAFC2-5F41-B16F-EB0A-FB21FC97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sz="6000" dirty="0"/>
              <a:t>Questions and Discussion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A75FF3-252C-C6FD-641F-D38294D12442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1836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BA7355D-3039-E249-ABA5-AA341BED4F3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7856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FEE6A1A-CBFA-334A-AC26-86072326FF77}"/>
              </a:ext>
            </a:extLst>
          </p:cNvPr>
          <p:cNvSpPr txBox="1">
            <a:spLocks/>
          </p:cNvSpPr>
          <p:nvPr/>
        </p:nvSpPr>
        <p:spPr>
          <a:xfrm>
            <a:off x="1600200" y="76200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rgbClr val="0476A8"/>
                </a:solidFill>
                <a:latin typeface="Roboto Slab" pitchFamily="2" charset="0"/>
                <a:ea typeface="Roboto Slab" pitchFamily="2" charset="0"/>
                <a:cs typeface="+mj-cs"/>
              </a:defRPr>
            </a:lvl1pPr>
          </a:lstStyle>
          <a:p>
            <a:r>
              <a:rPr lang="en-US" sz="12000" dirty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56E6C3-361E-ED40-B54A-78622F06DB76}"/>
              </a:ext>
            </a:extLst>
          </p:cNvPr>
          <p:cNvSpPr txBox="1"/>
          <p:nvPr/>
        </p:nvSpPr>
        <p:spPr>
          <a:xfrm>
            <a:off x="3771900" y="3406446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Roboto Slab Light" pitchFamily="2" charset="0"/>
                <a:ea typeface="Roboto Slab Light" pitchFamily="2" charset="0"/>
                <a:cs typeface="Roboto Medium" panose="02000000000000000000" pitchFamily="2" charset="0"/>
              </a:rPr>
              <a:t>Insert text here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90FBF6-03FD-3E44-BCAD-CD1A1D34AA5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8536" y="5304170"/>
            <a:ext cx="1114927" cy="111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572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ashoe Count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475A7"/>
      </a:accent1>
      <a:accent2>
        <a:srgbClr val="6A428A"/>
      </a:accent2>
      <a:accent3>
        <a:srgbClr val="C35366"/>
      </a:accent3>
      <a:accent4>
        <a:srgbClr val="BA6391"/>
      </a:accent4>
      <a:accent5>
        <a:srgbClr val="F48E71"/>
      </a:accent5>
      <a:accent6>
        <a:srgbClr val="F8C457"/>
      </a:accent6>
      <a:hlink>
        <a:srgbClr val="0563C1"/>
      </a:hlink>
      <a:folHlink>
        <a:srgbClr val="954F7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B3540E5350B4F8430A3F167417D44" ma:contentTypeVersion="17" ma:contentTypeDescription="Create a new document." ma:contentTypeScope="" ma:versionID="63563ecfaa957c93951daa7c9cb33909">
  <xsd:schema xmlns:xsd="http://www.w3.org/2001/XMLSchema" xmlns:xs="http://www.w3.org/2001/XMLSchema" xmlns:p="http://schemas.microsoft.com/office/2006/metadata/properties" xmlns:ns2="61acbd0e-8d97-4eab-adf5-73367b499e5d" xmlns:ns3="58cd2864-a2ba-4bca-97be-cff8ac02128d" targetNamespace="http://schemas.microsoft.com/office/2006/metadata/properties" ma:root="true" ma:fieldsID="448d87ea9b00daa8b5fa865052ceab58" ns2:_="" ns3:_="">
    <xsd:import namespace="61acbd0e-8d97-4eab-adf5-73367b499e5d"/>
    <xsd:import namespace="58cd2864-a2ba-4bca-97be-cff8ac0212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cbd0e-8d97-4eab-adf5-73367b499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b48f011-0c99-48a8-b23c-e11e698ab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d2864-a2ba-4bca-97be-cff8ac0212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5ab036-566d-4bc9-b3dd-50a0351051b0}" ma:internalName="TaxCatchAll" ma:showField="CatchAllData" ma:web="58cd2864-a2ba-4bca-97be-cff8ac021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cd2864-a2ba-4bca-97be-cff8ac02128d" xsi:nil="true"/>
    <lcf76f155ced4ddcb4097134ff3c332f xmlns="61acbd0e-8d97-4eab-adf5-73367b499e5d">
      <Terms xmlns="http://schemas.microsoft.com/office/infopath/2007/PartnerControls"/>
    </lcf76f155ced4ddcb4097134ff3c332f>
    <Notes xmlns="61acbd0e-8d97-4eab-adf5-73367b499e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468CA6-E29F-4C64-A47A-FBEF1E819DAF}"/>
</file>

<file path=customXml/itemProps2.xml><?xml version="1.0" encoding="utf-8"?>
<ds:datastoreItem xmlns:ds="http://schemas.openxmlformats.org/officeDocument/2006/customXml" ds:itemID="{2634678A-73AF-4A07-A48F-AC3990290816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2e592e58-1ea2-4767-b12d-785cb278db63"/>
    <ds:schemaRef ds:uri="http://purl.org/dc/terms/"/>
    <ds:schemaRef ds:uri="http://schemas.openxmlformats.org/package/2006/metadata/core-properties"/>
    <ds:schemaRef ds:uri="d674ea5f-e568-4e07-bc16-0a1f19b41d8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A8A2ED1-CF57-4A94-AC0C-09E145F1FC7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144f426-de02-4512-acd6-9be2667fce12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205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Roboto Slab</vt:lpstr>
      <vt:lpstr>Roboto Slab Light</vt:lpstr>
      <vt:lpstr>Rockwell</vt:lpstr>
      <vt:lpstr>Office Theme</vt:lpstr>
      <vt:lpstr>PowerPoint Presentation</vt:lpstr>
      <vt:lpstr>Meeting Topics</vt:lpstr>
      <vt:lpstr>Purpose of Water Budget Update</vt:lpstr>
      <vt:lpstr>Background and Prior Actions</vt:lpstr>
      <vt:lpstr>Going Forward – Proposed Actions</vt:lpstr>
      <vt:lpstr>Questions and Discussion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Milan Sperka</dc:creator>
  <cp:lastModifiedBy>Weiss, Timber A.</cp:lastModifiedBy>
  <cp:revision>87</cp:revision>
  <dcterms:created xsi:type="dcterms:W3CDTF">2021-10-07T17:37:40Z</dcterms:created>
  <dcterms:modified xsi:type="dcterms:W3CDTF">2026-01-14T19:01:03Z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0x01010079CB3540E5350B4F8430A3F167417D44</vt:lpwstr>
  </property>
  <property fmtid="{D5CDD505-2E9C-101B-9397-08002B2CF9AE}" pid="3" name="MediaServiceImageTags">
    <vt:lpwstr/>
  </property>
</Properties>
</file>