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  <p:sldId id="257" r:id="rId6"/>
    <p:sldId id="266" r:id="rId7"/>
    <p:sldId id="265" r:id="rId8"/>
    <p:sldId id="267" r:id="rId9"/>
    <p:sldId id="268" r:id="rId10"/>
    <p:sldId id="26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04C"/>
    <a:srgbClr val="F58F72"/>
    <a:srgbClr val="0476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A895CF7-F8A8-4273-A937-D4D16E209B07}" v="5" dt="2026-01-12T18:58:22.9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82"/>
    <p:restoredTop sz="96054"/>
  </p:normalViewPr>
  <p:slideViewPr>
    <p:cSldViewPr snapToObjects="1">
      <p:cViewPr varScale="1">
        <p:scale>
          <a:sx n="103" d="100"/>
          <a:sy n="103" d="100"/>
        </p:scale>
        <p:origin x="120" y="17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tiff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tif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tiff"/><Relationship Id="rId4" Type="http://schemas.openxmlformats.org/officeDocument/2006/relationships/image" Target="../media/image3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15EACBBB-6FCE-6B45-8719-D4DBB4F9ADF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alphaModFix amt="5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175" y="324925"/>
            <a:ext cx="12192000" cy="6533075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6A513812-6B1B-E245-B2CB-EFB1759D15C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0800000">
            <a:off x="3175" y="6356346"/>
            <a:ext cx="12192000" cy="50165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98CFC92-37C7-3D40-A314-CF30C4C6396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175" y="-4978"/>
            <a:ext cx="12192000" cy="982491"/>
          </a:xfrm>
          <a:prstGeom prst="rect">
            <a:avLst/>
          </a:pr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6602B2-4381-4B43-8EAD-5F017CE2AA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793C8-93C1-3645-9CE6-836D5D7A1337}" type="datetimeFigureOut">
              <a:rPr lang="en-US" smtClean="0"/>
              <a:t>1/13/2026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D6D3B3-9200-6E47-BC8F-6D77EF4003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15F5C7-B123-4246-BDCE-13175EDB6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C1194-F25E-814B-9304-87CFF248FEE2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6BF44E6-9346-C84D-904D-B083C7CE2C01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82941" y="155429"/>
            <a:ext cx="686099" cy="685634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6CE25B54-7086-0347-B148-B6E32A1FE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21266"/>
            <a:ext cx="10515600" cy="686802"/>
          </a:xfrm>
        </p:spPr>
        <p:txBody>
          <a:bodyPr>
            <a:normAutofit/>
          </a:bodyPr>
          <a:lstStyle>
            <a:lvl1pPr>
              <a:defRPr sz="3200" b="1" i="0">
                <a:solidFill>
                  <a:srgbClr val="0476A8"/>
                </a:solidFill>
                <a:latin typeface="Roboto Slab" pitchFamily="2" charset="0"/>
                <a:ea typeface="Roboto Slab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C7072121-8659-6C4C-8001-64A77A0A0D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91108"/>
            <a:ext cx="10515600" cy="3631468"/>
          </a:xfrm>
        </p:spPr>
        <p:txBody>
          <a:bodyPr/>
          <a:lstStyle>
            <a:lvl1pPr>
              <a:defRPr sz="2200" b="0" i="0">
                <a:latin typeface="Roboto Slab" pitchFamily="2" charset="0"/>
                <a:ea typeface="Roboto Slab" pitchFamily="2" charset="0"/>
              </a:defRPr>
            </a:lvl1pPr>
            <a:lvl2pPr>
              <a:defRPr sz="2000" b="0" i="0">
                <a:latin typeface="Roboto Slab" pitchFamily="2" charset="0"/>
                <a:ea typeface="Roboto Slab" pitchFamily="2" charset="0"/>
              </a:defRPr>
            </a:lvl2pPr>
            <a:lvl3pPr>
              <a:defRPr sz="1600" b="0" i="0">
                <a:latin typeface="Roboto Slab" pitchFamily="2" charset="0"/>
                <a:ea typeface="Roboto Slab" pitchFamily="2" charset="0"/>
              </a:defRPr>
            </a:lvl3pPr>
            <a:lvl4pPr>
              <a:defRPr b="0" i="0">
                <a:latin typeface="Roboto Slab" pitchFamily="2" charset="0"/>
                <a:ea typeface="Roboto Slab" pitchFamily="2" charset="0"/>
              </a:defRPr>
            </a:lvl4pPr>
            <a:lvl5pPr>
              <a:defRPr b="0" i="0">
                <a:latin typeface="Roboto Slab" pitchFamily="2" charset="0"/>
                <a:ea typeface="Roboto Slab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48E35F6-50F9-3F40-825C-1A26F39D8BC5}"/>
              </a:ext>
            </a:extLst>
          </p:cNvPr>
          <p:cNvSpPr/>
          <p:nvPr userDrawn="1"/>
        </p:nvSpPr>
        <p:spPr>
          <a:xfrm>
            <a:off x="0" y="962026"/>
            <a:ext cx="12192000" cy="76200"/>
          </a:xfrm>
          <a:prstGeom prst="rect">
            <a:avLst/>
          </a:prstGeom>
          <a:solidFill>
            <a:srgbClr val="0476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735272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55E899-F0BA-AB45-B1B1-68AE76677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FE81854-66DE-CE4B-B783-FF1E3EEACF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A8DF05-97C4-A846-97F7-DF0C92EDF0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F702F6-A460-DA45-A6A3-C17C22E662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793C8-93C1-3645-9CE6-836D5D7A1337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902045-DF8E-754E-A16D-E7BE516C2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B195E2-4EB0-5745-B87E-93D0EAFF71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C1194-F25E-814B-9304-87CFF248F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049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23514-633A-C149-B2BF-3D0F15223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C760CE-87EE-C44E-8C7C-A3BF767D2E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CF8175-670E-A248-AFCC-09CAB7C3F7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793C8-93C1-3645-9CE6-836D5D7A1337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E187D5-6CDB-5341-B51C-D7AD9E04F9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ABB4FE-A9A2-2146-A435-C43FD72E91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C1194-F25E-814B-9304-87CFF248F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1777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8EB0BF-6E52-4A41-91D5-D5746DD21E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6B1F05-2ED9-824F-AEB6-743BD95FDD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49AD57-818F-F145-B6EC-5263F820C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793C8-93C1-3645-9CE6-836D5D7A1337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0B2670-304E-AB4C-BDBD-C8B02FE18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3FCB0E-509B-A344-A6E9-3FA14E894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C1194-F25E-814B-9304-87CFF248F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219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6A513812-6B1B-E245-B2CB-EFB1759D15C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0800000">
            <a:off x="3175" y="6356346"/>
            <a:ext cx="12192000" cy="50165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98CFC92-37C7-3D40-A314-CF30C4C6396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175" y="-4978"/>
            <a:ext cx="12192000" cy="982491"/>
          </a:xfrm>
          <a:prstGeom prst="rect">
            <a:avLst/>
          </a:pr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6602B2-4381-4B43-8EAD-5F017CE2AA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793C8-93C1-3645-9CE6-836D5D7A1337}" type="datetimeFigureOut">
              <a:rPr lang="en-US" smtClean="0"/>
              <a:t>1/13/2026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D6D3B3-9200-6E47-BC8F-6D77EF4003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15F5C7-B123-4246-BDCE-13175EDB6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C1194-F25E-814B-9304-87CFF248FEE2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EA3EADB-64EE-624D-AA14-279AFEE75955}"/>
              </a:ext>
            </a:extLst>
          </p:cNvPr>
          <p:cNvSpPr/>
          <p:nvPr userDrawn="1"/>
        </p:nvSpPr>
        <p:spPr>
          <a:xfrm>
            <a:off x="0" y="962026"/>
            <a:ext cx="12192000" cy="76200"/>
          </a:xfrm>
          <a:prstGeom prst="rect">
            <a:avLst/>
          </a:prstGeom>
          <a:solidFill>
            <a:srgbClr val="0476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6B4B149F-CDAC-7D48-B8F4-A318B11BF8FA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82941" y="155429"/>
            <a:ext cx="686099" cy="685634"/>
          </a:xfrm>
          <a:prstGeom prst="rect">
            <a:avLst/>
          </a:prstGeom>
        </p:spPr>
      </p:pic>
      <p:sp>
        <p:nvSpPr>
          <p:cNvPr id="15" name="Title 1">
            <a:extLst>
              <a:ext uri="{FF2B5EF4-FFF2-40B4-BE49-F238E27FC236}">
                <a16:creationId xmlns:a16="http://schemas.microsoft.com/office/drawing/2014/main" id="{E3ED668A-304A-A54A-9379-015E25A26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21266"/>
            <a:ext cx="10515600" cy="686802"/>
          </a:xfrm>
        </p:spPr>
        <p:txBody>
          <a:bodyPr>
            <a:normAutofit/>
          </a:bodyPr>
          <a:lstStyle>
            <a:lvl1pPr>
              <a:defRPr sz="3200" b="1" i="0">
                <a:solidFill>
                  <a:srgbClr val="0476A8"/>
                </a:solidFill>
                <a:latin typeface="Roboto Slab" pitchFamily="2" charset="0"/>
                <a:ea typeface="Roboto Slab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A7A0AF98-AF22-CF45-BE4F-7691C3B216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91108"/>
            <a:ext cx="10515600" cy="3631468"/>
          </a:xfrm>
        </p:spPr>
        <p:txBody>
          <a:bodyPr/>
          <a:lstStyle>
            <a:lvl1pPr>
              <a:defRPr sz="2200" b="0" i="0">
                <a:latin typeface="Roboto Slab" pitchFamily="2" charset="0"/>
                <a:ea typeface="Roboto Slab" pitchFamily="2" charset="0"/>
              </a:defRPr>
            </a:lvl1pPr>
            <a:lvl2pPr>
              <a:defRPr sz="2000" b="0" i="0">
                <a:latin typeface="Roboto Slab" pitchFamily="2" charset="0"/>
                <a:ea typeface="Roboto Slab" pitchFamily="2" charset="0"/>
              </a:defRPr>
            </a:lvl2pPr>
            <a:lvl3pPr>
              <a:defRPr sz="1600" b="0" i="0">
                <a:latin typeface="Roboto Slab" pitchFamily="2" charset="0"/>
                <a:ea typeface="Roboto Slab" pitchFamily="2" charset="0"/>
              </a:defRPr>
            </a:lvl3pPr>
            <a:lvl4pPr>
              <a:defRPr b="0" i="0">
                <a:latin typeface="Roboto Slab" pitchFamily="2" charset="0"/>
                <a:ea typeface="Roboto Slab" pitchFamily="2" charset="0"/>
              </a:defRPr>
            </a:lvl4pPr>
            <a:lvl5pPr>
              <a:defRPr b="0" i="0">
                <a:latin typeface="Roboto Slab" pitchFamily="2" charset="0"/>
                <a:ea typeface="Roboto Slab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865117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246341ED-3265-2F47-8A6C-8C7D88F4F99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alphaModFix amt="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505200" y="1166744"/>
            <a:ext cx="4870588" cy="4870588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A1925C7C-19DD-F84B-AC5A-D8089C1C77E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0800000">
            <a:off x="3175" y="6356346"/>
            <a:ext cx="12192000" cy="501653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F9CA0885-946A-1348-8195-8568DA1116B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7000"/>
            <a:ext cx="12192000" cy="982491"/>
          </a:xfrm>
          <a:prstGeom prst="rect">
            <a:avLst/>
          </a:pr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642357-1115-6342-8BD7-DF48482777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793C8-93C1-3645-9CE6-836D5D7A1337}" type="datetimeFigureOut">
              <a:rPr lang="en-US" smtClean="0"/>
              <a:t>1/13/2026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973691-B58B-874F-A27C-71D44DB45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94F817-33C7-9D43-AD7F-2519AFB626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C1194-F25E-814B-9304-87CFF248FEE2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59E39A4-3217-1945-A63E-CBA155BC6269}"/>
              </a:ext>
            </a:extLst>
          </p:cNvPr>
          <p:cNvSpPr/>
          <p:nvPr userDrawn="1"/>
        </p:nvSpPr>
        <p:spPr>
          <a:xfrm>
            <a:off x="0" y="962026"/>
            <a:ext cx="12192000" cy="76200"/>
          </a:xfrm>
          <a:prstGeom prst="rect">
            <a:avLst/>
          </a:prstGeom>
          <a:solidFill>
            <a:srgbClr val="0476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CB509CD-F766-A74F-8CEC-FF6C3871CDA9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82941" y="155429"/>
            <a:ext cx="686099" cy="685634"/>
          </a:xfrm>
          <a:prstGeom prst="rect">
            <a:avLst/>
          </a:prstGeom>
        </p:spPr>
      </p:pic>
      <p:sp>
        <p:nvSpPr>
          <p:cNvPr id="15" name="Title 1">
            <a:extLst>
              <a:ext uri="{FF2B5EF4-FFF2-40B4-BE49-F238E27FC236}">
                <a16:creationId xmlns:a16="http://schemas.microsoft.com/office/drawing/2014/main" id="{49BBE3F7-40CA-A840-B829-A5D5B148E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21266"/>
            <a:ext cx="10515600" cy="686802"/>
          </a:xfrm>
        </p:spPr>
        <p:txBody>
          <a:bodyPr>
            <a:normAutofit/>
          </a:bodyPr>
          <a:lstStyle>
            <a:lvl1pPr>
              <a:defRPr sz="3200" b="1" i="0">
                <a:solidFill>
                  <a:srgbClr val="0476A8"/>
                </a:solidFill>
                <a:latin typeface="Roboto Slab" pitchFamily="2" charset="0"/>
                <a:ea typeface="Roboto Slab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BCB3E24F-49F5-8544-BCED-F38CCB9D79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91108"/>
            <a:ext cx="10515600" cy="3631468"/>
          </a:xfrm>
        </p:spPr>
        <p:txBody>
          <a:bodyPr/>
          <a:lstStyle>
            <a:lvl1pPr>
              <a:defRPr sz="2200" b="0" i="0">
                <a:latin typeface="Roboto Slab" pitchFamily="2" charset="0"/>
                <a:ea typeface="Roboto Slab" pitchFamily="2" charset="0"/>
              </a:defRPr>
            </a:lvl1pPr>
            <a:lvl2pPr>
              <a:defRPr sz="2000" b="0" i="0">
                <a:latin typeface="Roboto Slab" pitchFamily="2" charset="0"/>
                <a:ea typeface="Roboto Slab" pitchFamily="2" charset="0"/>
              </a:defRPr>
            </a:lvl2pPr>
            <a:lvl3pPr>
              <a:defRPr sz="1600" b="0" i="0">
                <a:latin typeface="Roboto Slab" pitchFamily="2" charset="0"/>
                <a:ea typeface="Roboto Slab" pitchFamily="2" charset="0"/>
              </a:defRPr>
            </a:lvl3pPr>
            <a:lvl4pPr>
              <a:defRPr b="0" i="0">
                <a:latin typeface="Roboto Slab" pitchFamily="2" charset="0"/>
                <a:ea typeface="Roboto Slab" pitchFamily="2" charset="0"/>
              </a:defRPr>
            </a:lvl4pPr>
            <a:lvl5pPr>
              <a:defRPr b="0" i="0">
                <a:latin typeface="Roboto Slab" pitchFamily="2" charset="0"/>
                <a:ea typeface="Roboto Slab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964148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1BC2D-2C8E-7147-AEF9-A0242C3E44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8C7D01-43AB-2A4E-9EFC-A3B5648543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BDB691-B72E-9D40-80A3-2564FE298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793C8-93C1-3645-9CE6-836D5D7A1337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47A2CD-0E2C-EC4E-A7E0-FBACDEBA06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642FD3-5C00-8B4B-BD6F-A1451066D3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C1194-F25E-814B-9304-87CFF248F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079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A8006C-6C51-674C-ACE4-A8C4F53A0F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913C51-7402-134A-9611-A4EA09CFEA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296115-027C-5041-9738-FA97EE972E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793C8-93C1-3645-9CE6-836D5D7A1337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FFBC39-1FE1-5B45-9C64-0F0CAE1F12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65F332-0C33-CF4C-B791-128240799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C1194-F25E-814B-9304-87CFF248F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478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0AEAFC-CF1B-E546-8B41-46B7ADDFBD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0E4D8D-2FBE-2E42-99AA-0916F1ECC6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069D79-AB08-B848-810E-ACC301D466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7F977E-5909-F843-B777-2F66AF1258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2574B10-E22A-F74C-8770-73CE26D47F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CF9B751-AAD6-D348-AD04-2085D0581F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793C8-93C1-3645-9CE6-836D5D7A1337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7A416B2-F8A3-5B4A-B392-53EBA15AE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CE72885-DBDE-734A-9E13-230E8FAEB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C1194-F25E-814B-9304-87CFF248F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145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8DC295-8D49-C64D-BFCB-1A04F399A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0E4842E-C5D1-AE43-AF09-0EBAAE157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793C8-93C1-3645-9CE6-836D5D7A1337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CD6BA7C-65E1-0543-AA51-DDEF68A1B1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0F6DA5B-B428-D74C-B5B1-091334027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C1194-F25E-814B-9304-87CFF248F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617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80AD575-50F0-A84A-B102-9EB5BCF062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793C8-93C1-3645-9CE6-836D5D7A1337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7E4D19E-2B30-A44B-8F74-98C19C910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2768EA-3713-EA42-8FAD-06FC18FBEC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C1194-F25E-814B-9304-87CFF248F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568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1BE0A7-3A1A-8640-9701-A29E74FCDF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DA962A-C625-3C49-A8B1-03088E8C18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7316BE-CA2A-674C-A0F0-6E6A1DACEC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CB981D-1E70-1149-A275-87919E85D3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793C8-93C1-3645-9CE6-836D5D7A1337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F9B122-FAB1-2B48-99A0-13CB62BB96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C6B09F-BC4F-E242-AFEB-3552FD154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C1194-F25E-814B-9304-87CFF248F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671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B478BFF-06B9-0C40-8158-516841710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686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E6B449-66F7-404C-8EAA-9ACE761A87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729123"/>
            <a:ext cx="10515600" cy="28159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F346B5-9A06-D34F-B5C5-53ED2DA093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0793C8-93C1-3645-9CE6-836D5D7A1337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04D778-DE33-964A-BEC6-28550C15AE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1EAC4E-6F74-0247-A098-B4B11A0349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AC1194-F25E-814B-9304-87CFF248F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102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rgbClr val="0476A8"/>
          </a:solidFill>
          <a:latin typeface="Roboto Slab" pitchFamily="2" charset="0"/>
          <a:ea typeface="Roboto Slab" pitchFamily="2" charset="0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Roboto Slab" pitchFamily="2" charset="0"/>
          <a:ea typeface="Roboto Slab" pitchFamily="2" charset="0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Roboto Slab" pitchFamily="2" charset="0"/>
          <a:ea typeface="Roboto Slab" pitchFamily="2" charset="0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Roboto Slab" pitchFamily="2" charset="0"/>
          <a:ea typeface="Roboto Slab" pitchFamily="2" charset="0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Roboto Slab" pitchFamily="2" charset="0"/>
          <a:ea typeface="Roboto Slab" pitchFamily="2" charset="0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Roboto Slab" pitchFamily="2" charset="0"/>
          <a:ea typeface="Roboto Slab" pitchFamily="2" charset="0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if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tif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Blue background&#10;">
            <a:extLst>
              <a:ext uri="{FF2B5EF4-FFF2-40B4-BE49-F238E27FC236}">
                <a16:creationId xmlns:a16="http://schemas.microsoft.com/office/drawing/2014/main" id="{2716F762-938B-1646-8DD8-892F5798703E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1" name="Subtitle 2">
            <a:extLst>
              <a:ext uri="{FF2B5EF4-FFF2-40B4-BE49-F238E27FC236}">
                <a16:creationId xmlns:a16="http://schemas.microsoft.com/office/drawing/2014/main" id="{948738BA-D24E-1846-B815-9CA15E2D2588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702678" y="3886200"/>
            <a:ext cx="8786646" cy="1659199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 2" pitchFamily="18" charset="2"/>
              <a:buChar char="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7526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 2" pitchFamily="18" charset="2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UPDATED GROUNDWATER DEDICATION RATE ANALYSIS FOR NEW DEVELOPMENT</a:t>
            </a:r>
          </a:p>
          <a:p>
            <a:pPr marL="0" marR="0" lvl="0" indent="0" algn="ctr" defTabSz="914400" rtl="0" eaLnBrk="1" fontAlgn="auto" latinLnBrk="0" hangingPunct="1">
              <a:lnSpc>
                <a:spcPct val="107526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 2" pitchFamily="18" charset="2"/>
              <a:buNone/>
              <a:tabLst/>
              <a:defRPr/>
            </a:pP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Roboto Slab" pitchFamily="2" charset="0"/>
              <a:ea typeface="Roboto Slab" pitchFamily="2" charset="0"/>
              <a:cs typeface="Roboto Light" panose="02000000000000000000" pitchFamily="2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7526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 2" pitchFamily="18" charset="2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WARM SPRINGS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Roboto Slab" pitchFamily="2" charset="0"/>
                <a:ea typeface="Roboto Slab" pitchFamily="2" charset="0"/>
                <a:cs typeface="Roboto Light" panose="02000000000000000000" pitchFamily="2" charset="0"/>
              </a:rPr>
              <a:t> 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Roboto Slab" pitchFamily="2" charset="0"/>
                <a:cs typeface="Roboto Light" panose="02000000000000000000" pitchFamily="2" charset="0"/>
              </a:rPr>
              <a:t>WATER BUDGET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6" name="Picture 5" descr="Washoe County Seal&#10;">
            <a:extLst>
              <a:ext uri="{FF2B5EF4-FFF2-40B4-BE49-F238E27FC236}">
                <a16:creationId xmlns:a16="http://schemas.microsoft.com/office/drawing/2014/main" id="{004865C6-0D71-7C4F-8728-ED4E101138F9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87164" y="1816442"/>
            <a:ext cx="1817675" cy="1816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7640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B282982-DB0D-DA40-AA47-A5710492C714}"/>
              </a:ext>
            </a:extLst>
          </p:cNvPr>
          <p:cNvSpPr/>
          <p:nvPr/>
        </p:nvSpPr>
        <p:spPr>
          <a:xfrm>
            <a:off x="838200" y="330787"/>
            <a:ext cx="5593079" cy="276999"/>
          </a:xfrm>
          <a:prstGeom prst="rect">
            <a:avLst/>
          </a:prstGeom>
        </p:spPr>
        <p:txBody>
          <a:bodyPr wrap="square" lIns="0" tIns="0" rIns="0" bIns="0" anchor="ctr" anchorCtr="0">
            <a:noAutofit/>
          </a:bodyPr>
          <a:lstStyle/>
          <a:p>
            <a:r>
              <a:rPr lang="en-US" sz="1800" b="1" dirty="0">
                <a:solidFill>
                  <a:schemeClr val="bg1"/>
                </a:solidFill>
                <a:latin typeface="Roboto Slab" pitchFamily="2" charset="0"/>
                <a:ea typeface="Roboto Slab" pitchFamily="2" charset="0"/>
                <a:cs typeface="Roboto Light" panose="02000000000000000000" pitchFamily="2" charset="0"/>
              </a:rPr>
              <a:t>Washoe County Engineering and Capital Projects </a:t>
            </a:r>
            <a:endParaRPr lang="en-US" sz="1800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DACB397C-4067-0444-B963-0136F833DA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98264"/>
            <a:ext cx="10515600" cy="707535"/>
          </a:xfrm>
        </p:spPr>
        <p:txBody>
          <a:bodyPr>
            <a:normAutofit/>
          </a:bodyPr>
          <a:lstStyle>
            <a:lvl1pPr>
              <a:defRPr b="1" i="0">
                <a:solidFill>
                  <a:srgbClr val="0476A8"/>
                </a:solidFill>
                <a:latin typeface="Roboto Slab" pitchFamily="2" charset="0"/>
                <a:ea typeface="Roboto Slab" pitchFamily="2" charset="0"/>
              </a:defRPr>
            </a:lvl1pPr>
          </a:lstStyle>
          <a:p>
            <a:r>
              <a:rPr lang="en-US" dirty="0"/>
              <a:t>Meeting Topics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46912F5A-D15C-8944-B481-78975AFF62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81763"/>
            <a:ext cx="10515600" cy="3631468"/>
          </a:xfrm>
        </p:spPr>
        <p:txBody>
          <a:bodyPr/>
          <a:lstStyle>
            <a:lvl1pPr>
              <a:defRPr b="0" i="0">
                <a:latin typeface="Roboto Slab" pitchFamily="2" charset="0"/>
                <a:ea typeface="Roboto Slab" pitchFamily="2" charset="0"/>
              </a:defRPr>
            </a:lvl1pPr>
            <a:lvl2pPr>
              <a:defRPr b="0" i="0">
                <a:latin typeface="Roboto Slab" pitchFamily="2" charset="0"/>
                <a:ea typeface="Roboto Slab" pitchFamily="2" charset="0"/>
              </a:defRPr>
            </a:lvl2pPr>
            <a:lvl3pPr>
              <a:defRPr b="0" i="0">
                <a:latin typeface="Roboto Slab" pitchFamily="2" charset="0"/>
                <a:ea typeface="Roboto Slab" pitchFamily="2" charset="0"/>
              </a:defRPr>
            </a:lvl3pPr>
            <a:lvl4pPr>
              <a:defRPr b="0" i="0">
                <a:latin typeface="Roboto Slab" pitchFamily="2" charset="0"/>
                <a:ea typeface="Roboto Slab" pitchFamily="2" charset="0"/>
              </a:defRPr>
            </a:lvl4pPr>
            <a:lvl5pPr>
              <a:defRPr b="0" i="0">
                <a:latin typeface="Roboto Slab" pitchFamily="2" charset="0"/>
                <a:ea typeface="Roboto Slab" pitchFamily="2" charset="0"/>
              </a:defRPr>
            </a:lvl5pPr>
          </a:lstStyle>
          <a:p>
            <a:pPr marL="0" lvl="0" indent="0">
              <a:buNone/>
            </a:pPr>
            <a:r>
              <a:rPr lang="en-US" dirty="0"/>
              <a:t>Staff Introduction</a:t>
            </a:r>
          </a:p>
          <a:p>
            <a:pPr marL="0" lvl="0" indent="0">
              <a:buNone/>
            </a:pPr>
            <a:r>
              <a:rPr lang="en-US" dirty="0"/>
              <a:t>Purpose for the Water Budget Update</a:t>
            </a:r>
          </a:p>
          <a:p>
            <a:pPr marL="0" lvl="0" indent="0">
              <a:buNone/>
            </a:pPr>
            <a:r>
              <a:rPr lang="en-US" dirty="0"/>
              <a:t>Background and Prior Actions (1989, 2010, and 2022)</a:t>
            </a:r>
          </a:p>
          <a:p>
            <a:pPr marL="0" lvl="0" indent="0">
              <a:buNone/>
            </a:pPr>
            <a:r>
              <a:rPr lang="en-US" dirty="0"/>
              <a:t>Proposed Actions in 2026</a:t>
            </a:r>
          </a:p>
          <a:p>
            <a:pPr marL="0" lvl="0" indent="0">
              <a:buNone/>
            </a:pPr>
            <a:r>
              <a:rPr lang="en-US" dirty="0"/>
              <a:t>Questions and Discussion</a:t>
            </a:r>
          </a:p>
          <a:p>
            <a:pPr marL="0" lv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43175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E3D131D3-E594-8A4B-98A0-A5F2B908CC1E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38200" y="2286000"/>
            <a:ext cx="10515600" cy="3631468"/>
          </a:xfrm>
        </p:spPr>
        <p:txBody>
          <a:bodyPr/>
          <a:lstStyle>
            <a:lvl1pPr>
              <a:defRPr b="0" i="0">
                <a:latin typeface="Roboto Slab" pitchFamily="2" charset="0"/>
                <a:ea typeface="Roboto Slab" pitchFamily="2" charset="0"/>
              </a:defRPr>
            </a:lvl1pPr>
            <a:lvl2pPr>
              <a:defRPr b="0" i="0">
                <a:latin typeface="Roboto Slab" pitchFamily="2" charset="0"/>
                <a:ea typeface="Roboto Slab" pitchFamily="2" charset="0"/>
              </a:defRPr>
            </a:lvl2pPr>
            <a:lvl3pPr>
              <a:defRPr b="0" i="0">
                <a:latin typeface="Roboto Slab" pitchFamily="2" charset="0"/>
                <a:ea typeface="Roboto Slab" pitchFamily="2" charset="0"/>
              </a:defRPr>
            </a:lvl3pPr>
            <a:lvl4pPr>
              <a:defRPr b="0" i="0">
                <a:latin typeface="Roboto Slab" pitchFamily="2" charset="0"/>
                <a:ea typeface="Roboto Slab" pitchFamily="2" charset="0"/>
              </a:defRPr>
            </a:lvl4pPr>
            <a:lvl5pPr>
              <a:defRPr b="0" i="0">
                <a:latin typeface="Roboto Slab" pitchFamily="2" charset="0"/>
                <a:ea typeface="Roboto Slab" pitchFamily="2" charset="0"/>
              </a:defRPr>
            </a:lvl5pPr>
          </a:lstStyle>
          <a:p>
            <a:pPr lvl="0"/>
            <a:r>
              <a:rPr lang="en-US" dirty="0"/>
              <a:t>Allocations versus Perennial Yield</a:t>
            </a:r>
          </a:p>
          <a:p>
            <a:pPr lvl="0"/>
            <a:r>
              <a:rPr lang="en-US" dirty="0"/>
              <a:t>Washoe County Code Chapter 422</a:t>
            </a:r>
          </a:p>
          <a:p>
            <a:pPr lvl="0"/>
            <a:r>
              <a:rPr lang="en-US" dirty="0"/>
              <a:t>Nevada Revised Statutes Chapters 533 and 534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409FC059-7E02-9B4B-985E-14117C1413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98264"/>
            <a:ext cx="10515600" cy="707535"/>
          </a:xfrm>
        </p:spPr>
        <p:txBody>
          <a:bodyPr/>
          <a:lstStyle>
            <a:lvl1pPr>
              <a:defRPr b="1" i="0">
                <a:solidFill>
                  <a:srgbClr val="0476A8"/>
                </a:solidFill>
                <a:latin typeface="Roboto Slab" pitchFamily="2" charset="0"/>
                <a:ea typeface="Roboto Slab" pitchFamily="2" charset="0"/>
              </a:defRPr>
            </a:lvl1pPr>
          </a:lstStyle>
          <a:p>
            <a:r>
              <a:rPr lang="en-US" dirty="0"/>
              <a:t>Purpose of Water </a:t>
            </a:r>
            <a:r>
              <a:rPr lang="en-US"/>
              <a:t>Budget Update</a:t>
            </a:r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8E1915D-7BBF-4574-7F50-4620D0CC0FCF}"/>
              </a:ext>
            </a:extLst>
          </p:cNvPr>
          <p:cNvSpPr/>
          <p:nvPr/>
        </p:nvSpPr>
        <p:spPr>
          <a:xfrm>
            <a:off x="838200" y="330787"/>
            <a:ext cx="5593079" cy="276999"/>
          </a:xfrm>
          <a:prstGeom prst="rect">
            <a:avLst/>
          </a:prstGeom>
        </p:spPr>
        <p:txBody>
          <a:bodyPr wrap="square" lIns="0" tIns="0" rIns="0" bIns="0" anchor="ctr" anchorCtr="0">
            <a:noAutofit/>
          </a:bodyPr>
          <a:lstStyle/>
          <a:p>
            <a:r>
              <a:rPr lang="en-US" sz="1800" b="1" dirty="0">
                <a:solidFill>
                  <a:schemeClr val="bg1"/>
                </a:solidFill>
                <a:latin typeface="Roboto Slab" pitchFamily="2" charset="0"/>
                <a:ea typeface="Roboto Slab" pitchFamily="2" charset="0"/>
                <a:cs typeface="Roboto Light" panose="02000000000000000000" pitchFamily="2" charset="0"/>
              </a:rPr>
              <a:t>Washoe County Engineering and Capital Projects 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6243374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B7B616-692D-3B4D-8B88-6FF93C1016C0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381000" y="2286000"/>
            <a:ext cx="11315700" cy="3631468"/>
          </a:xfrm>
        </p:spPr>
        <p:txBody>
          <a:bodyPr>
            <a:normAutofit/>
          </a:bodyPr>
          <a:lstStyle/>
          <a:p>
            <a:r>
              <a:rPr lang="en-US" dirty="0"/>
              <a:t>1990</a:t>
            </a:r>
          </a:p>
          <a:p>
            <a:pPr lvl="1"/>
            <a:r>
              <a:rPr lang="en-US" dirty="0"/>
              <a:t>Water budget analysis – allocations versus perennial yield</a:t>
            </a:r>
          </a:p>
          <a:p>
            <a:pPr lvl="1"/>
            <a:r>
              <a:rPr lang="en-US" dirty="0"/>
              <a:t>Board of County Commissioners establish of 2.5 acre-feet dedication rate</a:t>
            </a:r>
          </a:p>
          <a:p>
            <a:r>
              <a:rPr lang="en-US" dirty="0"/>
              <a:t>2010</a:t>
            </a:r>
          </a:p>
          <a:p>
            <a:pPr lvl="1"/>
            <a:r>
              <a:rPr lang="en-US" dirty="0"/>
              <a:t>Request revised discount factor</a:t>
            </a:r>
          </a:p>
          <a:p>
            <a:pPr lvl="1"/>
            <a:r>
              <a:rPr lang="en-US" dirty="0"/>
              <a:t>BCC </a:t>
            </a:r>
            <a:r>
              <a:rPr lang="en-US"/>
              <a:t>maintains dedication rate</a:t>
            </a:r>
            <a:endParaRPr lang="en-US" dirty="0"/>
          </a:p>
          <a:p>
            <a:r>
              <a:rPr lang="en-US" dirty="0"/>
              <a:t>2022</a:t>
            </a:r>
          </a:p>
          <a:p>
            <a:pPr lvl="1"/>
            <a:r>
              <a:rPr lang="en-US" dirty="0"/>
              <a:t>Revised discount factor to compare allocations to perennial yield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831FDC7-FF76-3C40-A790-E1C0065B7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98264"/>
            <a:ext cx="10515600" cy="707535"/>
          </a:xfrm>
        </p:spPr>
        <p:txBody>
          <a:bodyPr/>
          <a:lstStyle>
            <a:lvl1pPr>
              <a:defRPr b="1" i="0">
                <a:solidFill>
                  <a:srgbClr val="0476A8"/>
                </a:solidFill>
                <a:latin typeface="Roboto Slab" pitchFamily="2" charset="0"/>
                <a:ea typeface="Roboto Slab" pitchFamily="2" charset="0"/>
              </a:defRPr>
            </a:lvl1pPr>
          </a:lstStyle>
          <a:p>
            <a:r>
              <a:rPr lang="en-US" dirty="0"/>
              <a:t>Background and Prior Actions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DF2134C-0C97-4B29-F8DA-4369A4383F5C}"/>
              </a:ext>
            </a:extLst>
          </p:cNvPr>
          <p:cNvSpPr/>
          <p:nvPr/>
        </p:nvSpPr>
        <p:spPr>
          <a:xfrm>
            <a:off x="838200" y="330787"/>
            <a:ext cx="5593079" cy="276999"/>
          </a:xfrm>
          <a:prstGeom prst="rect">
            <a:avLst/>
          </a:prstGeom>
        </p:spPr>
        <p:txBody>
          <a:bodyPr wrap="square" lIns="0" tIns="0" rIns="0" bIns="0" anchor="ctr" anchorCtr="0">
            <a:noAutofit/>
          </a:bodyPr>
          <a:lstStyle/>
          <a:p>
            <a:r>
              <a:rPr lang="en-US" sz="1800" b="1" dirty="0">
                <a:solidFill>
                  <a:schemeClr val="bg1"/>
                </a:solidFill>
                <a:latin typeface="Roboto Slab" pitchFamily="2" charset="0"/>
                <a:ea typeface="Roboto Slab" pitchFamily="2" charset="0"/>
                <a:cs typeface="Roboto Light" panose="02000000000000000000" pitchFamily="2" charset="0"/>
              </a:rPr>
              <a:t>Washoe County Engineering and Capital Projects 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659695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27813A-3D0F-1154-695D-4A9B35069D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591B06-813D-AE46-2356-CE6130AA845F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38200" y="2286000"/>
            <a:ext cx="10515600" cy="3631468"/>
          </a:xfrm>
        </p:spPr>
        <p:txBody>
          <a:bodyPr>
            <a:normAutofit/>
          </a:bodyPr>
          <a:lstStyle/>
          <a:p>
            <a:r>
              <a:rPr lang="en-US" dirty="0"/>
              <a:t>Potential Hydrogeologic Study</a:t>
            </a:r>
          </a:p>
          <a:p>
            <a:pPr lvl="1"/>
            <a:r>
              <a:rPr lang="en-US" dirty="0"/>
              <a:t>Hiring consultant to analyze perennial yield and water budget</a:t>
            </a:r>
          </a:p>
          <a:p>
            <a:r>
              <a:rPr lang="en-US" dirty="0"/>
              <a:t>Establish Revised Discount Factor for dedication</a:t>
            </a:r>
          </a:p>
          <a:p>
            <a:r>
              <a:rPr lang="en-US" dirty="0"/>
              <a:t>Adoption into Warm Springs Area Plan</a:t>
            </a:r>
          </a:p>
          <a:p>
            <a:pPr lvl="1"/>
            <a:r>
              <a:rPr lang="en-US" dirty="0"/>
              <a:t>PUBLIC PROCESS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284EAE3A-343D-FAEB-FE98-45C4EAD403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98264"/>
            <a:ext cx="10515600" cy="707535"/>
          </a:xfrm>
        </p:spPr>
        <p:txBody>
          <a:bodyPr/>
          <a:lstStyle>
            <a:lvl1pPr>
              <a:defRPr b="1" i="0">
                <a:solidFill>
                  <a:srgbClr val="0476A8"/>
                </a:solidFill>
                <a:latin typeface="Roboto Slab" pitchFamily="2" charset="0"/>
                <a:ea typeface="Roboto Slab" pitchFamily="2" charset="0"/>
              </a:defRPr>
            </a:lvl1pPr>
          </a:lstStyle>
          <a:p>
            <a:r>
              <a:rPr lang="en-US" dirty="0"/>
              <a:t>Going Forward – Proposed Actions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CE68708-A6BA-777F-F4E5-C9F8BF1D4A4F}"/>
              </a:ext>
            </a:extLst>
          </p:cNvPr>
          <p:cNvSpPr/>
          <p:nvPr/>
        </p:nvSpPr>
        <p:spPr>
          <a:xfrm>
            <a:off x="838200" y="330787"/>
            <a:ext cx="5593079" cy="276999"/>
          </a:xfrm>
          <a:prstGeom prst="rect">
            <a:avLst/>
          </a:prstGeom>
        </p:spPr>
        <p:txBody>
          <a:bodyPr wrap="square" lIns="0" tIns="0" rIns="0" bIns="0" anchor="ctr" anchorCtr="0">
            <a:noAutofit/>
          </a:bodyPr>
          <a:lstStyle/>
          <a:p>
            <a:r>
              <a:rPr lang="en-US" sz="1800" b="1" dirty="0">
                <a:solidFill>
                  <a:schemeClr val="bg1"/>
                </a:solidFill>
                <a:latin typeface="Roboto Slab" pitchFamily="2" charset="0"/>
                <a:ea typeface="Roboto Slab" pitchFamily="2" charset="0"/>
                <a:cs typeface="Roboto Light" panose="02000000000000000000" pitchFamily="2" charset="0"/>
              </a:rPr>
              <a:t>Washoe County Engineering and Capital Projects 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789782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618437-144F-3B08-34A1-A40B791DCD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269B83-3010-7901-7368-96848F03422C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38200" y="2286000"/>
            <a:ext cx="10515600" cy="3631468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18FCAFC2-5F41-B16F-EB0A-FB21FC97CB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98264"/>
            <a:ext cx="10515600" cy="707535"/>
          </a:xfrm>
        </p:spPr>
        <p:txBody>
          <a:bodyPr>
            <a:noAutofit/>
          </a:bodyPr>
          <a:lstStyle>
            <a:lvl1pPr>
              <a:defRPr b="1" i="0">
                <a:solidFill>
                  <a:srgbClr val="0476A8"/>
                </a:solidFill>
                <a:latin typeface="Roboto Slab" pitchFamily="2" charset="0"/>
                <a:ea typeface="Roboto Slab" pitchFamily="2" charset="0"/>
              </a:defRPr>
            </a:lvl1pPr>
          </a:lstStyle>
          <a:p>
            <a:r>
              <a:rPr lang="en-US" sz="6000" dirty="0"/>
              <a:t>Questions and Discussion 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4A75FF3-252C-C6FD-641F-D38294D12442}"/>
              </a:ext>
            </a:extLst>
          </p:cNvPr>
          <p:cNvSpPr/>
          <p:nvPr/>
        </p:nvSpPr>
        <p:spPr>
          <a:xfrm>
            <a:off x="838200" y="330787"/>
            <a:ext cx="5593079" cy="276999"/>
          </a:xfrm>
          <a:prstGeom prst="rect">
            <a:avLst/>
          </a:prstGeom>
        </p:spPr>
        <p:txBody>
          <a:bodyPr wrap="square" lIns="0" tIns="0" rIns="0" bIns="0" anchor="ctr" anchorCtr="0">
            <a:noAutofit/>
          </a:bodyPr>
          <a:lstStyle/>
          <a:p>
            <a:r>
              <a:rPr lang="en-US" sz="1800" b="1" dirty="0">
                <a:solidFill>
                  <a:schemeClr val="bg1"/>
                </a:solidFill>
                <a:latin typeface="Roboto Slab" pitchFamily="2" charset="0"/>
                <a:ea typeface="Roboto Slab" pitchFamily="2" charset="0"/>
                <a:cs typeface="Roboto Light" panose="02000000000000000000" pitchFamily="2" charset="0"/>
              </a:rPr>
              <a:t>Washoe County Engineering and Capital Projects 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2183669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Blue background&#10;">
            <a:extLst>
              <a:ext uri="{FF2B5EF4-FFF2-40B4-BE49-F238E27FC236}">
                <a16:creationId xmlns:a16="http://schemas.microsoft.com/office/drawing/2014/main" id="{FBA7355D-3039-E249-ABA5-AA341BED4F37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-7856"/>
            <a:ext cx="12192000" cy="68580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8FEE6A1A-CBFA-334A-AC26-86072326FF77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600200" y="762000"/>
            <a:ext cx="9144000" cy="23876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i="0" kern="1200">
                <a:solidFill>
                  <a:srgbClr val="0476A8"/>
                </a:solidFill>
                <a:latin typeface="Roboto Slab" pitchFamily="2" charset="0"/>
                <a:ea typeface="Roboto Slab" pitchFamily="2" charset="0"/>
                <a:cs typeface="+mj-cs"/>
              </a:defRPr>
            </a:lvl1pPr>
          </a:lstStyle>
          <a:p>
            <a:pPr marL="0" marR="0" lvl="0" indent="0" algn="ctr" defTabSz="914377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Roboto Slab" pitchFamily="2" charset="0"/>
                <a:ea typeface="Roboto Slab" pitchFamily="2" charset="0"/>
                <a:cs typeface="+mj-cs"/>
              </a:rPr>
              <a:t>Thank you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B56E6C3-361E-ED40-B54A-78622F06DB76}"/>
              </a:ext>
            </a:extLst>
          </p:cNvPr>
          <p:cNvSpPr txBox="1"/>
          <p:nvPr/>
        </p:nvSpPr>
        <p:spPr>
          <a:xfrm>
            <a:off x="3771900" y="3406446"/>
            <a:ext cx="480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latin typeface="Roboto Slab Light" pitchFamily="2" charset="0"/>
                <a:ea typeface="Roboto Slab Light" pitchFamily="2" charset="0"/>
                <a:cs typeface="Roboto Medium" panose="02000000000000000000" pitchFamily="2" charset="0"/>
              </a:rPr>
              <a:t>Insert text here</a:t>
            </a:r>
          </a:p>
        </p:txBody>
      </p:sp>
      <p:pic>
        <p:nvPicPr>
          <p:cNvPr id="7" name="Picture 6" descr="Washoe County Seal">
            <a:extLst>
              <a:ext uri="{FF2B5EF4-FFF2-40B4-BE49-F238E27FC236}">
                <a16:creationId xmlns:a16="http://schemas.microsoft.com/office/drawing/2014/main" id="{8890FBF6-03FD-3E44-BCAD-CD1A1D34AA50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38536" y="5304170"/>
            <a:ext cx="1114927" cy="1114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5572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Washoe County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475A7"/>
      </a:accent1>
      <a:accent2>
        <a:srgbClr val="6A428A"/>
      </a:accent2>
      <a:accent3>
        <a:srgbClr val="C35366"/>
      </a:accent3>
      <a:accent4>
        <a:srgbClr val="BA6391"/>
      </a:accent4>
      <a:accent5>
        <a:srgbClr val="F48E71"/>
      </a:accent5>
      <a:accent6>
        <a:srgbClr val="F8C457"/>
      </a:accent6>
      <a:hlink>
        <a:srgbClr val="0563C1"/>
      </a:hlink>
      <a:folHlink>
        <a:srgbClr val="954F72"/>
      </a:folHlink>
    </a:clrScheme>
    <a:fontScheme name="Tw Cen MT-Rockwell">
      <a:majorFont>
        <a:latin typeface="Tw Cen MT" panose="020B0602020104020603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CB3540E5350B4F8430A3F167417D44" ma:contentTypeVersion="17" ma:contentTypeDescription="Create a new document." ma:contentTypeScope="" ma:versionID="b20f0d13b2d58f7cfe222315472a8dde">
  <xsd:schema xmlns:xsd="http://www.w3.org/2001/XMLSchema" xmlns:xs="http://www.w3.org/2001/XMLSchema" xmlns:p="http://schemas.microsoft.com/office/2006/metadata/properties" xmlns:ns2="61acbd0e-8d97-4eab-adf5-73367b499e5d" xmlns:ns3="58cd2864-a2ba-4bca-97be-cff8ac02128d" targetNamespace="http://schemas.microsoft.com/office/2006/metadata/properties" ma:root="true" ma:fieldsID="87ebc1febb9e35119556bf88f7ed2f9f" ns2:_="" ns3:_="">
    <xsd:import namespace="61acbd0e-8d97-4eab-adf5-73367b499e5d"/>
    <xsd:import namespace="58cd2864-a2ba-4bca-97be-cff8ac02128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Note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acbd0e-8d97-4eab-adf5-73367b499e5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1b48f011-0c99-48a8-b23c-e11e698ab55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Notes" ma:index="22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cd2864-a2ba-4bca-97be-cff8ac02128d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8b5ab036-566d-4bc9-b3dd-50a0351051b0}" ma:internalName="TaxCatchAll" ma:showField="CatchAllData" ma:web="58cd2864-a2ba-4bca-97be-cff8ac02128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8cd2864-a2ba-4bca-97be-cff8ac02128d" xsi:nil="true"/>
    <lcf76f155ced4ddcb4097134ff3c332f xmlns="61acbd0e-8d97-4eab-adf5-73367b499e5d">
      <Terms xmlns="http://schemas.microsoft.com/office/infopath/2007/PartnerControls"/>
    </lcf76f155ced4ddcb4097134ff3c332f>
    <Notes xmlns="61acbd0e-8d97-4eab-adf5-73367b499e5d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C099E81-9708-42D5-96FF-9B3FCA8AB11C}"/>
</file>

<file path=customXml/itemProps2.xml><?xml version="1.0" encoding="utf-8"?>
<ds:datastoreItem xmlns:ds="http://schemas.openxmlformats.org/officeDocument/2006/customXml" ds:itemID="{2634678A-73AF-4A07-A48F-AC3990290816}">
  <ds:schemaRefs>
    <ds:schemaRef ds:uri="http://schemas.microsoft.com/office/infopath/2007/PartnerControls"/>
    <ds:schemaRef ds:uri="http://purl.org/dc/dcmitype/"/>
    <ds:schemaRef ds:uri="http://schemas.microsoft.com/office/2006/documentManagement/types"/>
    <ds:schemaRef ds:uri="http://schemas.microsoft.com/office/2006/metadata/properties"/>
    <ds:schemaRef ds:uri="http://www.w3.org/XML/1998/namespace"/>
    <ds:schemaRef ds:uri="2e592e58-1ea2-4767-b12d-785cb278db63"/>
    <ds:schemaRef ds:uri="http://purl.org/dc/terms/"/>
    <ds:schemaRef ds:uri="http://schemas.openxmlformats.org/package/2006/metadata/core-properties"/>
    <ds:schemaRef ds:uri="d674ea5f-e568-4e07-bc16-0a1f19b41d87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AA8A2ED1-CF57-4A94-AC0C-09E145F1FC7A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9144f426-de02-4512-acd6-9be2667fce12}" enabled="1" method="Privileged" siteId="{a2a21b60-5625-43fe-a55a-52f5e111d71c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896</TotalTime>
  <Words>173</Words>
  <Application>Microsoft Office PowerPoint</Application>
  <PresentationFormat>Widescreen</PresentationFormat>
  <Paragraphs>36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Roboto Slab</vt:lpstr>
      <vt:lpstr>Roboto Slab Light</vt:lpstr>
      <vt:lpstr>Rockwell</vt:lpstr>
      <vt:lpstr>Wingdings 2</vt:lpstr>
      <vt:lpstr>Office Theme</vt:lpstr>
      <vt:lpstr>UPDATED GROUNDWATER DEDICATION RATE ANALYSIS FOR NEW DEVELOPMENT  WARM SPRINGS WATER BUDGET</vt:lpstr>
      <vt:lpstr>Meeting Topics</vt:lpstr>
      <vt:lpstr>Purpose of Water Budget Update</vt:lpstr>
      <vt:lpstr>Background and Prior Actions</vt:lpstr>
      <vt:lpstr>Going Forward – Proposed Actions</vt:lpstr>
      <vt:lpstr>Questions and Discussion 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Milan Sperka</dc:creator>
  <cp:lastModifiedBy>McDonald, Casey</cp:lastModifiedBy>
  <cp:revision>88</cp:revision>
  <dcterms:created xsi:type="dcterms:W3CDTF">2021-10-07T17:37:40Z</dcterms:created>
  <dcterms:modified xsi:type="dcterms:W3CDTF">2026-01-13T21:56:19Z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0x01010079CB3540E5350B4F8430A3F167417D44</vt:lpwstr>
  </property>
  <property fmtid="{D5CDD505-2E9C-101B-9397-08002B2CF9AE}" pid="3" name="MediaServiceImageTags">
    <vt:lpwstr/>
  </property>
</Properties>
</file>