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8" r:id="rId5"/>
    <p:sldId id="2147375313" r:id="rId6"/>
    <p:sldId id="269" r:id="rId7"/>
    <p:sldId id="2147375150" r:id="rId8"/>
    <p:sldId id="2147375149" r:id="rId9"/>
    <p:sldId id="2147375322" r:id="rId10"/>
    <p:sldId id="276" r:id="rId11"/>
    <p:sldId id="2147375318" r:id="rId12"/>
    <p:sldId id="2147137496" r:id="rId13"/>
    <p:sldId id="2147375310" r:id="rId14"/>
    <p:sldId id="2147375315" r:id="rId15"/>
    <p:sldId id="267" r:id="rId16"/>
  </p:sldIdLst>
  <p:sldSz cx="9144000" cy="5143500" type="screen16x9"/>
  <p:notesSz cx="7315200" cy="96012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DA5A53-1414-ADB5-48D7-CA4EAB2C2E61}" name="Hoon, Alexander (NV Energy)" initials="AH" userId="S::Alexander.Hoon@nvenergy.com::6545ae78-762a-4b95-b1ad-fd4483071f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BC9D5"/>
    <a:srgbClr val="005CB9"/>
    <a:srgbClr val="333333"/>
    <a:srgbClr val="007934"/>
    <a:srgbClr val="C22026"/>
    <a:srgbClr val="EA0029"/>
    <a:srgbClr val="58585A"/>
    <a:srgbClr val="00C097"/>
    <a:srgbClr val="196D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6F146E-7095-4954-8E86-6C25F1846D2D}" v="1" dt="2025-11-21T20:50:07.3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5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0060"/>
          </a:xfrm>
          <a:prstGeom prst="rect">
            <a:avLst/>
          </a:prstGeom>
        </p:spPr>
        <p:txBody>
          <a:bodyPr vert="horz" lIns="96643" tIns="48322" rIns="96643" bIns="48322" rtlCol="0"/>
          <a:lstStyle>
            <a:lvl1pPr algn="l">
              <a:defRPr sz="1200"/>
            </a:lvl1pPr>
          </a:lstStyle>
          <a:p>
            <a:endParaRPr lang="en-US"/>
          </a:p>
        </p:txBody>
      </p:sp>
      <p:sp>
        <p:nvSpPr>
          <p:cNvPr id="3" name="Date Placeholder 2"/>
          <p:cNvSpPr>
            <a:spLocks noGrp="1"/>
          </p:cNvSpPr>
          <p:nvPr>
            <p:ph type="dt" idx="1"/>
          </p:nvPr>
        </p:nvSpPr>
        <p:spPr>
          <a:xfrm>
            <a:off x="4143588" y="2"/>
            <a:ext cx="3169920" cy="480060"/>
          </a:xfrm>
          <a:prstGeom prst="rect">
            <a:avLst/>
          </a:prstGeom>
        </p:spPr>
        <p:txBody>
          <a:bodyPr vert="horz" lIns="96643" tIns="48322" rIns="96643" bIns="48322" rtlCol="0"/>
          <a:lstStyle>
            <a:lvl1pPr algn="r">
              <a:defRPr sz="1200"/>
            </a:lvl1pPr>
          </a:lstStyle>
          <a:p>
            <a:fld id="{7BFD8AE1-3A00-4E78-AB7D-3671ED1F465C}" type="datetimeFigureOut">
              <a:rPr lang="en-US" smtClean="0"/>
              <a:pPr/>
              <a:t>11/21/2025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43" tIns="48322" rIns="96643" bIns="48322"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3" tIns="48322" rIns="96643" bIns="483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3" tIns="48322" rIns="96643" bIns="48322"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6643" tIns="48322" rIns="96643" bIns="48322" rtlCol="0" anchor="b"/>
          <a:lstStyle>
            <a:lvl1pPr algn="r">
              <a:defRPr sz="1200"/>
            </a:lvl1pPr>
          </a:lstStyle>
          <a:p>
            <a:fld id="{8E1B76B7-D764-4677-A855-C6BD4A5A25BD}" type="slidenum">
              <a:rPr lang="en-US" smtClean="0"/>
              <a:pPr/>
              <a:t>‹#›</a:t>
            </a:fld>
            <a:endParaRPr lang="en-US"/>
          </a:p>
        </p:txBody>
      </p:sp>
    </p:spTree>
    <p:extLst>
      <p:ext uri="{BB962C8B-B14F-4D97-AF65-F5344CB8AC3E}">
        <p14:creationId xmlns:p14="http://schemas.microsoft.com/office/powerpoint/2010/main" val="3281462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a:ea typeface="Calibri"/>
                <a:cs typeface="Calibri"/>
              </a:rPr>
              <a:t>Katie Jo</a:t>
            </a:r>
            <a:endParaRPr lang="en-US" err="1"/>
          </a:p>
        </p:txBody>
      </p:sp>
      <p:sp>
        <p:nvSpPr>
          <p:cNvPr id="4" name="Slide Number Placeholder 3"/>
          <p:cNvSpPr>
            <a:spLocks noGrp="1"/>
          </p:cNvSpPr>
          <p:nvPr>
            <p:ph type="sldNum" sz="quarter" idx="10"/>
          </p:nvPr>
        </p:nvSpPr>
        <p:spPr/>
        <p:txBody>
          <a:bodyPr/>
          <a:lstStyle/>
          <a:p>
            <a:fld id="{8E1B76B7-D764-4677-A855-C6BD4A5A25BD}" type="slidenum">
              <a:rPr lang="en-US" smtClean="0"/>
              <a:pPr/>
              <a:t>1</a:t>
            </a:fld>
            <a:endParaRPr lang="en-US"/>
          </a:p>
        </p:txBody>
      </p:sp>
    </p:spTree>
    <p:extLst>
      <p:ext uri="{BB962C8B-B14F-4D97-AF65-F5344CB8AC3E}">
        <p14:creationId xmlns:p14="http://schemas.microsoft.com/office/powerpoint/2010/main" val="1675696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Tim Hill</a:t>
            </a:r>
          </a:p>
        </p:txBody>
      </p:sp>
      <p:sp>
        <p:nvSpPr>
          <p:cNvPr id="4" name="Slide Number Placeholder 3"/>
          <p:cNvSpPr>
            <a:spLocks noGrp="1"/>
          </p:cNvSpPr>
          <p:nvPr>
            <p:ph type="sldNum" sz="quarter" idx="5"/>
          </p:nvPr>
        </p:nvSpPr>
        <p:spPr/>
        <p:txBody>
          <a:bodyPr/>
          <a:lstStyle/>
          <a:p>
            <a:fld id="{8E1B76B7-D764-4677-A855-C6BD4A5A25BD}" type="slidenum">
              <a:rPr lang="en-US" smtClean="0"/>
              <a:pPr/>
              <a:t>10</a:t>
            </a:fld>
            <a:endParaRPr lang="en-US"/>
          </a:p>
        </p:txBody>
      </p:sp>
    </p:spTree>
    <p:extLst>
      <p:ext uri="{BB962C8B-B14F-4D97-AF65-F5344CB8AC3E}">
        <p14:creationId xmlns:p14="http://schemas.microsoft.com/office/powerpoint/2010/main" val="301259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Alex/Paul</a:t>
            </a:r>
          </a:p>
        </p:txBody>
      </p:sp>
      <p:sp>
        <p:nvSpPr>
          <p:cNvPr id="4" name="Slide Number Placeholder 3"/>
          <p:cNvSpPr>
            <a:spLocks noGrp="1"/>
          </p:cNvSpPr>
          <p:nvPr>
            <p:ph type="sldNum" sz="quarter" idx="5"/>
          </p:nvPr>
        </p:nvSpPr>
        <p:spPr/>
        <p:txBody>
          <a:bodyPr/>
          <a:lstStyle/>
          <a:p>
            <a:fld id="{8E1B76B7-D764-4677-A855-C6BD4A5A25BD}" type="slidenum">
              <a:rPr lang="en-US" smtClean="0"/>
              <a:pPr/>
              <a:t>2</a:t>
            </a:fld>
            <a:endParaRPr lang="en-US"/>
          </a:p>
        </p:txBody>
      </p:sp>
    </p:spTree>
    <p:extLst>
      <p:ext uri="{BB962C8B-B14F-4D97-AF65-F5344CB8AC3E}">
        <p14:creationId xmlns:p14="http://schemas.microsoft.com/office/powerpoint/2010/main" val="266926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Katie jo</a:t>
            </a:r>
          </a:p>
        </p:txBody>
      </p:sp>
      <p:sp>
        <p:nvSpPr>
          <p:cNvPr id="4" name="Slide Number Placeholder 3"/>
          <p:cNvSpPr>
            <a:spLocks noGrp="1"/>
          </p:cNvSpPr>
          <p:nvPr>
            <p:ph type="sldNum" sz="quarter" idx="5"/>
          </p:nvPr>
        </p:nvSpPr>
        <p:spPr/>
        <p:txBody>
          <a:bodyPr/>
          <a:lstStyle/>
          <a:p>
            <a:fld id="{8E1B76B7-D764-4677-A855-C6BD4A5A25BD}" type="slidenum">
              <a:rPr lang="en-US" smtClean="0"/>
              <a:pPr/>
              <a:t>3</a:t>
            </a:fld>
            <a:endParaRPr lang="en-US"/>
          </a:p>
        </p:txBody>
      </p:sp>
    </p:spTree>
    <p:extLst>
      <p:ext uri="{BB962C8B-B14F-4D97-AF65-F5344CB8AC3E}">
        <p14:creationId xmlns:p14="http://schemas.microsoft.com/office/powerpoint/2010/main" val="2139085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Will Morgan</a:t>
            </a:r>
          </a:p>
        </p:txBody>
      </p:sp>
      <p:sp>
        <p:nvSpPr>
          <p:cNvPr id="4" name="Slide Number Placeholder 3"/>
          <p:cNvSpPr>
            <a:spLocks noGrp="1"/>
          </p:cNvSpPr>
          <p:nvPr>
            <p:ph type="sldNum" sz="quarter" idx="5"/>
          </p:nvPr>
        </p:nvSpPr>
        <p:spPr/>
        <p:txBody>
          <a:bodyPr/>
          <a:lstStyle/>
          <a:p>
            <a:fld id="{8E1B76B7-D764-4677-A855-C6BD4A5A25BD}" type="slidenum">
              <a:rPr lang="en-US" smtClean="0"/>
              <a:pPr/>
              <a:t>4</a:t>
            </a:fld>
            <a:endParaRPr lang="en-US"/>
          </a:p>
        </p:txBody>
      </p:sp>
    </p:spTree>
    <p:extLst>
      <p:ext uri="{BB962C8B-B14F-4D97-AF65-F5344CB8AC3E}">
        <p14:creationId xmlns:p14="http://schemas.microsoft.com/office/powerpoint/2010/main" val="1275014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Mark Young</a:t>
            </a:r>
          </a:p>
        </p:txBody>
      </p:sp>
      <p:sp>
        <p:nvSpPr>
          <p:cNvPr id="4" name="Slide Number Placeholder 3"/>
          <p:cNvSpPr>
            <a:spLocks noGrp="1"/>
          </p:cNvSpPr>
          <p:nvPr>
            <p:ph type="sldNum" sz="quarter" idx="5"/>
          </p:nvPr>
        </p:nvSpPr>
        <p:spPr/>
        <p:txBody>
          <a:bodyPr/>
          <a:lstStyle/>
          <a:p>
            <a:fld id="{8E1B76B7-D764-4677-A855-C6BD4A5A25BD}" type="slidenum">
              <a:rPr lang="en-US" smtClean="0"/>
              <a:pPr/>
              <a:t>5</a:t>
            </a:fld>
            <a:endParaRPr lang="en-US"/>
          </a:p>
        </p:txBody>
      </p:sp>
    </p:spTree>
    <p:extLst>
      <p:ext uri="{BB962C8B-B14F-4D97-AF65-F5344CB8AC3E}">
        <p14:creationId xmlns:p14="http://schemas.microsoft.com/office/powerpoint/2010/main" val="1608978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Alex</a:t>
            </a:r>
          </a:p>
        </p:txBody>
      </p:sp>
      <p:sp>
        <p:nvSpPr>
          <p:cNvPr id="4" name="Slide Number Placeholder 3"/>
          <p:cNvSpPr>
            <a:spLocks noGrp="1"/>
          </p:cNvSpPr>
          <p:nvPr>
            <p:ph type="sldNum" sz="quarter" idx="5"/>
          </p:nvPr>
        </p:nvSpPr>
        <p:spPr/>
        <p:txBody>
          <a:bodyPr/>
          <a:lstStyle/>
          <a:p>
            <a:fld id="{8E1B76B7-D764-4677-A855-C6BD4A5A25BD}" type="slidenum">
              <a:rPr lang="en-US" smtClean="0"/>
              <a:pPr/>
              <a:t>6</a:t>
            </a:fld>
            <a:endParaRPr lang="en-US"/>
          </a:p>
        </p:txBody>
      </p:sp>
    </p:spTree>
    <p:extLst>
      <p:ext uri="{BB962C8B-B14F-4D97-AF65-F5344CB8AC3E}">
        <p14:creationId xmlns:p14="http://schemas.microsoft.com/office/powerpoint/2010/main" val="4123394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Macy</a:t>
            </a:r>
          </a:p>
        </p:txBody>
      </p:sp>
      <p:sp>
        <p:nvSpPr>
          <p:cNvPr id="4" name="Slide Number Placeholder 3"/>
          <p:cNvSpPr>
            <a:spLocks noGrp="1"/>
          </p:cNvSpPr>
          <p:nvPr>
            <p:ph type="sldNum" sz="quarter" idx="5"/>
          </p:nvPr>
        </p:nvSpPr>
        <p:spPr/>
        <p:txBody>
          <a:bodyPr/>
          <a:lstStyle/>
          <a:p>
            <a:fld id="{8E1B76B7-D764-4677-A855-C6BD4A5A25BD}" type="slidenum">
              <a:rPr lang="en-US" smtClean="0"/>
              <a:pPr/>
              <a:t>7</a:t>
            </a:fld>
            <a:endParaRPr lang="en-US"/>
          </a:p>
        </p:txBody>
      </p:sp>
    </p:spTree>
    <p:extLst>
      <p:ext uri="{BB962C8B-B14F-4D97-AF65-F5344CB8AC3E}">
        <p14:creationId xmlns:p14="http://schemas.microsoft.com/office/powerpoint/2010/main" val="1890851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Macy </a:t>
            </a:r>
          </a:p>
          <a:p>
            <a:r>
              <a:rPr lang="en-US">
                <a:ea typeface="Calibri"/>
                <a:cs typeface="Calibri"/>
              </a:rPr>
              <a:t>So far in 2025, we have executed on 5 PSOMs across the state</a:t>
            </a:r>
          </a:p>
        </p:txBody>
      </p:sp>
      <p:sp>
        <p:nvSpPr>
          <p:cNvPr id="4" name="Slide Number Placeholder 3"/>
          <p:cNvSpPr>
            <a:spLocks noGrp="1"/>
          </p:cNvSpPr>
          <p:nvPr>
            <p:ph type="sldNum" sz="quarter" idx="5"/>
          </p:nvPr>
        </p:nvSpPr>
        <p:spPr/>
        <p:txBody>
          <a:bodyPr/>
          <a:lstStyle/>
          <a:p>
            <a:fld id="{8E1B76B7-D764-4677-A855-C6BD4A5A25BD}" type="slidenum">
              <a:rPr lang="en-US" smtClean="0"/>
              <a:pPr/>
              <a:t>8</a:t>
            </a:fld>
            <a:endParaRPr lang="en-US"/>
          </a:p>
        </p:txBody>
      </p:sp>
    </p:spTree>
    <p:extLst>
      <p:ext uri="{BB962C8B-B14F-4D97-AF65-F5344CB8AC3E}">
        <p14:creationId xmlns:p14="http://schemas.microsoft.com/office/powerpoint/2010/main" val="120976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Macy</a:t>
            </a:r>
            <a:endParaRPr lang="en-US"/>
          </a:p>
        </p:txBody>
      </p:sp>
      <p:sp>
        <p:nvSpPr>
          <p:cNvPr id="4" name="Slide Number Placeholder 3"/>
          <p:cNvSpPr>
            <a:spLocks noGrp="1"/>
          </p:cNvSpPr>
          <p:nvPr>
            <p:ph type="sldNum" sz="quarter" idx="5"/>
          </p:nvPr>
        </p:nvSpPr>
        <p:spPr/>
        <p:txBody>
          <a:bodyPr/>
          <a:lstStyle/>
          <a:p>
            <a:fld id="{8E1B76B7-D764-4677-A855-C6BD4A5A25BD}" type="slidenum">
              <a:rPr lang="en-US" smtClean="0"/>
              <a:pPr/>
              <a:t>9</a:t>
            </a:fld>
            <a:endParaRPr lang="en-US"/>
          </a:p>
        </p:txBody>
      </p:sp>
    </p:spTree>
    <p:extLst>
      <p:ext uri="{BB962C8B-B14F-4D97-AF65-F5344CB8AC3E}">
        <p14:creationId xmlns:p14="http://schemas.microsoft.com/office/powerpoint/2010/main" val="16400770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descr="A picture containing text, bridge&#10;&#10;Description automatically generated">
            <a:extLst>
              <a:ext uri="{FF2B5EF4-FFF2-40B4-BE49-F238E27FC236}">
                <a16:creationId xmlns:a16="http://schemas.microsoft.com/office/drawing/2014/main" id="{E430BCE5-AB2A-E78A-19B2-06F77181D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855411"/>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B771A42E-5FD4-D5F6-305C-0EB656B98C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479" y="309886"/>
            <a:ext cx="2026921" cy="454582"/>
          </a:xfrm>
          <a:prstGeom prst="rect">
            <a:avLst/>
          </a:prstGeom>
        </p:spPr>
      </p:pic>
      <p:pic>
        <p:nvPicPr>
          <p:cNvPr id="4" name="Graphic 3">
            <a:extLst>
              <a:ext uri="{FF2B5EF4-FFF2-40B4-BE49-F238E27FC236}">
                <a16:creationId xmlns:a16="http://schemas.microsoft.com/office/drawing/2014/main" id="{04CA0CA7-65C3-BCAF-8E09-36069B90FB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1000" y="1200150"/>
            <a:ext cx="533400" cy="533400"/>
          </a:xfrm>
          <a:prstGeom prst="rect">
            <a:avLst/>
          </a:prstGeom>
          <a:effectLst>
            <a:outerShdw blurRad="127000" algn="tl" rotWithShape="0">
              <a:prstClr val="black">
                <a:alpha val="40000"/>
              </a:prstClr>
            </a:outerShdw>
          </a:effectLst>
        </p:spPr>
      </p:pic>
      <p:pic>
        <p:nvPicPr>
          <p:cNvPr id="5" name="Graphic 4">
            <a:extLst>
              <a:ext uri="{FF2B5EF4-FFF2-40B4-BE49-F238E27FC236}">
                <a16:creationId xmlns:a16="http://schemas.microsoft.com/office/drawing/2014/main" id="{E6575803-1518-EAD5-A204-6E0B5D38777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273969" y="1200150"/>
            <a:ext cx="533400" cy="533400"/>
          </a:xfrm>
          <a:prstGeom prst="rect">
            <a:avLst/>
          </a:prstGeom>
          <a:effectLst>
            <a:outerShdw blurRad="127000" algn="tl" rotWithShape="0">
              <a:prstClr val="black">
                <a:alpha val="40000"/>
              </a:prstClr>
            </a:outerShdw>
          </a:effectLst>
        </p:spPr>
      </p:pic>
      <p:pic>
        <p:nvPicPr>
          <p:cNvPr id="6" name="Graphic 5">
            <a:extLst>
              <a:ext uri="{FF2B5EF4-FFF2-40B4-BE49-F238E27FC236}">
                <a16:creationId xmlns:a16="http://schemas.microsoft.com/office/drawing/2014/main" id="{201068F6-DF8E-0095-961B-A1413A3A0DF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200275" y="1200150"/>
            <a:ext cx="533400" cy="533400"/>
          </a:xfrm>
          <a:prstGeom prst="rect">
            <a:avLst/>
          </a:prstGeom>
          <a:effectLst>
            <a:outerShdw blurRad="127000" algn="tl" rotWithShape="0">
              <a:prstClr val="black">
                <a:alpha val="40000"/>
              </a:prstClr>
            </a:outerShdw>
          </a:effectLst>
        </p:spPr>
      </p:pic>
      <p:pic>
        <p:nvPicPr>
          <p:cNvPr id="7" name="Graphic 6">
            <a:extLst>
              <a:ext uri="{FF2B5EF4-FFF2-40B4-BE49-F238E27FC236}">
                <a16:creationId xmlns:a16="http://schemas.microsoft.com/office/drawing/2014/main" id="{6D4B3003-4524-204E-88F6-150596E3C59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953000" y="1200150"/>
            <a:ext cx="533400" cy="533400"/>
          </a:xfrm>
          <a:prstGeom prst="rect">
            <a:avLst/>
          </a:prstGeom>
          <a:effectLst>
            <a:outerShdw blurRad="127000" algn="tl" rotWithShape="0">
              <a:prstClr val="black">
                <a:alpha val="40000"/>
              </a:prstClr>
            </a:outerShdw>
          </a:effectLst>
        </p:spPr>
      </p:pic>
      <p:pic>
        <p:nvPicPr>
          <p:cNvPr id="8" name="Graphic 7">
            <a:extLst>
              <a:ext uri="{FF2B5EF4-FFF2-40B4-BE49-F238E27FC236}">
                <a16:creationId xmlns:a16="http://schemas.microsoft.com/office/drawing/2014/main" id="{21DB91A5-298C-AEDE-B570-AB6E53B463D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019549" y="1195387"/>
            <a:ext cx="542925" cy="542925"/>
          </a:xfrm>
          <a:prstGeom prst="rect">
            <a:avLst/>
          </a:prstGeom>
          <a:effectLst>
            <a:outerShdw blurRad="127000" algn="tl" rotWithShape="0">
              <a:prstClr val="black">
                <a:alpha val="40000"/>
              </a:prstClr>
            </a:outerShdw>
          </a:effectLst>
        </p:spPr>
      </p:pic>
      <p:pic>
        <p:nvPicPr>
          <p:cNvPr id="9" name="Graphic 8">
            <a:extLst>
              <a:ext uri="{FF2B5EF4-FFF2-40B4-BE49-F238E27FC236}">
                <a16:creationId xmlns:a16="http://schemas.microsoft.com/office/drawing/2014/main" id="{D79E578B-E72C-06F4-8878-A180A0AA304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098005" y="1185861"/>
            <a:ext cx="542926" cy="542926"/>
          </a:xfrm>
          <a:prstGeom prst="rect">
            <a:avLst/>
          </a:prstGeom>
          <a:effectLst>
            <a:outerShdw blurRad="127000" algn="tl"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C88C1D-A4B1-4B37-BF1F-0CED9BDA2EC6}"/>
              </a:ext>
            </a:extLst>
          </p:cNvPr>
          <p:cNvSpPr/>
          <p:nvPr userDrawn="1"/>
        </p:nvSpPr>
        <p:spPr>
          <a:xfrm>
            <a:off x="0" y="0"/>
            <a:ext cx="9144000" cy="899160"/>
          </a:xfrm>
          <a:prstGeom prst="rect">
            <a:avLst/>
          </a:prstGeom>
          <a:solidFill>
            <a:srgbClr val="EA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0" y="899160"/>
            <a:ext cx="9144000" cy="4076502"/>
          </a:xfrm>
          <a:prstGeom prst="rect">
            <a:avLst/>
          </a:prstGeom>
        </p:spPr>
        <p:txBody>
          <a:bodyPr/>
          <a:lstStyle>
            <a:lvl1pPr marL="282575" indent="-282575">
              <a:spcBef>
                <a:spcPts val="300"/>
              </a:spcBef>
              <a:buClrTx/>
              <a:buFont typeface="Arial" pitchFamily="34" charset="0"/>
              <a:buChar char="•"/>
              <a:defRPr sz="26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4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0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10" name="Rectangle 10"/>
          <p:cNvSpPr>
            <a:spLocks noGrp="1" noChangeArrowheads="1"/>
          </p:cNvSpPr>
          <p:nvPr>
            <p:ph type="title"/>
          </p:nvPr>
        </p:nvSpPr>
        <p:spPr bwMode="auto">
          <a:xfrm>
            <a:off x="0" y="0"/>
            <a:ext cx="9144000" cy="8961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800" b="1">
                <a:solidFill>
                  <a:schemeClr val="bg1"/>
                </a:solidFill>
                <a:latin typeface="Arial" pitchFamily="34" charset="0"/>
                <a:cs typeface="Arial" pitchFamily="34" charset="0"/>
              </a:defRPr>
            </a:lvl1pPr>
          </a:lstStyle>
          <a:p>
            <a:pPr lvl="0"/>
            <a:r>
              <a:rPr lang="en-US"/>
              <a:t>Click to edit Master title style</a:t>
            </a:r>
          </a:p>
        </p:txBody>
      </p:sp>
      <p:sp>
        <p:nvSpPr>
          <p:cNvPr id="6"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a:p>
        </p:txBody>
      </p:sp>
      <p:pic>
        <p:nvPicPr>
          <p:cNvPr id="20" name="Graphic 19">
            <a:extLst>
              <a:ext uri="{FF2B5EF4-FFF2-40B4-BE49-F238E27FC236}">
                <a16:creationId xmlns:a16="http://schemas.microsoft.com/office/drawing/2014/main" id="{84B0FBEA-9B44-478B-9B0B-9EBC817DCF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38229" y="186118"/>
            <a:ext cx="523875" cy="5238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er Service">
    <p:spTree>
      <p:nvGrpSpPr>
        <p:cNvPr id="1" name=""/>
        <p:cNvGrpSpPr/>
        <p:nvPr/>
      </p:nvGrpSpPr>
      <p:grpSpPr>
        <a:xfrm>
          <a:off x="0" y="0"/>
          <a:ext cx="0" cy="0"/>
          <a:chOff x="0" y="0"/>
          <a:chExt cx="0" cy="0"/>
        </a:xfrm>
      </p:grpSpPr>
      <p:sp>
        <p:nvSpPr>
          <p:cNvPr id="10" name="Content Placeholder 2"/>
          <p:cNvSpPr>
            <a:spLocks noGrp="1"/>
          </p:cNvSpPr>
          <p:nvPr>
            <p:ph idx="1"/>
          </p:nvPr>
        </p:nvSpPr>
        <p:spPr>
          <a:xfrm>
            <a:off x="0" y="897720"/>
            <a:ext cx="9144000" cy="4077942"/>
          </a:xfrm>
          <a:prstGeom prst="rect">
            <a:avLst/>
          </a:prstGeom>
        </p:spPr>
        <p:txBody>
          <a:bodyPr/>
          <a:lstStyle>
            <a:lvl1pPr marL="282575" indent="-282575">
              <a:spcBef>
                <a:spcPts val="300"/>
              </a:spcBef>
              <a:buClrTx/>
              <a:buFont typeface="Arial" pitchFamily="34" charset="0"/>
              <a:buChar char="•"/>
              <a:defRPr sz="26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4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0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6"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a:p>
        </p:txBody>
      </p:sp>
      <p:sp>
        <p:nvSpPr>
          <p:cNvPr id="7" name="Rectangle 6">
            <a:extLst>
              <a:ext uri="{FF2B5EF4-FFF2-40B4-BE49-F238E27FC236}">
                <a16:creationId xmlns:a16="http://schemas.microsoft.com/office/drawing/2014/main" id="{7B5ABF2C-67E2-4C7B-BF4B-61A9A402B46F}"/>
              </a:ext>
            </a:extLst>
          </p:cNvPr>
          <p:cNvSpPr/>
          <p:nvPr userDrawn="1"/>
        </p:nvSpPr>
        <p:spPr>
          <a:xfrm>
            <a:off x="0" y="0"/>
            <a:ext cx="9144000" cy="899160"/>
          </a:xfrm>
          <a:prstGeom prst="rect">
            <a:avLst/>
          </a:prstGeom>
          <a:solidFill>
            <a:srgbClr val="8BC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
            <a:extLst>
              <a:ext uri="{FF2B5EF4-FFF2-40B4-BE49-F238E27FC236}">
                <a16:creationId xmlns:a16="http://schemas.microsoft.com/office/drawing/2014/main" id="{179CC12A-B0FE-429A-BD45-FD6F7F0B30B7}"/>
              </a:ext>
            </a:extLst>
          </p:cNvPr>
          <p:cNvSpPr>
            <a:spLocks noGrp="1" noChangeArrowheads="1"/>
          </p:cNvSpPr>
          <p:nvPr>
            <p:ph type="title"/>
          </p:nvPr>
        </p:nvSpPr>
        <p:spPr bwMode="auto">
          <a:xfrm>
            <a:off x="0" y="0"/>
            <a:ext cx="9144000" cy="8961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800" b="1">
                <a:solidFill>
                  <a:schemeClr val="bg1"/>
                </a:solidFill>
                <a:latin typeface="Arial" pitchFamily="34" charset="0"/>
                <a:cs typeface="Arial" pitchFamily="34" charset="0"/>
              </a:defRPr>
            </a:lvl1pPr>
          </a:lstStyle>
          <a:p>
            <a:pPr lvl="0"/>
            <a:r>
              <a:rPr lang="en-US"/>
              <a:t>Click to edit Master title style</a:t>
            </a:r>
          </a:p>
        </p:txBody>
      </p:sp>
      <p:pic>
        <p:nvPicPr>
          <p:cNvPr id="18" name="Graphic 17">
            <a:extLst>
              <a:ext uri="{FF2B5EF4-FFF2-40B4-BE49-F238E27FC236}">
                <a16:creationId xmlns:a16="http://schemas.microsoft.com/office/drawing/2014/main" id="{DF8F7DE1-723C-4907-9335-2CFC08BCC6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09654" y="217613"/>
            <a:ext cx="552450" cy="476250"/>
          </a:xfrm>
          <a:prstGeom prst="rect">
            <a:avLst/>
          </a:prstGeom>
        </p:spPr>
      </p:pic>
    </p:spTree>
    <p:extLst>
      <p:ext uri="{BB962C8B-B14F-4D97-AF65-F5344CB8AC3E}">
        <p14:creationId xmlns:p14="http://schemas.microsoft.com/office/powerpoint/2010/main" val="186512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loyee Commitm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896112"/>
            <a:ext cx="9144000" cy="4079550"/>
          </a:xfrm>
          <a:prstGeom prst="rect">
            <a:avLst/>
          </a:prstGeom>
        </p:spPr>
        <p:txBody>
          <a:bodyPr/>
          <a:lstStyle>
            <a:lvl1pPr marL="282575" indent="-282575">
              <a:spcBef>
                <a:spcPts val="300"/>
              </a:spcBef>
              <a:buClrTx/>
              <a:buFont typeface="Arial" pitchFamily="34" charset="0"/>
              <a:buChar char="•"/>
              <a:defRPr sz="26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4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0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8"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a:p>
        </p:txBody>
      </p:sp>
      <p:sp>
        <p:nvSpPr>
          <p:cNvPr id="7" name="Rectangle 6">
            <a:extLst>
              <a:ext uri="{FF2B5EF4-FFF2-40B4-BE49-F238E27FC236}">
                <a16:creationId xmlns:a16="http://schemas.microsoft.com/office/drawing/2014/main" id="{94BD2F05-125D-439D-B271-C3DCC9566709}"/>
              </a:ext>
            </a:extLst>
          </p:cNvPr>
          <p:cNvSpPr/>
          <p:nvPr userDrawn="1"/>
        </p:nvSpPr>
        <p:spPr>
          <a:xfrm>
            <a:off x="0" y="0"/>
            <a:ext cx="9144000" cy="899160"/>
          </a:xfrm>
          <a:prstGeom prst="rect">
            <a:avLst/>
          </a:prstGeom>
          <a:solidFill>
            <a:srgbClr val="C22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0">
            <a:extLst>
              <a:ext uri="{FF2B5EF4-FFF2-40B4-BE49-F238E27FC236}">
                <a16:creationId xmlns:a16="http://schemas.microsoft.com/office/drawing/2014/main" id="{8520586E-4BFD-4D28-B51B-0C95A5AC7804}"/>
              </a:ext>
            </a:extLst>
          </p:cNvPr>
          <p:cNvSpPr>
            <a:spLocks noGrp="1" noChangeArrowheads="1"/>
          </p:cNvSpPr>
          <p:nvPr>
            <p:ph type="title"/>
          </p:nvPr>
        </p:nvSpPr>
        <p:spPr bwMode="auto">
          <a:xfrm>
            <a:off x="0" y="0"/>
            <a:ext cx="9144000" cy="8961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800" b="1">
                <a:solidFill>
                  <a:schemeClr val="bg1"/>
                </a:solidFill>
                <a:latin typeface="Arial" pitchFamily="34" charset="0"/>
                <a:cs typeface="Arial" pitchFamily="34" charset="0"/>
              </a:defRPr>
            </a:lvl1pPr>
          </a:lstStyle>
          <a:p>
            <a:pPr lvl="0"/>
            <a:r>
              <a:rPr lang="en-US"/>
              <a:t>Click to edit Master title style</a:t>
            </a:r>
          </a:p>
        </p:txBody>
      </p:sp>
      <p:pic>
        <p:nvPicPr>
          <p:cNvPr id="13" name="Graphic 12">
            <a:extLst>
              <a:ext uri="{FF2B5EF4-FFF2-40B4-BE49-F238E27FC236}">
                <a16:creationId xmlns:a16="http://schemas.microsoft.com/office/drawing/2014/main" id="{B5AEC0E8-6D68-4978-A63F-BE36D7EADD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34400" y="195491"/>
            <a:ext cx="418122" cy="494920"/>
          </a:xfrm>
          <a:prstGeom prst="rect">
            <a:avLst/>
          </a:prstGeom>
        </p:spPr>
      </p:pic>
    </p:spTree>
    <p:extLst>
      <p:ext uri="{BB962C8B-B14F-4D97-AF65-F5344CB8AC3E}">
        <p14:creationId xmlns:p14="http://schemas.microsoft.com/office/powerpoint/2010/main" val="269897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vironmental Respect">
    <p:spTree>
      <p:nvGrpSpPr>
        <p:cNvPr id="1" name=""/>
        <p:cNvGrpSpPr/>
        <p:nvPr/>
      </p:nvGrpSpPr>
      <p:grpSpPr>
        <a:xfrm>
          <a:off x="0" y="0"/>
          <a:ext cx="0" cy="0"/>
          <a:chOff x="0" y="0"/>
          <a:chExt cx="0" cy="0"/>
        </a:xfrm>
      </p:grpSpPr>
      <p:sp>
        <p:nvSpPr>
          <p:cNvPr id="10" name="Content Placeholder 2"/>
          <p:cNvSpPr>
            <a:spLocks noGrp="1"/>
          </p:cNvSpPr>
          <p:nvPr>
            <p:ph idx="1"/>
          </p:nvPr>
        </p:nvSpPr>
        <p:spPr>
          <a:xfrm>
            <a:off x="0" y="896112"/>
            <a:ext cx="9144000" cy="4079550"/>
          </a:xfrm>
          <a:prstGeom prst="rect">
            <a:avLst/>
          </a:prstGeom>
        </p:spPr>
        <p:txBody>
          <a:bodyPr/>
          <a:lstStyle>
            <a:lvl1pPr marL="282575" indent="-282575">
              <a:spcBef>
                <a:spcPts val="300"/>
              </a:spcBef>
              <a:buClrTx/>
              <a:buFont typeface="Arial" pitchFamily="34" charset="0"/>
              <a:buChar char="•"/>
              <a:defRPr sz="26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4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0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6"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a:p>
        </p:txBody>
      </p:sp>
      <p:sp>
        <p:nvSpPr>
          <p:cNvPr id="7" name="Rectangle 6">
            <a:extLst>
              <a:ext uri="{FF2B5EF4-FFF2-40B4-BE49-F238E27FC236}">
                <a16:creationId xmlns:a16="http://schemas.microsoft.com/office/drawing/2014/main" id="{FF59DD50-24C8-4F7E-A17B-FB9405D333F0}"/>
              </a:ext>
            </a:extLst>
          </p:cNvPr>
          <p:cNvSpPr/>
          <p:nvPr userDrawn="1"/>
        </p:nvSpPr>
        <p:spPr>
          <a:xfrm>
            <a:off x="0" y="0"/>
            <a:ext cx="9144000" cy="899160"/>
          </a:xfrm>
          <a:prstGeom prst="rect">
            <a:avLst/>
          </a:prstGeom>
          <a:solidFill>
            <a:srgbClr val="007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
            <a:extLst>
              <a:ext uri="{FF2B5EF4-FFF2-40B4-BE49-F238E27FC236}">
                <a16:creationId xmlns:a16="http://schemas.microsoft.com/office/drawing/2014/main" id="{F28E4CC4-5B8B-40FD-86ED-3CD6ED495AA6}"/>
              </a:ext>
            </a:extLst>
          </p:cNvPr>
          <p:cNvSpPr>
            <a:spLocks noGrp="1" noChangeArrowheads="1"/>
          </p:cNvSpPr>
          <p:nvPr>
            <p:ph type="title"/>
          </p:nvPr>
        </p:nvSpPr>
        <p:spPr bwMode="auto">
          <a:xfrm>
            <a:off x="0" y="0"/>
            <a:ext cx="9144000" cy="8961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800" b="1">
                <a:solidFill>
                  <a:schemeClr val="bg1"/>
                </a:solidFill>
                <a:latin typeface="Arial" pitchFamily="34" charset="0"/>
                <a:cs typeface="Arial" pitchFamily="34" charset="0"/>
              </a:defRPr>
            </a:lvl1pPr>
          </a:lstStyle>
          <a:p>
            <a:pPr lvl="0"/>
            <a:r>
              <a:rPr lang="en-US"/>
              <a:t>Click to edit Master title style</a:t>
            </a:r>
          </a:p>
        </p:txBody>
      </p:sp>
      <p:pic>
        <p:nvPicPr>
          <p:cNvPr id="14" name="Graphic 13">
            <a:extLst>
              <a:ext uri="{FF2B5EF4-FFF2-40B4-BE49-F238E27FC236}">
                <a16:creationId xmlns:a16="http://schemas.microsoft.com/office/drawing/2014/main" id="{A38DFA71-E688-4B1D-A9FB-2AED15A187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95629" y="208938"/>
            <a:ext cx="466725" cy="466725"/>
          </a:xfrm>
          <a:prstGeom prst="rect">
            <a:avLst/>
          </a:prstGeom>
        </p:spPr>
      </p:pic>
    </p:spTree>
    <p:extLst>
      <p:ext uri="{BB962C8B-B14F-4D97-AF65-F5344CB8AC3E}">
        <p14:creationId xmlns:p14="http://schemas.microsoft.com/office/powerpoint/2010/main" val="369771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tory Integrity">
    <p:spTree>
      <p:nvGrpSpPr>
        <p:cNvPr id="1" name=""/>
        <p:cNvGrpSpPr/>
        <p:nvPr/>
      </p:nvGrpSpPr>
      <p:grpSpPr>
        <a:xfrm>
          <a:off x="0" y="0"/>
          <a:ext cx="0" cy="0"/>
          <a:chOff x="0" y="0"/>
          <a:chExt cx="0" cy="0"/>
        </a:xfrm>
      </p:grpSpPr>
      <p:sp>
        <p:nvSpPr>
          <p:cNvPr id="10" name="Content Placeholder 2"/>
          <p:cNvSpPr>
            <a:spLocks noGrp="1"/>
          </p:cNvSpPr>
          <p:nvPr>
            <p:ph idx="1"/>
          </p:nvPr>
        </p:nvSpPr>
        <p:spPr>
          <a:xfrm>
            <a:off x="0" y="896990"/>
            <a:ext cx="9144000" cy="4078672"/>
          </a:xfrm>
          <a:prstGeom prst="rect">
            <a:avLst/>
          </a:prstGeom>
        </p:spPr>
        <p:txBody>
          <a:bodyPr/>
          <a:lstStyle>
            <a:lvl1pPr marL="282575" indent="-282575">
              <a:spcBef>
                <a:spcPts val="300"/>
              </a:spcBef>
              <a:buClrTx/>
              <a:buFont typeface="Arial" pitchFamily="34" charset="0"/>
              <a:buChar char="•"/>
              <a:defRPr sz="26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4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0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6"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a:p>
        </p:txBody>
      </p:sp>
      <p:sp>
        <p:nvSpPr>
          <p:cNvPr id="7" name="Rectangle 6">
            <a:extLst>
              <a:ext uri="{FF2B5EF4-FFF2-40B4-BE49-F238E27FC236}">
                <a16:creationId xmlns:a16="http://schemas.microsoft.com/office/drawing/2014/main" id="{F1E6E272-8E5F-493E-B9F4-FFCA5D115141}"/>
              </a:ext>
            </a:extLst>
          </p:cNvPr>
          <p:cNvSpPr/>
          <p:nvPr userDrawn="1"/>
        </p:nvSpPr>
        <p:spPr>
          <a:xfrm>
            <a:off x="0" y="0"/>
            <a:ext cx="9144000" cy="89916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
            <a:extLst>
              <a:ext uri="{FF2B5EF4-FFF2-40B4-BE49-F238E27FC236}">
                <a16:creationId xmlns:a16="http://schemas.microsoft.com/office/drawing/2014/main" id="{9D4F5018-1FD5-463E-8E6F-CBBA641F0148}"/>
              </a:ext>
            </a:extLst>
          </p:cNvPr>
          <p:cNvSpPr>
            <a:spLocks noGrp="1" noChangeArrowheads="1"/>
          </p:cNvSpPr>
          <p:nvPr>
            <p:ph type="title"/>
          </p:nvPr>
        </p:nvSpPr>
        <p:spPr bwMode="auto">
          <a:xfrm>
            <a:off x="0" y="0"/>
            <a:ext cx="9144000" cy="8961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800" b="1">
                <a:solidFill>
                  <a:schemeClr val="bg1"/>
                </a:solidFill>
                <a:latin typeface="Arial" pitchFamily="34" charset="0"/>
                <a:cs typeface="Arial" pitchFamily="34" charset="0"/>
              </a:defRPr>
            </a:lvl1pPr>
          </a:lstStyle>
          <a:p>
            <a:pPr lvl="0"/>
            <a:r>
              <a:rPr lang="en-US"/>
              <a:t>Click to edit Master title style</a:t>
            </a:r>
          </a:p>
        </p:txBody>
      </p:sp>
      <p:pic>
        <p:nvPicPr>
          <p:cNvPr id="13" name="Graphic 12">
            <a:extLst>
              <a:ext uri="{FF2B5EF4-FFF2-40B4-BE49-F238E27FC236}">
                <a16:creationId xmlns:a16="http://schemas.microsoft.com/office/drawing/2014/main" id="{4BABA247-ECA5-4B4D-8027-5520D4304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56049" y="197818"/>
            <a:ext cx="514350" cy="514350"/>
          </a:xfrm>
          <a:prstGeom prst="rect">
            <a:avLst/>
          </a:prstGeom>
        </p:spPr>
      </p:pic>
    </p:spTree>
    <p:extLst>
      <p:ext uri="{BB962C8B-B14F-4D97-AF65-F5344CB8AC3E}">
        <p14:creationId xmlns:p14="http://schemas.microsoft.com/office/powerpoint/2010/main" val="128876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rational Excellence">
    <p:spTree>
      <p:nvGrpSpPr>
        <p:cNvPr id="1" name=""/>
        <p:cNvGrpSpPr/>
        <p:nvPr/>
      </p:nvGrpSpPr>
      <p:grpSpPr>
        <a:xfrm>
          <a:off x="0" y="0"/>
          <a:ext cx="0" cy="0"/>
          <a:chOff x="0" y="0"/>
          <a:chExt cx="0" cy="0"/>
        </a:xfrm>
      </p:grpSpPr>
      <p:sp>
        <p:nvSpPr>
          <p:cNvPr id="10" name="Content Placeholder 2"/>
          <p:cNvSpPr>
            <a:spLocks noGrp="1"/>
          </p:cNvSpPr>
          <p:nvPr>
            <p:ph idx="1"/>
          </p:nvPr>
        </p:nvSpPr>
        <p:spPr>
          <a:xfrm>
            <a:off x="0" y="896990"/>
            <a:ext cx="9144000" cy="4081720"/>
          </a:xfrm>
          <a:prstGeom prst="rect">
            <a:avLst/>
          </a:prstGeom>
        </p:spPr>
        <p:txBody>
          <a:bodyPr/>
          <a:lstStyle>
            <a:lvl1pPr marL="282575" indent="-282575">
              <a:spcBef>
                <a:spcPts val="300"/>
              </a:spcBef>
              <a:buClrTx/>
              <a:buFont typeface="Arial" pitchFamily="34" charset="0"/>
              <a:buChar char="•"/>
              <a:defRPr sz="26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4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0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6"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a:p>
        </p:txBody>
      </p:sp>
      <p:sp>
        <p:nvSpPr>
          <p:cNvPr id="7" name="Rectangle 6">
            <a:extLst>
              <a:ext uri="{FF2B5EF4-FFF2-40B4-BE49-F238E27FC236}">
                <a16:creationId xmlns:a16="http://schemas.microsoft.com/office/drawing/2014/main" id="{A5C46952-2524-4958-B59D-922BA2809050}"/>
              </a:ext>
            </a:extLst>
          </p:cNvPr>
          <p:cNvSpPr/>
          <p:nvPr userDrawn="1"/>
        </p:nvSpPr>
        <p:spPr>
          <a:xfrm>
            <a:off x="0" y="0"/>
            <a:ext cx="9144000" cy="89916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
            <a:extLst>
              <a:ext uri="{FF2B5EF4-FFF2-40B4-BE49-F238E27FC236}">
                <a16:creationId xmlns:a16="http://schemas.microsoft.com/office/drawing/2014/main" id="{474A4997-BACC-4D68-B555-6FD78767FF9C}"/>
              </a:ext>
            </a:extLst>
          </p:cNvPr>
          <p:cNvSpPr>
            <a:spLocks noGrp="1" noChangeArrowheads="1"/>
          </p:cNvSpPr>
          <p:nvPr>
            <p:ph type="title"/>
          </p:nvPr>
        </p:nvSpPr>
        <p:spPr bwMode="auto">
          <a:xfrm>
            <a:off x="0" y="0"/>
            <a:ext cx="9144000" cy="8961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800" b="1">
                <a:solidFill>
                  <a:schemeClr val="bg1"/>
                </a:solidFill>
                <a:latin typeface="Arial" pitchFamily="34" charset="0"/>
                <a:cs typeface="Arial" pitchFamily="34" charset="0"/>
              </a:defRPr>
            </a:lvl1pPr>
          </a:lstStyle>
          <a:p>
            <a:pPr lvl="0"/>
            <a:r>
              <a:rPr lang="en-US"/>
              <a:t>Click to edit Master title style</a:t>
            </a:r>
          </a:p>
        </p:txBody>
      </p:sp>
      <p:pic>
        <p:nvPicPr>
          <p:cNvPr id="12" name="Graphic 11">
            <a:extLst>
              <a:ext uri="{FF2B5EF4-FFF2-40B4-BE49-F238E27FC236}">
                <a16:creationId xmlns:a16="http://schemas.microsoft.com/office/drawing/2014/main" id="{B7149AAA-61D7-4741-8D08-B5B19ABFFA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46524" y="230847"/>
            <a:ext cx="523875" cy="504825"/>
          </a:xfrm>
          <a:prstGeom prst="rect">
            <a:avLst/>
          </a:prstGeom>
        </p:spPr>
      </p:pic>
    </p:spTree>
    <p:extLst>
      <p:ext uri="{BB962C8B-B14F-4D97-AF65-F5344CB8AC3E}">
        <p14:creationId xmlns:p14="http://schemas.microsoft.com/office/powerpoint/2010/main" val="228833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ncial Strength">
    <p:spTree>
      <p:nvGrpSpPr>
        <p:cNvPr id="1" name=""/>
        <p:cNvGrpSpPr/>
        <p:nvPr/>
      </p:nvGrpSpPr>
      <p:grpSpPr>
        <a:xfrm>
          <a:off x="0" y="0"/>
          <a:ext cx="0" cy="0"/>
          <a:chOff x="0" y="0"/>
          <a:chExt cx="0" cy="0"/>
        </a:xfrm>
      </p:grpSpPr>
      <p:sp>
        <p:nvSpPr>
          <p:cNvPr id="10" name="Content Placeholder 2"/>
          <p:cNvSpPr>
            <a:spLocks noGrp="1"/>
          </p:cNvSpPr>
          <p:nvPr>
            <p:ph idx="1"/>
          </p:nvPr>
        </p:nvSpPr>
        <p:spPr>
          <a:xfrm>
            <a:off x="0" y="896990"/>
            <a:ext cx="9144000" cy="4081720"/>
          </a:xfrm>
          <a:prstGeom prst="rect">
            <a:avLst/>
          </a:prstGeom>
        </p:spPr>
        <p:txBody>
          <a:bodyPr/>
          <a:lstStyle>
            <a:lvl1pPr marL="282575" indent="-282575">
              <a:spcBef>
                <a:spcPts val="300"/>
              </a:spcBef>
              <a:buClrTx/>
              <a:buFont typeface="Arial" pitchFamily="34" charset="0"/>
              <a:buChar char="•"/>
              <a:defRPr sz="26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4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0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6"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a:p>
        </p:txBody>
      </p:sp>
      <p:sp>
        <p:nvSpPr>
          <p:cNvPr id="7" name="Rectangle 6">
            <a:extLst>
              <a:ext uri="{FF2B5EF4-FFF2-40B4-BE49-F238E27FC236}">
                <a16:creationId xmlns:a16="http://schemas.microsoft.com/office/drawing/2014/main" id="{E1DD05AD-1E68-4CAE-90CA-DBE55960FA2C}"/>
              </a:ext>
            </a:extLst>
          </p:cNvPr>
          <p:cNvSpPr/>
          <p:nvPr userDrawn="1"/>
        </p:nvSpPr>
        <p:spPr>
          <a:xfrm>
            <a:off x="0" y="0"/>
            <a:ext cx="9144000" cy="89916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
            <a:extLst>
              <a:ext uri="{FF2B5EF4-FFF2-40B4-BE49-F238E27FC236}">
                <a16:creationId xmlns:a16="http://schemas.microsoft.com/office/drawing/2014/main" id="{46E6F194-04BB-42E9-A87B-171AD5CC9924}"/>
              </a:ext>
            </a:extLst>
          </p:cNvPr>
          <p:cNvSpPr>
            <a:spLocks noGrp="1" noChangeArrowheads="1"/>
          </p:cNvSpPr>
          <p:nvPr>
            <p:ph type="title"/>
          </p:nvPr>
        </p:nvSpPr>
        <p:spPr bwMode="auto">
          <a:xfrm>
            <a:off x="0" y="0"/>
            <a:ext cx="9144000" cy="8961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800" b="1">
                <a:solidFill>
                  <a:schemeClr val="bg1"/>
                </a:solidFill>
                <a:latin typeface="Arial" pitchFamily="34" charset="0"/>
                <a:cs typeface="Arial" pitchFamily="34" charset="0"/>
              </a:defRPr>
            </a:lvl1pPr>
          </a:lstStyle>
          <a:p>
            <a:pPr lvl="0"/>
            <a:r>
              <a:rPr lang="en-US"/>
              <a:t>Click to edit Master title style</a:t>
            </a:r>
          </a:p>
        </p:txBody>
      </p:sp>
      <p:pic>
        <p:nvPicPr>
          <p:cNvPr id="12" name="Graphic 11">
            <a:extLst>
              <a:ext uri="{FF2B5EF4-FFF2-40B4-BE49-F238E27FC236}">
                <a16:creationId xmlns:a16="http://schemas.microsoft.com/office/drawing/2014/main" id="{92C498AD-8513-448C-9EDD-718E57C7D2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11508" y="231952"/>
            <a:ext cx="438150" cy="438150"/>
          </a:xfrm>
          <a:prstGeom prst="rect">
            <a:avLst/>
          </a:prstGeom>
        </p:spPr>
      </p:pic>
    </p:spTree>
    <p:extLst>
      <p:ext uri="{BB962C8B-B14F-4D97-AF65-F5344CB8AC3E}">
        <p14:creationId xmlns:p14="http://schemas.microsoft.com/office/powerpoint/2010/main" val="251131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2" r:id="rId4"/>
    <p:sldLayoutId id="2147483653" r:id="rId5"/>
    <p:sldLayoutId id="2147483654" r:id="rId6"/>
    <p:sldLayoutId id="2147483656" r:id="rId7"/>
    <p:sldLayoutId id="2147483651" r:id="rId8"/>
  </p:sldLayoutIdLst>
  <p:hf hdr="0" ftr="0" dt="0"/>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svg"/></Relationships>
</file>

<file path=ppt/slides/_rels/slide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txBox="1">
            <a:spLocks noGrp="1" noChangeArrowheads="1"/>
          </p:cNvSpPr>
          <p:nvPr>
            <p:ph type="title" idx="4294967295"/>
          </p:nvPr>
        </p:nvSpPr>
        <p:spPr>
          <a:xfrm>
            <a:off x="0" y="2863850"/>
            <a:ext cx="9144000" cy="1371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Arial"/>
                <a:ea typeface="+mn-ea"/>
                <a:cs typeface="Arial"/>
              </a:rPr>
              <a:t>NV Energy: Power Safe NV</a:t>
            </a:r>
            <a:endParaRPr kumimoji="0" lang="en-US" sz="3600" b="1" i="0" u="none" strike="noStrike" kern="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0" name="TextBox 9"/>
          <p:cNvSpPr txBox="1"/>
          <p:nvPr/>
        </p:nvSpPr>
        <p:spPr>
          <a:xfrm>
            <a:off x="0" y="3989801"/>
            <a:ext cx="9144000" cy="492443"/>
          </a:xfrm>
          <a:prstGeom prst="rect">
            <a:avLst/>
          </a:prstGeom>
          <a:noFill/>
        </p:spPr>
        <p:txBody>
          <a:bodyPr wrap="square" lIns="91440" tIns="45720" rIns="91440" bIns="45720" rtlCol="0" anchor="t">
            <a:spAutoFit/>
          </a:bodyPr>
          <a:lstStyle/>
          <a:p>
            <a:pPr algn="ctr"/>
            <a:r>
              <a:rPr lang="en-US" sz="2600" b="1" dirty="0">
                <a:latin typeface="Arial"/>
                <a:cs typeface="Arial"/>
              </a:rPr>
              <a:t>Sun Valley Citizen Advisory Board</a:t>
            </a:r>
            <a:endParaRPr lang="en-US" sz="2600" b="1" dirty="0">
              <a:latin typeface="Arial" pitchFamily="34" charset="0"/>
              <a:cs typeface="Arial" pitchFamily="34" charset="0"/>
            </a:endParaRPr>
          </a:p>
        </p:txBody>
      </p:sp>
      <p:sp>
        <p:nvSpPr>
          <p:cNvPr id="11" name="TextBox 10"/>
          <p:cNvSpPr txBox="1"/>
          <p:nvPr/>
        </p:nvSpPr>
        <p:spPr>
          <a:xfrm>
            <a:off x="0" y="4683219"/>
            <a:ext cx="9144000" cy="306302"/>
          </a:xfrm>
          <a:prstGeom prst="rect">
            <a:avLst/>
          </a:prstGeom>
          <a:noFill/>
        </p:spPr>
        <p:txBody>
          <a:bodyPr wrap="square" lIns="91440" tIns="45720" rIns="91440" bIns="45720" rtlCol="0" anchor="t">
            <a:spAutoFit/>
          </a:bodyPr>
          <a:lstStyle/>
          <a:p>
            <a:pPr algn="ctr">
              <a:lnSpc>
                <a:spcPts val="1800"/>
              </a:lnSpc>
              <a:spcBef>
                <a:spcPts val="0"/>
              </a:spcBef>
            </a:pPr>
            <a:r>
              <a:rPr lang="en-US" sz="1400" dirty="0">
                <a:latin typeface="Arial"/>
                <a:cs typeface="Arial"/>
              </a:rPr>
              <a:t>December 1, 2025</a:t>
            </a:r>
            <a:endParaRPr lang="en-US" sz="14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BBDEC9-7E60-974E-AC17-04A9448CFD34}"/>
              </a:ext>
            </a:extLst>
          </p:cNvPr>
          <p:cNvSpPr>
            <a:spLocks noGrp="1"/>
          </p:cNvSpPr>
          <p:nvPr>
            <p:ph type="title"/>
          </p:nvPr>
        </p:nvSpPr>
        <p:spPr/>
        <p:txBody>
          <a:bodyPr/>
          <a:lstStyle/>
          <a:p>
            <a:r>
              <a:rPr lang="en-US" dirty="0"/>
              <a:t>MyAccount &amp; Green Cross</a:t>
            </a:r>
          </a:p>
        </p:txBody>
      </p:sp>
      <p:sp>
        <p:nvSpPr>
          <p:cNvPr id="2" name="Content Placeholder 1">
            <a:extLst>
              <a:ext uri="{FF2B5EF4-FFF2-40B4-BE49-F238E27FC236}">
                <a16:creationId xmlns:a16="http://schemas.microsoft.com/office/drawing/2014/main" id="{FE5ABD70-85B8-0511-90DD-1BFE275B988F}"/>
              </a:ext>
            </a:extLst>
          </p:cNvPr>
          <p:cNvSpPr>
            <a:spLocks noGrp="1"/>
          </p:cNvSpPr>
          <p:nvPr>
            <p:ph idx="1"/>
          </p:nvPr>
        </p:nvSpPr>
        <p:spPr>
          <a:xfrm>
            <a:off x="0" y="899160"/>
            <a:ext cx="9144000" cy="1520190"/>
          </a:xfrm>
        </p:spPr>
        <p:txBody>
          <a:bodyPr/>
          <a:lstStyle/>
          <a:p>
            <a:pPr>
              <a:spcAft>
                <a:spcPts val="600"/>
              </a:spcAft>
            </a:pPr>
            <a:r>
              <a:rPr lang="en-US" sz="2000" dirty="0"/>
              <a:t>Sign-up for notifications through NV Energy’s MyAccount portal. If you are signed up, ensure your contact information and notification preferences are up to date.</a:t>
            </a:r>
          </a:p>
          <a:p>
            <a:pPr>
              <a:spcAft>
                <a:spcPts val="600"/>
              </a:spcAft>
            </a:pPr>
            <a:r>
              <a:rPr lang="en-US" sz="2000" dirty="0"/>
              <a:t>The Green Cross program is designed to aid customers who rely on electrically operated medical equipment.</a:t>
            </a:r>
          </a:p>
          <a:p>
            <a:pPr>
              <a:spcAft>
                <a:spcPts val="600"/>
              </a:spcAft>
            </a:pPr>
            <a:r>
              <a:rPr lang="en-US" sz="2000" dirty="0"/>
              <a:t>Customers who qualify for Green Cross will have special status listed on their account that will allow NV Energy to prioritize communication and care</a:t>
            </a:r>
          </a:p>
          <a:p>
            <a:endParaRPr lang="en-US" dirty="0"/>
          </a:p>
        </p:txBody>
      </p:sp>
      <p:sp>
        <p:nvSpPr>
          <p:cNvPr id="7" name="TextBox 6">
            <a:extLst>
              <a:ext uri="{FF2B5EF4-FFF2-40B4-BE49-F238E27FC236}">
                <a16:creationId xmlns:a16="http://schemas.microsoft.com/office/drawing/2014/main" id="{E70F0721-B9C9-1278-0C53-855541B27D84}"/>
              </a:ext>
            </a:extLst>
          </p:cNvPr>
          <p:cNvSpPr txBox="1"/>
          <p:nvPr/>
        </p:nvSpPr>
        <p:spPr>
          <a:xfrm>
            <a:off x="0" y="3325568"/>
            <a:ext cx="6596743" cy="1477328"/>
          </a:xfrm>
          <a:prstGeom prst="rect">
            <a:avLst/>
          </a:prstGeom>
          <a:noFill/>
        </p:spPr>
        <p:txBody>
          <a:bodyPr wrap="square" rtlCol="0">
            <a:spAutoFit/>
          </a:bodyPr>
          <a:lstStyle/>
          <a:p>
            <a:pPr marL="742950" lvl="1" indent="-285750">
              <a:buFont typeface="Wingdings" panose="05000000000000000000" pitchFamily="2" charset="2"/>
              <a:buChar char="§"/>
            </a:pPr>
            <a:r>
              <a:rPr lang="en-US" dirty="0"/>
              <a:t>Advanced notification of scheduled outages</a:t>
            </a:r>
          </a:p>
          <a:p>
            <a:pPr marL="742950" lvl="1" indent="-285750">
              <a:buFont typeface="Wingdings" panose="05000000000000000000" pitchFamily="2" charset="2"/>
              <a:buChar char="§"/>
            </a:pPr>
            <a:r>
              <a:rPr lang="en-US" dirty="0"/>
              <a:t>Prioritized restoration after an unplanned outage</a:t>
            </a:r>
          </a:p>
          <a:p>
            <a:pPr marL="742950" lvl="1" indent="-285750">
              <a:buFont typeface="Wingdings" panose="05000000000000000000" pitchFamily="2" charset="2"/>
              <a:buChar char="§"/>
            </a:pPr>
            <a:r>
              <a:rPr lang="en-US" dirty="0"/>
              <a:t>Pending outage scope, lodging accommodations during an unplanned outage</a:t>
            </a:r>
          </a:p>
          <a:p>
            <a:endParaRPr lang="en-US" sz="1600" dirty="0"/>
          </a:p>
        </p:txBody>
      </p:sp>
      <p:pic>
        <p:nvPicPr>
          <p:cNvPr id="6" name="Graphic 5" descr="Medical with solid fill">
            <a:extLst>
              <a:ext uri="{FF2B5EF4-FFF2-40B4-BE49-F238E27FC236}">
                <a16:creationId xmlns:a16="http://schemas.microsoft.com/office/drawing/2014/main" id="{552E3048-6993-B917-225A-09CE454CF1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9455" y="3141034"/>
            <a:ext cx="2001982" cy="2001982"/>
          </a:xfrm>
          <a:prstGeom prst="rect">
            <a:avLst/>
          </a:prstGeom>
        </p:spPr>
      </p:pic>
      <p:sp>
        <p:nvSpPr>
          <p:cNvPr id="4" name="Slide Number Placeholder 3">
            <a:extLst>
              <a:ext uri="{FF2B5EF4-FFF2-40B4-BE49-F238E27FC236}">
                <a16:creationId xmlns:a16="http://schemas.microsoft.com/office/drawing/2014/main" id="{52E6A885-A432-F099-5178-7309D8B40811}"/>
              </a:ext>
            </a:extLst>
          </p:cNvPr>
          <p:cNvSpPr>
            <a:spLocks noGrp="1"/>
          </p:cNvSpPr>
          <p:nvPr>
            <p:ph type="sldNum" sz="quarter" idx="4"/>
          </p:nvPr>
        </p:nvSpPr>
        <p:spPr/>
        <p:txBody>
          <a:bodyPr/>
          <a:lstStyle/>
          <a:p>
            <a:fld id="{752E80E1-2263-49AF-B5CD-299E76EDEEB1}" type="slidenum">
              <a:rPr lang="en-US" smtClean="0"/>
              <a:pPr/>
              <a:t>10</a:t>
            </a:fld>
            <a:endParaRPr lang="en-US"/>
          </a:p>
        </p:txBody>
      </p:sp>
    </p:spTree>
    <p:extLst>
      <p:ext uri="{BB962C8B-B14F-4D97-AF65-F5344CB8AC3E}">
        <p14:creationId xmlns:p14="http://schemas.microsoft.com/office/powerpoint/2010/main" val="410147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A9CE51-38D0-878E-397D-04A0972FEB97}"/>
              </a:ext>
            </a:extLst>
          </p:cNvPr>
          <p:cNvSpPr>
            <a:spLocks noGrp="1"/>
          </p:cNvSpPr>
          <p:nvPr>
            <p:ph type="title"/>
          </p:nvPr>
        </p:nvSpPr>
        <p:spPr/>
        <p:txBody>
          <a:bodyPr/>
          <a:lstStyle/>
          <a:p>
            <a:r>
              <a:rPr lang="en-US" dirty="0">
                <a:latin typeface="Arial"/>
                <a:cs typeface="Arial"/>
              </a:rPr>
              <a:t>Questions? Contact Us at...</a:t>
            </a:r>
            <a:endParaRPr lang="en-US" dirty="0"/>
          </a:p>
        </p:txBody>
      </p:sp>
      <p:pic>
        <p:nvPicPr>
          <p:cNvPr id="5" name="Content Placeholder 4" descr="Power Safe NV logo &amp; &quot;This is what we do&quot; - NV Energy">
            <a:extLst>
              <a:ext uri="{FF2B5EF4-FFF2-40B4-BE49-F238E27FC236}">
                <a16:creationId xmlns:a16="http://schemas.microsoft.com/office/drawing/2014/main" id="{C3AA4F65-2104-E136-8C88-3872C27D56FF}"/>
              </a:ext>
            </a:extLst>
          </p:cNvPr>
          <p:cNvPicPr>
            <a:picLocks noGrp="1" noChangeAspect="1"/>
          </p:cNvPicPr>
          <p:nvPr>
            <p:ph idx="1"/>
          </p:nvPr>
        </p:nvPicPr>
        <p:blipFill>
          <a:blip r:embed="rId2"/>
          <a:stretch>
            <a:fillRect/>
          </a:stretch>
        </p:blipFill>
        <p:spPr>
          <a:xfrm>
            <a:off x="834259" y="1326833"/>
            <a:ext cx="7475482" cy="2065017"/>
          </a:xfrm>
        </p:spPr>
      </p:pic>
      <p:sp>
        <p:nvSpPr>
          <p:cNvPr id="6" name="TextBox 5">
            <a:extLst>
              <a:ext uri="{FF2B5EF4-FFF2-40B4-BE49-F238E27FC236}">
                <a16:creationId xmlns:a16="http://schemas.microsoft.com/office/drawing/2014/main" id="{8759B2D9-7E1B-EB85-E7D4-531FD16E36D5}"/>
              </a:ext>
            </a:extLst>
          </p:cNvPr>
          <p:cNvSpPr txBox="1"/>
          <p:nvPr/>
        </p:nvSpPr>
        <p:spPr>
          <a:xfrm>
            <a:off x="685867" y="3537977"/>
            <a:ext cx="7766538" cy="14784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3200" b="1">
                <a:latin typeface="Arial"/>
                <a:cs typeface="Arial"/>
              </a:rPr>
              <a:t>Email:</a:t>
            </a:r>
            <a:r>
              <a:rPr lang="en-US" sz="3200">
                <a:latin typeface="Arial"/>
                <a:cs typeface="Arial"/>
              </a:rPr>
              <a:t> ndpp@nvenergy.com</a:t>
            </a:r>
            <a:endParaRPr lang="en-US" sz="3200">
              <a:cs typeface="Arial"/>
            </a:endParaRPr>
          </a:p>
          <a:p>
            <a:pPr algn="ctr">
              <a:lnSpc>
                <a:spcPct val="150000"/>
              </a:lnSpc>
            </a:pPr>
            <a:r>
              <a:rPr lang="en-US" sz="3200" b="1">
                <a:latin typeface="Arial"/>
                <a:cs typeface="Arial"/>
              </a:rPr>
              <a:t>Phone:</a:t>
            </a:r>
            <a:r>
              <a:rPr lang="en-US" sz="3200">
                <a:latin typeface="Arial"/>
                <a:cs typeface="Arial"/>
              </a:rPr>
              <a:t> (833) 818-2232</a:t>
            </a:r>
            <a:endParaRPr lang="en-US" sz="3200">
              <a:cs typeface="Arial"/>
            </a:endParaRPr>
          </a:p>
        </p:txBody>
      </p:sp>
      <p:sp>
        <p:nvSpPr>
          <p:cNvPr id="4" name="Slide Number Placeholder 3">
            <a:extLst>
              <a:ext uri="{FF2B5EF4-FFF2-40B4-BE49-F238E27FC236}">
                <a16:creationId xmlns:a16="http://schemas.microsoft.com/office/drawing/2014/main" id="{7D5E93BA-E050-8E11-495B-3899899214C8}"/>
              </a:ext>
            </a:extLst>
          </p:cNvPr>
          <p:cNvSpPr>
            <a:spLocks noGrp="1"/>
          </p:cNvSpPr>
          <p:nvPr>
            <p:ph type="sldNum" sz="quarter" idx="4"/>
          </p:nvPr>
        </p:nvSpPr>
        <p:spPr/>
        <p:txBody>
          <a:bodyPr/>
          <a:lstStyle/>
          <a:p>
            <a:fld id="{752E80E1-2263-49AF-B5CD-299E76EDEEB1}" type="slidenum">
              <a:rPr lang="en-US" smtClean="0"/>
              <a:pPr/>
              <a:t>11</a:t>
            </a:fld>
            <a:endParaRPr lang="en-US"/>
          </a:p>
        </p:txBody>
      </p:sp>
    </p:spTree>
    <p:extLst>
      <p:ext uri="{BB962C8B-B14F-4D97-AF65-F5344CB8AC3E}">
        <p14:creationId xmlns:p14="http://schemas.microsoft.com/office/powerpoint/2010/main" val="3082934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B0691-74CB-D4B0-43AB-096E4261AD17}"/>
              </a:ext>
            </a:extLst>
          </p:cNvPr>
          <p:cNvSpPr>
            <a:spLocks noGrp="1"/>
          </p:cNvSpPr>
          <p:nvPr>
            <p:ph type="title" idx="4294967295"/>
          </p:nvPr>
        </p:nvSpPr>
        <p:spPr>
          <a:xfrm>
            <a:off x="628650" y="-993775"/>
            <a:ext cx="7886700" cy="993775"/>
          </a:xfrm>
          <a:prstGeom prst="rect">
            <a:avLst/>
          </a:prstGeom>
        </p:spPr>
        <p:txBody>
          <a:bodyPr anchor="b"/>
          <a:lstStyle/>
          <a:p>
            <a:pPr algn="ctr"/>
            <a:r>
              <a:rPr lang="en-US" dirty="0"/>
              <a:t>End of Presentation</a:t>
            </a:r>
          </a:p>
        </p:txBody>
      </p:sp>
      <p:pic>
        <p:nvPicPr>
          <p:cNvPr id="3" name="Picture 2" descr="NV Energy logo">
            <a:extLst>
              <a:ext uri="{FF2B5EF4-FFF2-40B4-BE49-F238E27FC236}">
                <a16:creationId xmlns:a16="http://schemas.microsoft.com/office/drawing/2014/main" id="{D93917C5-0B46-48B8-C1DC-36130AC6A9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498" y="3536473"/>
            <a:ext cx="4229102" cy="948470"/>
          </a:xfrm>
          <a:prstGeom prst="rect">
            <a:avLst/>
          </a:prstGeom>
        </p:spPr>
      </p:pic>
    </p:spTree>
    <p:extLst>
      <p:ext uri="{BB962C8B-B14F-4D97-AF65-F5344CB8AC3E}">
        <p14:creationId xmlns:p14="http://schemas.microsoft.com/office/powerpoint/2010/main" val="42120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D2E292-9AC2-4D24-F6EB-FC089D9A341C}"/>
              </a:ext>
            </a:extLst>
          </p:cNvPr>
          <p:cNvSpPr>
            <a:spLocks noGrp="1"/>
          </p:cNvSpPr>
          <p:nvPr>
            <p:ph idx="1"/>
          </p:nvPr>
        </p:nvSpPr>
        <p:spPr>
          <a:xfrm>
            <a:off x="0" y="891834"/>
            <a:ext cx="5029888" cy="4091154"/>
          </a:xfrm>
        </p:spPr>
        <p:txBody>
          <a:bodyPr lIns="91440" tIns="45720" rIns="91440" bIns="45720" anchor="t"/>
          <a:lstStyle/>
          <a:p>
            <a:pPr>
              <a:spcAft>
                <a:spcPts val="600"/>
              </a:spcAft>
            </a:pPr>
            <a:r>
              <a:rPr lang="en-US" sz="2200" dirty="0">
                <a:latin typeface="Arial"/>
                <a:cs typeface="Arial"/>
              </a:rPr>
              <a:t>According to the United States Forest Service, Sun Valley has a very high risk of wildfire—higher than 97% of communities in the US.</a:t>
            </a:r>
            <a:endParaRPr lang="en-US" sz="2200" dirty="0"/>
          </a:p>
          <a:p>
            <a:pPr>
              <a:spcAft>
                <a:spcPts val="600"/>
              </a:spcAft>
            </a:pPr>
            <a:r>
              <a:rPr lang="en-US" sz="2200" dirty="0">
                <a:latin typeface="Arial"/>
                <a:cs typeface="Arial"/>
              </a:rPr>
              <a:t>Your community is categorized as a Tier 1-Elevated risk zone at NV Energy- this means it is high priority for wildfire mitigation tactics.</a:t>
            </a:r>
            <a:endParaRPr lang="en-US" sz="2200" dirty="0"/>
          </a:p>
        </p:txBody>
      </p:sp>
      <p:sp>
        <p:nvSpPr>
          <p:cNvPr id="3" name="Title 2">
            <a:extLst>
              <a:ext uri="{FF2B5EF4-FFF2-40B4-BE49-F238E27FC236}">
                <a16:creationId xmlns:a16="http://schemas.microsoft.com/office/drawing/2014/main" id="{381510FE-C51B-536B-2C35-53D00899A348}"/>
              </a:ext>
            </a:extLst>
          </p:cNvPr>
          <p:cNvSpPr>
            <a:spLocks noGrp="1"/>
          </p:cNvSpPr>
          <p:nvPr>
            <p:ph type="title"/>
          </p:nvPr>
        </p:nvSpPr>
        <p:spPr/>
        <p:txBody>
          <a:bodyPr/>
          <a:lstStyle/>
          <a:p>
            <a:r>
              <a:rPr lang="en-US" dirty="0">
                <a:latin typeface="Arial"/>
                <a:cs typeface="Arial"/>
              </a:rPr>
              <a:t>Wildfire Risk</a:t>
            </a:r>
            <a:endParaRPr lang="en-US" dirty="0"/>
          </a:p>
        </p:txBody>
      </p:sp>
      <p:sp>
        <p:nvSpPr>
          <p:cNvPr id="4" name="Slide Number Placeholder 3">
            <a:extLst>
              <a:ext uri="{FF2B5EF4-FFF2-40B4-BE49-F238E27FC236}">
                <a16:creationId xmlns:a16="http://schemas.microsoft.com/office/drawing/2014/main" id="{3DC2C7B2-BCC1-2AB1-6F14-6FFBDD003D37}"/>
              </a:ext>
            </a:extLst>
          </p:cNvPr>
          <p:cNvSpPr>
            <a:spLocks noGrp="1"/>
          </p:cNvSpPr>
          <p:nvPr>
            <p:ph type="sldNum" sz="quarter" idx="4"/>
          </p:nvPr>
        </p:nvSpPr>
        <p:spPr/>
        <p:txBody>
          <a:bodyPr/>
          <a:lstStyle/>
          <a:p>
            <a:fld id="{752E80E1-2263-49AF-B5CD-299E76EDEEB1}" type="slidenum">
              <a:rPr lang="en-US" smtClean="0"/>
              <a:pPr/>
              <a:t>2</a:t>
            </a:fld>
            <a:endParaRPr lang="en-US"/>
          </a:p>
        </p:txBody>
      </p:sp>
      <p:pic>
        <p:nvPicPr>
          <p:cNvPr id="6" name="Picture 5" descr="A data visualization that displays the relationship between population and wildfire likelihood for different locations, with &quot;Sun Valley&quot; specifically highlighted.&#10;Each circle represents a specific location.&#10;&#10;- The color of the circle indicates the wildfire likelihood, ranging from low (light yellow) to high (dark red).&#10;&#10;- The size of the circle indicates the population, ranging from lower (small) to higher (large).&#10;&#10;- &quot;Sun Valley&quot; is marked as an area with a moderate-to-high wildfire likelihood and a medium-to-large population.">
            <a:extLst>
              <a:ext uri="{FF2B5EF4-FFF2-40B4-BE49-F238E27FC236}">
                <a16:creationId xmlns:a16="http://schemas.microsoft.com/office/drawing/2014/main" id="{291A2E81-175B-59E2-5F90-338C8BAA18AE}"/>
              </a:ext>
            </a:extLst>
          </p:cNvPr>
          <p:cNvPicPr>
            <a:picLocks noChangeAspect="1"/>
          </p:cNvPicPr>
          <p:nvPr/>
        </p:nvPicPr>
        <p:blipFill>
          <a:blip r:embed="rId3"/>
          <a:srcRect l="3158" r="6239"/>
          <a:stretch>
            <a:fillRect/>
          </a:stretch>
        </p:blipFill>
        <p:spPr>
          <a:xfrm>
            <a:off x="5444455" y="921720"/>
            <a:ext cx="3699545" cy="3981655"/>
          </a:xfrm>
          <a:prstGeom prst="rect">
            <a:avLst/>
          </a:prstGeom>
        </p:spPr>
      </p:pic>
    </p:spTree>
    <p:extLst>
      <p:ext uri="{BB962C8B-B14F-4D97-AF65-F5344CB8AC3E}">
        <p14:creationId xmlns:p14="http://schemas.microsoft.com/office/powerpoint/2010/main" val="2170186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3A8414-F0D9-616A-80CD-91BB28E7C0CA}"/>
              </a:ext>
            </a:extLst>
          </p:cNvPr>
          <p:cNvSpPr>
            <a:spLocks noGrp="1"/>
          </p:cNvSpPr>
          <p:nvPr>
            <p:ph type="title"/>
          </p:nvPr>
        </p:nvSpPr>
        <p:spPr/>
        <p:txBody>
          <a:bodyPr/>
          <a:lstStyle/>
          <a:p>
            <a:r>
              <a:rPr lang="en-US"/>
              <a:t>Natural Disaster Protection Program</a:t>
            </a:r>
          </a:p>
        </p:txBody>
      </p:sp>
      <p:sp>
        <p:nvSpPr>
          <p:cNvPr id="2" name="Content Placeholder 1">
            <a:extLst>
              <a:ext uri="{FF2B5EF4-FFF2-40B4-BE49-F238E27FC236}">
                <a16:creationId xmlns:a16="http://schemas.microsoft.com/office/drawing/2014/main" id="{742A4318-7817-FE10-EEAA-CEB7072E9B51}"/>
              </a:ext>
            </a:extLst>
          </p:cNvPr>
          <p:cNvSpPr>
            <a:spLocks noGrp="1"/>
          </p:cNvSpPr>
          <p:nvPr>
            <p:ph idx="1"/>
          </p:nvPr>
        </p:nvSpPr>
        <p:spPr/>
        <p:txBody>
          <a:bodyPr/>
          <a:lstStyle/>
          <a:p>
            <a:pPr marL="257175" indent="-257175" algn="l" rtl="0" fontAlgn="base">
              <a:spcBef>
                <a:spcPts val="0"/>
              </a:spcBef>
              <a:spcAft>
                <a:spcPts val="600"/>
              </a:spcAft>
              <a:defRPr/>
            </a:pPr>
            <a:r>
              <a:rPr lang="en-US" sz="1800" kern="1200" dirty="0">
                <a:solidFill>
                  <a:schemeClr val="tx1"/>
                </a:solidFill>
                <a:latin typeface="Arial"/>
                <a:ea typeface="+mn-ea"/>
                <a:cs typeface="Arial"/>
              </a:rPr>
              <a:t>Nevada Senate Bill 329 (2019) requires NV Energy to address wildfires and natural disasters through the Natural Disaster Protection Plan (NDPP). </a:t>
            </a:r>
          </a:p>
        </p:txBody>
      </p:sp>
      <p:sp>
        <p:nvSpPr>
          <p:cNvPr id="57" name="TextBox 56">
            <a:extLst>
              <a:ext uri="{FF2B5EF4-FFF2-40B4-BE49-F238E27FC236}">
                <a16:creationId xmlns:a16="http://schemas.microsoft.com/office/drawing/2014/main" id="{39DDE301-CCDE-D39D-A40A-D2333D8FDDCF}"/>
              </a:ext>
            </a:extLst>
          </p:cNvPr>
          <p:cNvSpPr txBox="1"/>
          <p:nvPr/>
        </p:nvSpPr>
        <p:spPr>
          <a:xfrm>
            <a:off x="255146" y="1706390"/>
            <a:ext cx="3581400" cy="369332"/>
          </a:xfrm>
          <a:prstGeom prst="rect">
            <a:avLst/>
          </a:prstGeom>
          <a:noFill/>
        </p:spPr>
        <p:txBody>
          <a:bodyPr wrap="square" rtlCol="0">
            <a:spAutoFit/>
          </a:bodyPr>
          <a:lstStyle/>
          <a:p>
            <a:pPr algn="ctr"/>
            <a:r>
              <a:rPr lang="en-US" b="1"/>
              <a:t>Aspects of the NDPP</a:t>
            </a:r>
          </a:p>
        </p:txBody>
      </p:sp>
      <p:grpSp>
        <p:nvGrpSpPr>
          <p:cNvPr id="46" name="Group 45" descr="Power Safe NV logo">
            <a:extLst>
              <a:ext uri="{FF2B5EF4-FFF2-40B4-BE49-F238E27FC236}">
                <a16:creationId xmlns:a16="http://schemas.microsoft.com/office/drawing/2014/main" id="{A06048AC-B7E0-63A4-957D-11005660672C}"/>
              </a:ext>
            </a:extLst>
          </p:cNvPr>
          <p:cNvGrpSpPr/>
          <p:nvPr/>
        </p:nvGrpSpPr>
        <p:grpSpPr>
          <a:xfrm>
            <a:off x="204940" y="2120070"/>
            <a:ext cx="3702724" cy="2466752"/>
            <a:chOff x="609600" y="1940085"/>
            <a:chExt cx="3702724" cy="2466752"/>
          </a:xfrm>
        </p:grpSpPr>
        <p:pic>
          <p:nvPicPr>
            <p:cNvPr id="43" name="Picture 2" descr="Deserts Educational Resources K12 Learning, World, Geography Lesson Plans, Activities ...">
              <a:extLst>
                <a:ext uri="{FF2B5EF4-FFF2-40B4-BE49-F238E27FC236}">
                  <a16:creationId xmlns:a16="http://schemas.microsoft.com/office/drawing/2014/main" id="{A40E3F97-E58C-C13D-14CC-F28F86334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40085"/>
              <a:ext cx="3702724" cy="2466752"/>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0E9DC389-2078-F305-F003-67783B4E35C1}"/>
                </a:ext>
              </a:extLst>
            </p:cNvPr>
            <p:cNvSpPr/>
            <p:nvPr/>
          </p:nvSpPr>
          <p:spPr>
            <a:xfrm>
              <a:off x="842791" y="2028782"/>
              <a:ext cx="3272009" cy="2236569"/>
            </a:xfrm>
            <a:prstGeom prst="rect">
              <a:avLst/>
            </a:prstGeom>
            <a:solidFill>
              <a:schemeClr val="bg1">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45" name="Picture 44" descr="A red and blue logo&#10;&#10;Description automatically generated">
              <a:extLst>
                <a:ext uri="{FF2B5EF4-FFF2-40B4-BE49-F238E27FC236}">
                  <a16:creationId xmlns:a16="http://schemas.microsoft.com/office/drawing/2014/main" id="{107D5305-E7BA-7276-060A-7049107ADA7B}"/>
                </a:ext>
              </a:extLst>
            </p:cNvPr>
            <p:cNvPicPr>
              <a:picLocks noChangeAspect="1"/>
            </p:cNvPicPr>
            <p:nvPr/>
          </p:nvPicPr>
          <p:blipFill>
            <a:blip r:embed="rId4" cstate="print">
              <a:extLst>
                <a:ext uri="{28A0092B-C50C-407E-A947-70E740481C1C}">
                  <a14:useLocalDpi xmlns:a14="http://schemas.microsoft.com/office/drawing/2010/main" val="0"/>
                </a:ext>
              </a:extLst>
            </a:blip>
            <a:srcRect l="-1" r="52758"/>
            <a:stretch/>
          </p:blipFill>
          <p:spPr>
            <a:xfrm>
              <a:off x="960293" y="2213749"/>
              <a:ext cx="3230707" cy="1890004"/>
            </a:xfrm>
            <a:prstGeom prst="rect">
              <a:avLst/>
            </a:prstGeom>
          </p:spPr>
        </p:pic>
      </p:grpSp>
      <p:grpSp>
        <p:nvGrpSpPr>
          <p:cNvPr id="56" name="Group 55" descr="Illustration of a three-pronged framework for wildfire risk management within electric power infrastructure, categorized into prevention, detection, and protection. &#10;&#10;Prevention: Involves proactive measures such as vegetation management, inspections, patrols, and grid ruggedization to reduce fire risk. &#10;&#10;Detection: Focuses on identifying potential threats through situational awareness and utilizing industry experts. &#10;&#10;Protection: Implements strategies when fire conditions are high, including specific fire season settings, Public Safety Outage Management (PSOM), and emergency de-energization. &#10;PSOM decisions are based on extreme weather and area conditions like high winds, low humidity, and dry fuels, which may involve turning off power at the substation level to prevent fires. ">
            <a:extLst>
              <a:ext uri="{FF2B5EF4-FFF2-40B4-BE49-F238E27FC236}">
                <a16:creationId xmlns:a16="http://schemas.microsoft.com/office/drawing/2014/main" id="{FC34D512-DB97-DD0E-BB41-5D0B7A058021}"/>
              </a:ext>
            </a:extLst>
          </p:cNvPr>
          <p:cNvGrpSpPr/>
          <p:nvPr/>
        </p:nvGrpSpPr>
        <p:grpSpPr>
          <a:xfrm>
            <a:off x="3895965" y="1581150"/>
            <a:ext cx="5751925" cy="3391938"/>
            <a:chOff x="3812459" y="1649541"/>
            <a:chExt cx="5751925" cy="3411322"/>
          </a:xfrm>
        </p:grpSpPr>
        <p:sp>
          <p:nvSpPr>
            <p:cNvPr id="11" name="TextBox 10">
              <a:extLst>
                <a:ext uri="{FF2B5EF4-FFF2-40B4-BE49-F238E27FC236}">
                  <a16:creationId xmlns:a16="http://schemas.microsoft.com/office/drawing/2014/main" id="{0240C599-F897-EFDC-DDF6-057C1D9A8EF9}"/>
                </a:ext>
              </a:extLst>
            </p:cNvPr>
            <p:cNvSpPr txBox="1"/>
            <p:nvPr/>
          </p:nvSpPr>
          <p:spPr>
            <a:xfrm>
              <a:off x="7332959" y="2375618"/>
              <a:ext cx="2062932" cy="261610"/>
            </a:xfrm>
            <a:prstGeom prst="rect">
              <a:avLst/>
            </a:prstGeom>
            <a:noFill/>
          </p:spPr>
          <p:txBody>
            <a:bodyPr wrap="square" rtlCol="0">
              <a:spAutoFit/>
            </a:bodyPr>
            <a:lstStyle/>
            <a:p>
              <a:r>
                <a:rPr lang="en-US" sz="1100"/>
                <a:t>Grid Ruggedization</a:t>
              </a:r>
            </a:p>
          </p:txBody>
        </p:sp>
        <p:sp>
          <p:nvSpPr>
            <p:cNvPr id="12" name="TextBox 11">
              <a:extLst>
                <a:ext uri="{FF2B5EF4-FFF2-40B4-BE49-F238E27FC236}">
                  <a16:creationId xmlns:a16="http://schemas.microsoft.com/office/drawing/2014/main" id="{8B5E9E9F-8ECA-5ADB-C1C5-E12DDCED169A}"/>
                </a:ext>
              </a:extLst>
            </p:cNvPr>
            <p:cNvSpPr txBox="1"/>
            <p:nvPr/>
          </p:nvSpPr>
          <p:spPr>
            <a:xfrm>
              <a:off x="7478717" y="2843144"/>
              <a:ext cx="2062932" cy="261610"/>
            </a:xfrm>
            <a:prstGeom prst="rect">
              <a:avLst/>
            </a:prstGeom>
            <a:noFill/>
          </p:spPr>
          <p:txBody>
            <a:bodyPr wrap="square" rtlCol="0">
              <a:spAutoFit/>
            </a:bodyPr>
            <a:lstStyle/>
            <a:p>
              <a:r>
                <a:rPr lang="en-US" sz="1100"/>
                <a:t>Situational Awareness</a:t>
              </a:r>
            </a:p>
          </p:txBody>
        </p:sp>
        <p:sp>
          <p:nvSpPr>
            <p:cNvPr id="13" name="TextBox 12">
              <a:extLst>
                <a:ext uri="{FF2B5EF4-FFF2-40B4-BE49-F238E27FC236}">
                  <a16:creationId xmlns:a16="http://schemas.microsoft.com/office/drawing/2014/main" id="{21A6077A-1AFA-68CD-E6CC-5B349A2E9BE1}"/>
                </a:ext>
              </a:extLst>
            </p:cNvPr>
            <p:cNvSpPr txBox="1"/>
            <p:nvPr/>
          </p:nvSpPr>
          <p:spPr>
            <a:xfrm>
              <a:off x="7501452" y="3419129"/>
              <a:ext cx="2062932" cy="261610"/>
            </a:xfrm>
            <a:prstGeom prst="rect">
              <a:avLst/>
            </a:prstGeom>
            <a:noFill/>
          </p:spPr>
          <p:txBody>
            <a:bodyPr wrap="square" rtlCol="0">
              <a:spAutoFit/>
            </a:bodyPr>
            <a:lstStyle/>
            <a:p>
              <a:r>
                <a:rPr lang="en-US" sz="1100"/>
                <a:t>Industry Experts</a:t>
              </a:r>
            </a:p>
          </p:txBody>
        </p:sp>
        <p:sp>
          <p:nvSpPr>
            <p:cNvPr id="14" name="TextBox 13">
              <a:extLst>
                <a:ext uri="{FF2B5EF4-FFF2-40B4-BE49-F238E27FC236}">
                  <a16:creationId xmlns:a16="http://schemas.microsoft.com/office/drawing/2014/main" id="{9FA7901F-0EBC-5210-8EEB-33F92DB93C41}"/>
                </a:ext>
              </a:extLst>
            </p:cNvPr>
            <p:cNvSpPr txBox="1"/>
            <p:nvPr/>
          </p:nvSpPr>
          <p:spPr>
            <a:xfrm>
              <a:off x="7332959" y="4008742"/>
              <a:ext cx="2062932" cy="261610"/>
            </a:xfrm>
            <a:prstGeom prst="rect">
              <a:avLst/>
            </a:prstGeom>
            <a:noFill/>
          </p:spPr>
          <p:txBody>
            <a:bodyPr wrap="square" lIns="91440" tIns="45720" rIns="91440" bIns="45720" rtlCol="0" anchor="t">
              <a:spAutoFit/>
            </a:bodyPr>
            <a:lstStyle/>
            <a:p>
              <a:r>
                <a:rPr lang="en-US" sz="1100">
                  <a:latin typeface="Arial"/>
                  <a:cs typeface="Arial"/>
                </a:rPr>
                <a:t>Fire Season Settings</a:t>
              </a:r>
              <a:endParaRPr lang="en-US"/>
            </a:p>
          </p:txBody>
        </p:sp>
        <p:grpSp>
          <p:nvGrpSpPr>
            <p:cNvPr id="55" name="Group 54">
              <a:extLst>
                <a:ext uri="{FF2B5EF4-FFF2-40B4-BE49-F238E27FC236}">
                  <a16:creationId xmlns:a16="http://schemas.microsoft.com/office/drawing/2014/main" id="{5103C5C4-4F20-CFAC-925D-E5B02A5800F1}"/>
                </a:ext>
              </a:extLst>
            </p:cNvPr>
            <p:cNvGrpSpPr/>
            <p:nvPr/>
          </p:nvGrpSpPr>
          <p:grpSpPr>
            <a:xfrm>
              <a:off x="3812459" y="1649541"/>
              <a:ext cx="5203066" cy="3411322"/>
              <a:chOff x="3812459" y="1649541"/>
              <a:chExt cx="5203066" cy="3411322"/>
            </a:xfrm>
          </p:grpSpPr>
          <p:grpSp>
            <p:nvGrpSpPr>
              <p:cNvPr id="54" name="Group 53">
                <a:extLst>
                  <a:ext uri="{FF2B5EF4-FFF2-40B4-BE49-F238E27FC236}">
                    <a16:creationId xmlns:a16="http://schemas.microsoft.com/office/drawing/2014/main" id="{34265070-B50A-1B56-AE86-6DD3217CF9AE}"/>
                  </a:ext>
                </a:extLst>
              </p:cNvPr>
              <p:cNvGrpSpPr/>
              <p:nvPr/>
            </p:nvGrpSpPr>
            <p:grpSpPr>
              <a:xfrm>
                <a:off x="4572000" y="1649541"/>
                <a:ext cx="4443525" cy="3411322"/>
                <a:chOff x="4572000" y="1649541"/>
                <a:chExt cx="4443525" cy="3411322"/>
              </a:xfrm>
            </p:grpSpPr>
            <p:grpSp>
              <p:nvGrpSpPr>
                <p:cNvPr id="8" name="Group 7">
                  <a:extLst>
                    <a:ext uri="{FF2B5EF4-FFF2-40B4-BE49-F238E27FC236}">
                      <a16:creationId xmlns:a16="http://schemas.microsoft.com/office/drawing/2014/main" id="{714F71F1-5219-D526-39F0-C49257A6AD10}"/>
                    </a:ext>
                  </a:extLst>
                </p:cNvPr>
                <p:cNvGrpSpPr/>
                <p:nvPr/>
              </p:nvGrpSpPr>
              <p:grpSpPr>
                <a:xfrm>
                  <a:off x="4572000" y="1711357"/>
                  <a:ext cx="2956260" cy="3270448"/>
                  <a:chOff x="2269475" y="1000673"/>
                  <a:chExt cx="4166211" cy="4260793"/>
                </a:xfrm>
              </p:grpSpPr>
              <p:sp>
                <p:nvSpPr>
                  <p:cNvPr id="17" name="Oval 16">
                    <a:extLst>
                      <a:ext uri="{FF2B5EF4-FFF2-40B4-BE49-F238E27FC236}">
                        <a16:creationId xmlns:a16="http://schemas.microsoft.com/office/drawing/2014/main" id="{032AD92F-AE40-A71F-BF47-DE278E40694F}"/>
                      </a:ext>
                    </a:extLst>
                  </p:cNvPr>
                  <p:cNvSpPr/>
                  <p:nvPr/>
                </p:nvSpPr>
                <p:spPr>
                  <a:xfrm>
                    <a:off x="2566929" y="1244422"/>
                    <a:ext cx="3580484" cy="3712224"/>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Rectangle 17">
                    <a:extLst>
                      <a:ext uri="{FF2B5EF4-FFF2-40B4-BE49-F238E27FC236}">
                        <a16:creationId xmlns:a16="http://schemas.microsoft.com/office/drawing/2014/main" id="{213EE6B6-CBB9-CF58-4019-7AD7F4BB1D2C}"/>
                      </a:ext>
                    </a:extLst>
                  </p:cNvPr>
                  <p:cNvSpPr/>
                  <p:nvPr/>
                </p:nvSpPr>
                <p:spPr>
                  <a:xfrm>
                    <a:off x="2269475" y="1002052"/>
                    <a:ext cx="2280491" cy="41409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9" name="Group 18">
                    <a:extLst>
                      <a:ext uri="{FF2B5EF4-FFF2-40B4-BE49-F238E27FC236}">
                        <a16:creationId xmlns:a16="http://schemas.microsoft.com/office/drawing/2014/main" id="{0271ECF3-41CD-998B-610A-36F43F1A08C0}"/>
                      </a:ext>
                    </a:extLst>
                  </p:cNvPr>
                  <p:cNvGrpSpPr/>
                  <p:nvPr/>
                </p:nvGrpSpPr>
                <p:grpSpPr>
                  <a:xfrm>
                    <a:off x="4357171" y="1000673"/>
                    <a:ext cx="545658" cy="545658"/>
                    <a:chOff x="14900399" y="3083844"/>
                    <a:chExt cx="750867" cy="750867"/>
                  </a:xfrm>
                </p:grpSpPr>
                <p:sp>
                  <p:nvSpPr>
                    <p:cNvPr id="41" name="Oval 40">
                      <a:extLst>
                        <a:ext uri="{FF2B5EF4-FFF2-40B4-BE49-F238E27FC236}">
                          <a16:creationId xmlns:a16="http://schemas.microsoft.com/office/drawing/2014/main" id="{CBCF9B20-ABDC-8DB5-665E-9DDE4EF6AE2C}"/>
                        </a:ext>
                      </a:extLst>
                    </p:cNvPr>
                    <p:cNvSpPr/>
                    <p:nvPr/>
                  </p:nvSpPr>
                  <p:spPr>
                    <a:xfrm>
                      <a:off x="14900399" y="3083844"/>
                      <a:ext cx="750867" cy="750867"/>
                    </a:xfrm>
                    <a:prstGeom prst="ellipse">
                      <a:avLst/>
                    </a:prstGeom>
                    <a:solidFill>
                      <a:srgbClr val="007934"/>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p>
                  </p:txBody>
                </p:sp>
                <p:sp>
                  <p:nvSpPr>
                    <p:cNvPr id="42" name="Freeform 9">
                      <a:extLst>
                        <a:ext uri="{FF2B5EF4-FFF2-40B4-BE49-F238E27FC236}">
                          <a16:creationId xmlns:a16="http://schemas.microsoft.com/office/drawing/2014/main" id="{9D643336-5D4E-7C45-4805-60BFF0FDB901}"/>
                        </a:ext>
                      </a:extLst>
                    </p:cNvPr>
                    <p:cNvSpPr>
                      <a:spLocks noEditPoints="1"/>
                    </p:cNvSpPr>
                    <p:nvPr/>
                  </p:nvSpPr>
                  <p:spPr bwMode="auto">
                    <a:xfrm>
                      <a:off x="15098260" y="3164244"/>
                      <a:ext cx="356438" cy="594503"/>
                    </a:xfrm>
                    <a:custGeom>
                      <a:avLst/>
                      <a:gdLst>
                        <a:gd name="T0" fmla="*/ 62 w 114"/>
                        <a:gd name="T1" fmla="*/ 170 h 198"/>
                        <a:gd name="T2" fmla="*/ 62 w 114"/>
                        <a:gd name="T3" fmla="*/ 142 h 198"/>
                        <a:gd name="T4" fmla="*/ 93 w 114"/>
                        <a:gd name="T5" fmla="*/ 110 h 198"/>
                        <a:gd name="T6" fmla="*/ 62 w 114"/>
                        <a:gd name="T7" fmla="*/ 170 h 198"/>
                        <a:gd name="T8" fmla="*/ 20 w 114"/>
                        <a:gd name="T9" fmla="*/ 99 h 198"/>
                        <a:gd name="T10" fmla="*/ 22 w 114"/>
                        <a:gd name="T11" fmla="*/ 80 h 198"/>
                        <a:gd name="T12" fmla="*/ 52 w 114"/>
                        <a:gd name="T13" fmla="*/ 110 h 198"/>
                        <a:gd name="T14" fmla="*/ 52 w 114"/>
                        <a:gd name="T15" fmla="*/ 170 h 198"/>
                        <a:gd name="T16" fmla="*/ 20 w 114"/>
                        <a:gd name="T17" fmla="*/ 99 h 198"/>
                        <a:gd name="T18" fmla="*/ 52 w 114"/>
                        <a:gd name="T19" fmla="*/ 28 h 198"/>
                        <a:gd name="T20" fmla="*/ 52 w 114"/>
                        <a:gd name="T21" fmla="*/ 96 h 198"/>
                        <a:gd name="T22" fmla="*/ 25 w 114"/>
                        <a:gd name="T23" fmla="*/ 69 h 198"/>
                        <a:gd name="T24" fmla="*/ 52 w 114"/>
                        <a:gd name="T25" fmla="*/ 28 h 198"/>
                        <a:gd name="T26" fmla="*/ 78 w 114"/>
                        <a:gd name="T27" fmla="*/ 46 h 198"/>
                        <a:gd name="T28" fmla="*/ 62 w 114"/>
                        <a:gd name="T29" fmla="*/ 62 h 198"/>
                        <a:gd name="T30" fmla="*/ 62 w 114"/>
                        <a:gd name="T31" fmla="*/ 28 h 198"/>
                        <a:gd name="T32" fmla="*/ 78 w 114"/>
                        <a:gd name="T33" fmla="*/ 46 h 198"/>
                        <a:gd name="T34" fmla="*/ 62 w 114"/>
                        <a:gd name="T35" fmla="*/ 76 h 198"/>
                        <a:gd name="T36" fmla="*/ 83 w 114"/>
                        <a:gd name="T37" fmla="*/ 55 h 198"/>
                        <a:gd name="T38" fmla="*/ 94 w 114"/>
                        <a:gd name="T39" fmla="*/ 96 h 198"/>
                        <a:gd name="T40" fmla="*/ 62 w 114"/>
                        <a:gd name="T41" fmla="*/ 128 h 198"/>
                        <a:gd name="T42" fmla="*/ 62 w 114"/>
                        <a:gd name="T43" fmla="*/ 76 h 198"/>
                        <a:gd name="T44" fmla="*/ 57 w 114"/>
                        <a:gd name="T45" fmla="*/ 0 h 198"/>
                        <a:gd name="T46" fmla="*/ 0 w 114"/>
                        <a:gd name="T47" fmla="*/ 99 h 198"/>
                        <a:gd name="T48" fmla="*/ 57 w 114"/>
                        <a:gd name="T49" fmla="*/ 198 h 198"/>
                        <a:gd name="T50" fmla="*/ 114 w 114"/>
                        <a:gd name="T51" fmla="*/ 99 h 198"/>
                        <a:gd name="T52" fmla="*/ 57 w 114"/>
                        <a:gd name="T5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98">
                          <a:moveTo>
                            <a:pt x="62" y="170"/>
                          </a:moveTo>
                          <a:cubicBezTo>
                            <a:pt x="62" y="142"/>
                            <a:pt x="62" y="142"/>
                            <a:pt x="62" y="142"/>
                          </a:cubicBezTo>
                          <a:cubicBezTo>
                            <a:pt x="93" y="110"/>
                            <a:pt x="93" y="110"/>
                            <a:pt x="93" y="110"/>
                          </a:cubicBezTo>
                          <a:cubicBezTo>
                            <a:pt x="90" y="133"/>
                            <a:pt x="79" y="155"/>
                            <a:pt x="62" y="170"/>
                          </a:cubicBezTo>
                          <a:moveTo>
                            <a:pt x="20" y="99"/>
                          </a:moveTo>
                          <a:cubicBezTo>
                            <a:pt x="20" y="93"/>
                            <a:pt x="20" y="86"/>
                            <a:pt x="22" y="80"/>
                          </a:cubicBezTo>
                          <a:cubicBezTo>
                            <a:pt x="52" y="110"/>
                            <a:pt x="52" y="110"/>
                            <a:pt x="52" y="110"/>
                          </a:cubicBezTo>
                          <a:cubicBezTo>
                            <a:pt x="52" y="170"/>
                            <a:pt x="52" y="170"/>
                            <a:pt x="52" y="170"/>
                          </a:cubicBezTo>
                          <a:cubicBezTo>
                            <a:pt x="32" y="152"/>
                            <a:pt x="20" y="126"/>
                            <a:pt x="20" y="99"/>
                          </a:cubicBezTo>
                          <a:moveTo>
                            <a:pt x="52" y="28"/>
                          </a:moveTo>
                          <a:cubicBezTo>
                            <a:pt x="52" y="96"/>
                            <a:pt x="52" y="96"/>
                            <a:pt x="52" y="96"/>
                          </a:cubicBezTo>
                          <a:cubicBezTo>
                            <a:pt x="25" y="69"/>
                            <a:pt x="25" y="69"/>
                            <a:pt x="25" y="69"/>
                          </a:cubicBezTo>
                          <a:cubicBezTo>
                            <a:pt x="30" y="53"/>
                            <a:pt x="39" y="39"/>
                            <a:pt x="52" y="28"/>
                          </a:cubicBezTo>
                          <a:moveTo>
                            <a:pt x="78" y="46"/>
                          </a:moveTo>
                          <a:cubicBezTo>
                            <a:pt x="62" y="62"/>
                            <a:pt x="62" y="62"/>
                            <a:pt x="62" y="62"/>
                          </a:cubicBezTo>
                          <a:cubicBezTo>
                            <a:pt x="62" y="28"/>
                            <a:pt x="62" y="28"/>
                            <a:pt x="62" y="28"/>
                          </a:cubicBezTo>
                          <a:cubicBezTo>
                            <a:pt x="68" y="33"/>
                            <a:pt x="73" y="40"/>
                            <a:pt x="78" y="46"/>
                          </a:cubicBezTo>
                          <a:moveTo>
                            <a:pt x="62" y="76"/>
                          </a:moveTo>
                          <a:cubicBezTo>
                            <a:pt x="83" y="55"/>
                            <a:pt x="83" y="55"/>
                            <a:pt x="83" y="55"/>
                          </a:cubicBezTo>
                          <a:cubicBezTo>
                            <a:pt x="89" y="67"/>
                            <a:pt x="93" y="81"/>
                            <a:pt x="94" y="96"/>
                          </a:cubicBezTo>
                          <a:cubicBezTo>
                            <a:pt x="62" y="128"/>
                            <a:pt x="62" y="128"/>
                            <a:pt x="62" y="128"/>
                          </a:cubicBezTo>
                          <a:lnTo>
                            <a:pt x="62" y="76"/>
                          </a:lnTo>
                          <a:close/>
                          <a:moveTo>
                            <a:pt x="57" y="0"/>
                          </a:moveTo>
                          <a:cubicBezTo>
                            <a:pt x="23" y="20"/>
                            <a:pt x="0" y="57"/>
                            <a:pt x="0" y="99"/>
                          </a:cubicBezTo>
                          <a:cubicBezTo>
                            <a:pt x="0" y="141"/>
                            <a:pt x="23" y="178"/>
                            <a:pt x="57" y="198"/>
                          </a:cubicBezTo>
                          <a:cubicBezTo>
                            <a:pt x="91" y="178"/>
                            <a:pt x="114" y="141"/>
                            <a:pt x="114" y="99"/>
                          </a:cubicBezTo>
                          <a:cubicBezTo>
                            <a:pt x="114" y="57"/>
                            <a:pt x="91" y="20"/>
                            <a:pt x="57"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baseline="-25000"/>
                    </a:p>
                  </p:txBody>
                </p:sp>
              </p:grpSp>
              <p:grpSp>
                <p:nvGrpSpPr>
                  <p:cNvPr id="20" name="Group 19">
                    <a:extLst>
                      <a:ext uri="{FF2B5EF4-FFF2-40B4-BE49-F238E27FC236}">
                        <a16:creationId xmlns:a16="http://schemas.microsoft.com/office/drawing/2014/main" id="{2A81DCF9-CAB7-5AFA-23C6-65A0DFC0489E}"/>
                      </a:ext>
                    </a:extLst>
                  </p:cNvPr>
                  <p:cNvGrpSpPr/>
                  <p:nvPr/>
                </p:nvGrpSpPr>
                <p:grpSpPr>
                  <a:xfrm>
                    <a:off x="5030339" y="1273502"/>
                    <a:ext cx="545658" cy="545658"/>
                    <a:chOff x="14697316" y="1367299"/>
                    <a:chExt cx="750867" cy="750867"/>
                  </a:xfrm>
                </p:grpSpPr>
                <p:sp>
                  <p:nvSpPr>
                    <p:cNvPr id="39" name="Oval 38">
                      <a:extLst>
                        <a:ext uri="{FF2B5EF4-FFF2-40B4-BE49-F238E27FC236}">
                          <a16:creationId xmlns:a16="http://schemas.microsoft.com/office/drawing/2014/main" id="{0E2E1929-C550-2F0A-DE2E-3884265C3391}"/>
                        </a:ext>
                      </a:extLst>
                    </p:cNvPr>
                    <p:cNvSpPr/>
                    <p:nvPr/>
                  </p:nvSpPr>
                  <p:spPr>
                    <a:xfrm>
                      <a:off x="14697316" y="1367299"/>
                      <a:ext cx="750867" cy="750867"/>
                    </a:xfrm>
                    <a:prstGeom prst="ellipse">
                      <a:avLst/>
                    </a:prstGeom>
                    <a:solidFill>
                      <a:srgbClr val="007934"/>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p>
                  </p:txBody>
                </p:sp>
                <p:pic>
                  <p:nvPicPr>
                    <p:cNvPr id="40" name="Picture 39">
                      <a:extLst>
                        <a:ext uri="{FF2B5EF4-FFF2-40B4-BE49-F238E27FC236}">
                          <a16:creationId xmlns:a16="http://schemas.microsoft.com/office/drawing/2014/main" id="{BB1B5F0B-8ACA-488F-2C71-8946ADCE0D1A}"/>
                        </a:ext>
                      </a:extLst>
                    </p:cNvPr>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14891059" y="1472674"/>
                      <a:ext cx="400771" cy="492108"/>
                    </a:xfrm>
                    <a:prstGeom prst="rect">
                      <a:avLst/>
                    </a:prstGeom>
                  </p:spPr>
                </p:pic>
              </p:grpSp>
              <p:grpSp>
                <p:nvGrpSpPr>
                  <p:cNvPr id="21" name="Group 20">
                    <a:extLst>
                      <a:ext uri="{FF2B5EF4-FFF2-40B4-BE49-F238E27FC236}">
                        <a16:creationId xmlns:a16="http://schemas.microsoft.com/office/drawing/2014/main" id="{37C3C956-6BDD-B874-93F6-4B826EB89E54}"/>
                      </a:ext>
                    </a:extLst>
                  </p:cNvPr>
                  <p:cNvGrpSpPr/>
                  <p:nvPr/>
                </p:nvGrpSpPr>
                <p:grpSpPr>
                  <a:xfrm>
                    <a:off x="5570098" y="1765137"/>
                    <a:ext cx="545658" cy="545658"/>
                    <a:chOff x="14936515" y="2226584"/>
                    <a:chExt cx="750867" cy="750867"/>
                  </a:xfrm>
                </p:grpSpPr>
                <p:sp>
                  <p:nvSpPr>
                    <p:cNvPr id="37" name="Oval 36">
                      <a:extLst>
                        <a:ext uri="{FF2B5EF4-FFF2-40B4-BE49-F238E27FC236}">
                          <a16:creationId xmlns:a16="http://schemas.microsoft.com/office/drawing/2014/main" id="{E10E7E9A-A92E-FCF4-334A-2EB8A83FE340}"/>
                        </a:ext>
                      </a:extLst>
                    </p:cNvPr>
                    <p:cNvSpPr/>
                    <p:nvPr/>
                  </p:nvSpPr>
                  <p:spPr>
                    <a:xfrm>
                      <a:off x="14936515" y="2226584"/>
                      <a:ext cx="750867" cy="750867"/>
                    </a:xfrm>
                    <a:prstGeom prst="ellipse">
                      <a:avLst/>
                    </a:prstGeom>
                    <a:solidFill>
                      <a:srgbClr val="007934"/>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p>
                  </p:txBody>
                </p:sp>
                <p:sp>
                  <p:nvSpPr>
                    <p:cNvPr id="38" name="Freeform 57">
                      <a:extLst>
                        <a:ext uri="{FF2B5EF4-FFF2-40B4-BE49-F238E27FC236}">
                          <a16:creationId xmlns:a16="http://schemas.microsoft.com/office/drawing/2014/main" id="{8D590207-74F7-2ADD-E871-D3F1350DE32D}"/>
                        </a:ext>
                      </a:extLst>
                    </p:cNvPr>
                    <p:cNvSpPr>
                      <a:spLocks noEditPoints="1"/>
                    </p:cNvSpPr>
                    <p:nvPr/>
                  </p:nvSpPr>
                  <p:spPr bwMode="auto">
                    <a:xfrm>
                      <a:off x="15019163" y="2325836"/>
                      <a:ext cx="585570" cy="541911"/>
                    </a:xfrm>
                    <a:custGeom>
                      <a:avLst/>
                      <a:gdLst>
                        <a:gd name="T0" fmla="*/ 146 w 251"/>
                        <a:gd name="T1" fmla="*/ 61 h 199"/>
                        <a:gd name="T2" fmla="*/ 147 w 251"/>
                        <a:gd name="T3" fmla="*/ 67 h 199"/>
                        <a:gd name="T4" fmla="*/ 135 w 251"/>
                        <a:gd name="T5" fmla="*/ 115 h 199"/>
                        <a:gd name="T6" fmla="*/ 152 w 251"/>
                        <a:gd name="T7" fmla="*/ 125 h 199"/>
                        <a:gd name="T8" fmla="*/ 135 w 251"/>
                        <a:gd name="T9" fmla="*/ 155 h 199"/>
                        <a:gd name="T10" fmla="*/ 165 w 251"/>
                        <a:gd name="T11" fmla="*/ 172 h 199"/>
                        <a:gd name="T12" fmla="*/ 125 w 251"/>
                        <a:gd name="T13" fmla="*/ 121 h 199"/>
                        <a:gd name="T14" fmla="*/ 125 w 251"/>
                        <a:gd name="T15" fmla="*/ 149 h 199"/>
                        <a:gd name="T16" fmla="*/ 86 w 251"/>
                        <a:gd name="T17" fmla="*/ 172 h 199"/>
                        <a:gd name="T18" fmla="*/ 115 w 251"/>
                        <a:gd name="T19" fmla="*/ 155 h 199"/>
                        <a:gd name="T20" fmla="*/ 103 w 251"/>
                        <a:gd name="T21" fmla="*/ 108 h 199"/>
                        <a:gd name="T22" fmla="*/ 98 w 251"/>
                        <a:gd name="T23" fmla="*/ 125 h 199"/>
                        <a:gd name="T24" fmla="*/ 92 w 251"/>
                        <a:gd name="T25" fmla="*/ 61 h 199"/>
                        <a:gd name="T26" fmla="*/ 103 w 251"/>
                        <a:gd name="T27" fmla="*/ 67 h 199"/>
                        <a:gd name="T28" fmla="*/ 110 w 251"/>
                        <a:gd name="T29" fmla="*/ 82 h 199"/>
                        <a:gd name="T30" fmla="*/ 108 w 251"/>
                        <a:gd name="T31" fmla="*/ 90 h 199"/>
                        <a:gd name="T32" fmla="*/ 116 w 251"/>
                        <a:gd name="T33" fmla="*/ 61 h 199"/>
                        <a:gd name="T34" fmla="*/ 138 w 251"/>
                        <a:gd name="T35" fmla="*/ 72 h 199"/>
                        <a:gd name="T36" fmla="*/ 112 w 251"/>
                        <a:gd name="T37" fmla="*/ 72 h 199"/>
                        <a:gd name="T38" fmla="*/ 125 w 251"/>
                        <a:gd name="T39" fmla="*/ 24 h 199"/>
                        <a:gd name="T40" fmla="*/ 118 w 251"/>
                        <a:gd name="T41" fmla="*/ 51 h 199"/>
                        <a:gd name="T42" fmla="*/ 141 w 251"/>
                        <a:gd name="T43" fmla="*/ 100 h 199"/>
                        <a:gd name="T44" fmla="*/ 110 w 251"/>
                        <a:gd name="T45" fmla="*/ 100 h 199"/>
                        <a:gd name="T46" fmla="*/ 141 w 251"/>
                        <a:gd name="T47" fmla="*/ 100 h 199"/>
                        <a:gd name="T48" fmla="*/ 135 w 251"/>
                        <a:gd name="T49" fmla="*/ 86 h 199"/>
                        <a:gd name="T50" fmla="*/ 143 w 251"/>
                        <a:gd name="T51" fmla="*/ 90 h 199"/>
                        <a:gd name="T52" fmla="*/ 180 w 251"/>
                        <a:gd name="T53" fmla="*/ 52 h 199"/>
                        <a:gd name="T54" fmla="*/ 178 w 251"/>
                        <a:gd name="T55" fmla="*/ 51 h 199"/>
                        <a:gd name="T56" fmla="*/ 143 w 251"/>
                        <a:gd name="T57" fmla="*/ 51 h 199"/>
                        <a:gd name="T58" fmla="*/ 130 w 251"/>
                        <a:gd name="T59" fmla="*/ 3 h 199"/>
                        <a:gd name="T60" fmla="*/ 129 w 251"/>
                        <a:gd name="T61" fmla="*/ 1 h 199"/>
                        <a:gd name="T62" fmla="*/ 127 w 251"/>
                        <a:gd name="T63" fmla="*/ 0 h 199"/>
                        <a:gd name="T64" fmla="*/ 126 w 251"/>
                        <a:gd name="T65" fmla="*/ 0 h 199"/>
                        <a:gd name="T66" fmla="*/ 124 w 251"/>
                        <a:gd name="T67" fmla="*/ 0 h 199"/>
                        <a:gd name="T68" fmla="*/ 124 w 251"/>
                        <a:gd name="T69" fmla="*/ 0 h 199"/>
                        <a:gd name="T70" fmla="*/ 122 w 251"/>
                        <a:gd name="T71" fmla="*/ 1 h 199"/>
                        <a:gd name="T72" fmla="*/ 121 w 251"/>
                        <a:gd name="T73" fmla="*/ 3 h 199"/>
                        <a:gd name="T74" fmla="*/ 108 w 251"/>
                        <a:gd name="T75" fmla="*/ 51 h 199"/>
                        <a:gd name="T76" fmla="*/ 73 w 251"/>
                        <a:gd name="T77" fmla="*/ 51 h 199"/>
                        <a:gd name="T78" fmla="*/ 71 w 251"/>
                        <a:gd name="T79" fmla="*/ 52 h 199"/>
                        <a:gd name="T80" fmla="*/ 0 w 251"/>
                        <a:gd name="T81" fmla="*/ 92 h 199"/>
                        <a:gd name="T82" fmla="*/ 0 w 251"/>
                        <a:gd name="T83" fmla="*/ 92 h 199"/>
                        <a:gd name="T84" fmla="*/ 101 w 251"/>
                        <a:gd name="T85" fmla="*/ 77 h 199"/>
                        <a:gd name="T86" fmla="*/ 73 w 251"/>
                        <a:gd name="T87" fmla="*/ 199 h 199"/>
                        <a:gd name="T88" fmla="*/ 79 w 251"/>
                        <a:gd name="T89" fmla="*/ 196 h 199"/>
                        <a:gd name="T90" fmla="*/ 125 w 251"/>
                        <a:gd name="T91" fmla="*/ 161 h 199"/>
                        <a:gd name="T92" fmla="*/ 171 w 251"/>
                        <a:gd name="T93" fmla="*/ 196 h 199"/>
                        <a:gd name="T94" fmla="*/ 178 w 251"/>
                        <a:gd name="T95" fmla="*/ 199 h 199"/>
                        <a:gd name="T96" fmla="*/ 150 w 251"/>
                        <a:gd name="T97" fmla="*/ 77 h 199"/>
                        <a:gd name="T98" fmla="*/ 250 w 251"/>
                        <a:gd name="T99" fmla="*/ 92 h 199"/>
                        <a:gd name="T100" fmla="*/ 251 w 251"/>
                        <a:gd name="T101" fmla="*/ 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199">
                          <a:moveTo>
                            <a:pt x="147" y="67"/>
                          </a:moveTo>
                          <a:cubicBezTo>
                            <a:pt x="146" y="61"/>
                            <a:pt x="146" y="61"/>
                            <a:pt x="146" y="61"/>
                          </a:cubicBezTo>
                          <a:cubicBezTo>
                            <a:pt x="158" y="61"/>
                            <a:pt x="158" y="61"/>
                            <a:pt x="158" y="61"/>
                          </a:cubicBezTo>
                          <a:lnTo>
                            <a:pt x="147" y="67"/>
                          </a:lnTo>
                          <a:close/>
                          <a:moveTo>
                            <a:pt x="152" y="125"/>
                          </a:moveTo>
                          <a:cubicBezTo>
                            <a:pt x="135" y="115"/>
                            <a:pt x="135" y="115"/>
                            <a:pt x="135" y="115"/>
                          </a:cubicBezTo>
                          <a:cubicBezTo>
                            <a:pt x="148" y="108"/>
                            <a:pt x="148" y="108"/>
                            <a:pt x="148" y="108"/>
                          </a:cubicBezTo>
                          <a:lnTo>
                            <a:pt x="152" y="125"/>
                          </a:lnTo>
                          <a:close/>
                          <a:moveTo>
                            <a:pt x="165" y="172"/>
                          </a:moveTo>
                          <a:cubicBezTo>
                            <a:pt x="135" y="155"/>
                            <a:pt x="135" y="155"/>
                            <a:pt x="135" y="155"/>
                          </a:cubicBezTo>
                          <a:cubicBezTo>
                            <a:pt x="157" y="142"/>
                            <a:pt x="157" y="142"/>
                            <a:pt x="157" y="142"/>
                          </a:cubicBezTo>
                          <a:lnTo>
                            <a:pt x="165" y="172"/>
                          </a:lnTo>
                          <a:close/>
                          <a:moveTo>
                            <a:pt x="101" y="135"/>
                          </a:moveTo>
                          <a:cubicBezTo>
                            <a:pt x="125" y="121"/>
                            <a:pt x="125" y="121"/>
                            <a:pt x="125" y="121"/>
                          </a:cubicBezTo>
                          <a:cubicBezTo>
                            <a:pt x="150" y="135"/>
                            <a:pt x="150" y="135"/>
                            <a:pt x="150" y="135"/>
                          </a:cubicBezTo>
                          <a:cubicBezTo>
                            <a:pt x="125" y="149"/>
                            <a:pt x="125" y="149"/>
                            <a:pt x="125" y="149"/>
                          </a:cubicBezTo>
                          <a:lnTo>
                            <a:pt x="101" y="135"/>
                          </a:lnTo>
                          <a:close/>
                          <a:moveTo>
                            <a:pt x="86" y="172"/>
                          </a:moveTo>
                          <a:cubicBezTo>
                            <a:pt x="94" y="142"/>
                            <a:pt x="94" y="142"/>
                            <a:pt x="94" y="142"/>
                          </a:cubicBezTo>
                          <a:cubicBezTo>
                            <a:pt x="115" y="155"/>
                            <a:pt x="115" y="155"/>
                            <a:pt x="115" y="155"/>
                          </a:cubicBezTo>
                          <a:lnTo>
                            <a:pt x="86" y="172"/>
                          </a:lnTo>
                          <a:close/>
                          <a:moveTo>
                            <a:pt x="103" y="108"/>
                          </a:moveTo>
                          <a:cubicBezTo>
                            <a:pt x="115" y="115"/>
                            <a:pt x="115" y="115"/>
                            <a:pt x="115" y="115"/>
                          </a:cubicBezTo>
                          <a:cubicBezTo>
                            <a:pt x="98" y="125"/>
                            <a:pt x="98" y="125"/>
                            <a:pt x="98" y="125"/>
                          </a:cubicBezTo>
                          <a:lnTo>
                            <a:pt x="103" y="108"/>
                          </a:lnTo>
                          <a:close/>
                          <a:moveTo>
                            <a:pt x="92" y="61"/>
                          </a:moveTo>
                          <a:cubicBezTo>
                            <a:pt x="105" y="61"/>
                            <a:pt x="105" y="61"/>
                            <a:pt x="105" y="61"/>
                          </a:cubicBezTo>
                          <a:cubicBezTo>
                            <a:pt x="103" y="67"/>
                            <a:pt x="103" y="67"/>
                            <a:pt x="103" y="67"/>
                          </a:cubicBezTo>
                          <a:lnTo>
                            <a:pt x="92" y="61"/>
                          </a:lnTo>
                          <a:close/>
                          <a:moveTo>
                            <a:pt x="110" y="82"/>
                          </a:moveTo>
                          <a:cubicBezTo>
                            <a:pt x="115" y="86"/>
                            <a:pt x="115" y="86"/>
                            <a:pt x="115" y="86"/>
                          </a:cubicBezTo>
                          <a:cubicBezTo>
                            <a:pt x="108" y="90"/>
                            <a:pt x="108" y="90"/>
                            <a:pt x="108" y="90"/>
                          </a:cubicBezTo>
                          <a:lnTo>
                            <a:pt x="110" y="82"/>
                          </a:lnTo>
                          <a:close/>
                          <a:moveTo>
                            <a:pt x="116" y="61"/>
                          </a:moveTo>
                          <a:cubicBezTo>
                            <a:pt x="135" y="61"/>
                            <a:pt x="135" y="61"/>
                            <a:pt x="135" y="61"/>
                          </a:cubicBezTo>
                          <a:cubicBezTo>
                            <a:pt x="138" y="72"/>
                            <a:pt x="138" y="72"/>
                            <a:pt x="138" y="72"/>
                          </a:cubicBezTo>
                          <a:cubicBezTo>
                            <a:pt x="125" y="80"/>
                            <a:pt x="125" y="80"/>
                            <a:pt x="125" y="80"/>
                          </a:cubicBezTo>
                          <a:cubicBezTo>
                            <a:pt x="112" y="72"/>
                            <a:pt x="112" y="72"/>
                            <a:pt x="112" y="72"/>
                          </a:cubicBezTo>
                          <a:lnTo>
                            <a:pt x="116" y="61"/>
                          </a:lnTo>
                          <a:close/>
                          <a:moveTo>
                            <a:pt x="125" y="24"/>
                          </a:moveTo>
                          <a:cubicBezTo>
                            <a:pt x="133" y="51"/>
                            <a:pt x="133" y="51"/>
                            <a:pt x="133" y="51"/>
                          </a:cubicBezTo>
                          <a:cubicBezTo>
                            <a:pt x="118" y="51"/>
                            <a:pt x="118" y="51"/>
                            <a:pt x="118" y="51"/>
                          </a:cubicBezTo>
                          <a:lnTo>
                            <a:pt x="125" y="24"/>
                          </a:lnTo>
                          <a:close/>
                          <a:moveTo>
                            <a:pt x="141" y="100"/>
                          </a:moveTo>
                          <a:cubicBezTo>
                            <a:pt x="125" y="109"/>
                            <a:pt x="125" y="109"/>
                            <a:pt x="125" y="109"/>
                          </a:cubicBezTo>
                          <a:cubicBezTo>
                            <a:pt x="110" y="100"/>
                            <a:pt x="110" y="100"/>
                            <a:pt x="110" y="100"/>
                          </a:cubicBezTo>
                          <a:cubicBezTo>
                            <a:pt x="125" y="92"/>
                            <a:pt x="125" y="92"/>
                            <a:pt x="125" y="92"/>
                          </a:cubicBezTo>
                          <a:lnTo>
                            <a:pt x="141" y="100"/>
                          </a:lnTo>
                          <a:close/>
                          <a:moveTo>
                            <a:pt x="143" y="90"/>
                          </a:moveTo>
                          <a:cubicBezTo>
                            <a:pt x="135" y="86"/>
                            <a:pt x="135" y="86"/>
                            <a:pt x="135" y="86"/>
                          </a:cubicBezTo>
                          <a:cubicBezTo>
                            <a:pt x="141" y="82"/>
                            <a:pt x="141" y="82"/>
                            <a:pt x="141" y="82"/>
                          </a:cubicBezTo>
                          <a:lnTo>
                            <a:pt x="143" y="90"/>
                          </a:lnTo>
                          <a:close/>
                          <a:moveTo>
                            <a:pt x="250" y="82"/>
                          </a:moveTo>
                          <a:cubicBezTo>
                            <a:pt x="223" y="82"/>
                            <a:pt x="198" y="71"/>
                            <a:pt x="180" y="52"/>
                          </a:cubicBezTo>
                          <a:cubicBezTo>
                            <a:pt x="180" y="52"/>
                            <a:pt x="180" y="52"/>
                            <a:pt x="180" y="52"/>
                          </a:cubicBezTo>
                          <a:cubicBezTo>
                            <a:pt x="179" y="52"/>
                            <a:pt x="179" y="52"/>
                            <a:pt x="178" y="51"/>
                          </a:cubicBezTo>
                          <a:cubicBezTo>
                            <a:pt x="178" y="51"/>
                            <a:pt x="177" y="51"/>
                            <a:pt x="176" y="51"/>
                          </a:cubicBezTo>
                          <a:cubicBezTo>
                            <a:pt x="143" y="51"/>
                            <a:pt x="143" y="51"/>
                            <a:pt x="143" y="51"/>
                          </a:cubicBezTo>
                          <a:cubicBezTo>
                            <a:pt x="130" y="3"/>
                            <a:pt x="130" y="3"/>
                            <a:pt x="130" y="3"/>
                          </a:cubicBezTo>
                          <a:cubicBezTo>
                            <a:pt x="130" y="3"/>
                            <a:pt x="130" y="3"/>
                            <a:pt x="130" y="3"/>
                          </a:cubicBezTo>
                          <a:cubicBezTo>
                            <a:pt x="130" y="2"/>
                            <a:pt x="130" y="2"/>
                            <a:pt x="130" y="2"/>
                          </a:cubicBezTo>
                          <a:cubicBezTo>
                            <a:pt x="129" y="2"/>
                            <a:pt x="129" y="1"/>
                            <a:pt x="129" y="1"/>
                          </a:cubicBezTo>
                          <a:cubicBezTo>
                            <a:pt x="129" y="1"/>
                            <a:pt x="128" y="1"/>
                            <a:pt x="128" y="1"/>
                          </a:cubicBezTo>
                          <a:cubicBezTo>
                            <a:pt x="128" y="0"/>
                            <a:pt x="128" y="0"/>
                            <a:pt x="127" y="0"/>
                          </a:cubicBezTo>
                          <a:cubicBezTo>
                            <a:pt x="127" y="0"/>
                            <a:pt x="127" y="0"/>
                            <a:pt x="127" y="0"/>
                          </a:cubicBezTo>
                          <a:cubicBezTo>
                            <a:pt x="127" y="0"/>
                            <a:pt x="127" y="0"/>
                            <a:pt x="126" y="0"/>
                          </a:cubicBezTo>
                          <a:cubicBezTo>
                            <a:pt x="126" y="0"/>
                            <a:pt x="126" y="0"/>
                            <a:pt x="125" y="0"/>
                          </a:cubicBezTo>
                          <a:cubicBezTo>
                            <a:pt x="125" y="0"/>
                            <a:pt x="125" y="0"/>
                            <a:pt x="124" y="0"/>
                          </a:cubicBezTo>
                          <a:cubicBezTo>
                            <a:pt x="124" y="0"/>
                            <a:pt x="124" y="0"/>
                            <a:pt x="124" y="0"/>
                          </a:cubicBezTo>
                          <a:cubicBezTo>
                            <a:pt x="124" y="0"/>
                            <a:pt x="124" y="0"/>
                            <a:pt x="124" y="0"/>
                          </a:cubicBezTo>
                          <a:cubicBezTo>
                            <a:pt x="123" y="0"/>
                            <a:pt x="123" y="0"/>
                            <a:pt x="123" y="1"/>
                          </a:cubicBezTo>
                          <a:cubicBezTo>
                            <a:pt x="122" y="1"/>
                            <a:pt x="122" y="1"/>
                            <a:pt x="122" y="1"/>
                          </a:cubicBezTo>
                          <a:cubicBezTo>
                            <a:pt x="122" y="1"/>
                            <a:pt x="122" y="2"/>
                            <a:pt x="121" y="2"/>
                          </a:cubicBezTo>
                          <a:cubicBezTo>
                            <a:pt x="121" y="2"/>
                            <a:pt x="121" y="2"/>
                            <a:pt x="121" y="3"/>
                          </a:cubicBezTo>
                          <a:cubicBezTo>
                            <a:pt x="121" y="3"/>
                            <a:pt x="121" y="3"/>
                            <a:pt x="121" y="3"/>
                          </a:cubicBezTo>
                          <a:cubicBezTo>
                            <a:pt x="108" y="51"/>
                            <a:pt x="108" y="51"/>
                            <a:pt x="108" y="51"/>
                          </a:cubicBezTo>
                          <a:cubicBezTo>
                            <a:pt x="75" y="51"/>
                            <a:pt x="75" y="51"/>
                            <a:pt x="75" y="51"/>
                          </a:cubicBezTo>
                          <a:cubicBezTo>
                            <a:pt x="74" y="51"/>
                            <a:pt x="73" y="51"/>
                            <a:pt x="73" y="51"/>
                          </a:cubicBezTo>
                          <a:cubicBezTo>
                            <a:pt x="72" y="52"/>
                            <a:pt x="72" y="52"/>
                            <a:pt x="71" y="52"/>
                          </a:cubicBezTo>
                          <a:cubicBezTo>
                            <a:pt x="71" y="52"/>
                            <a:pt x="71" y="52"/>
                            <a:pt x="71" y="52"/>
                          </a:cubicBezTo>
                          <a:cubicBezTo>
                            <a:pt x="52" y="71"/>
                            <a:pt x="28" y="82"/>
                            <a:pt x="1" y="82"/>
                          </a:cubicBezTo>
                          <a:cubicBezTo>
                            <a:pt x="1" y="86"/>
                            <a:pt x="0" y="89"/>
                            <a:pt x="0" y="92"/>
                          </a:cubicBezTo>
                          <a:cubicBezTo>
                            <a:pt x="0" y="92"/>
                            <a:pt x="0" y="92"/>
                            <a:pt x="0" y="92"/>
                          </a:cubicBezTo>
                          <a:cubicBezTo>
                            <a:pt x="0" y="92"/>
                            <a:pt x="0" y="92"/>
                            <a:pt x="0" y="92"/>
                          </a:cubicBezTo>
                          <a:cubicBezTo>
                            <a:pt x="28" y="92"/>
                            <a:pt x="55" y="82"/>
                            <a:pt x="75" y="62"/>
                          </a:cubicBezTo>
                          <a:cubicBezTo>
                            <a:pt x="101" y="77"/>
                            <a:pt x="101" y="77"/>
                            <a:pt x="101" y="77"/>
                          </a:cubicBezTo>
                          <a:cubicBezTo>
                            <a:pt x="70" y="193"/>
                            <a:pt x="70" y="193"/>
                            <a:pt x="70" y="193"/>
                          </a:cubicBezTo>
                          <a:cubicBezTo>
                            <a:pt x="69" y="196"/>
                            <a:pt x="71" y="198"/>
                            <a:pt x="73" y="199"/>
                          </a:cubicBezTo>
                          <a:cubicBezTo>
                            <a:pt x="74" y="199"/>
                            <a:pt x="74" y="199"/>
                            <a:pt x="75" y="199"/>
                          </a:cubicBezTo>
                          <a:cubicBezTo>
                            <a:pt x="77" y="199"/>
                            <a:pt x="79" y="198"/>
                            <a:pt x="79" y="196"/>
                          </a:cubicBezTo>
                          <a:cubicBezTo>
                            <a:pt x="82" y="186"/>
                            <a:pt x="82" y="186"/>
                            <a:pt x="82" y="186"/>
                          </a:cubicBezTo>
                          <a:cubicBezTo>
                            <a:pt x="125" y="161"/>
                            <a:pt x="125" y="161"/>
                            <a:pt x="125" y="161"/>
                          </a:cubicBezTo>
                          <a:cubicBezTo>
                            <a:pt x="169" y="186"/>
                            <a:pt x="169" y="186"/>
                            <a:pt x="169" y="186"/>
                          </a:cubicBezTo>
                          <a:cubicBezTo>
                            <a:pt x="171" y="196"/>
                            <a:pt x="171" y="196"/>
                            <a:pt x="171" y="196"/>
                          </a:cubicBezTo>
                          <a:cubicBezTo>
                            <a:pt x="172" y="198"/>
                            <a:pt x="174" y="199"/>
                            <a:pt x="176" y="199"/>
                          </a:cubicBezTo>
                          <a:cubicBezTo>
                            <a:pt x="177" y="199"/>
                            <a:pt x="177" y="199"/>
                            <a:pt x="178" y="199"/>
                          </a:cubicBezTo>
                          <a:cubicBezTo>
                            <a:pt x="180" y="198"/>
                            <a:pt x="182" y="196"/>
                            <a:pt x="181" y="193"/>
                          </a:cubicBezTo>
                          <a:cubicBezTo>
                            <a:pt x="150" y="77"/>
                            <a:pt x="150" y="77"/>
                            <a:pt x="150" y="77"/>
                          </a:cubicBezTo>
                          <a:cubicBezTo>
                            <a:pt x="176" y="62"/>
                            <a:pt x="176" y="62"/>
                            <a:pt x="176" y="62"/>
                          </a:cubicBezTo>
                          <a:cubicBezTo>
                            <a:pt x="196" y="81"/>
                            <a:pt x="222" y="92"/>
                            <a:pt x="250" y="92"/>
                          </a:cubicBezTo>
                          <a:cubicBezTo>
                            <a:pt x="250" y="92"/>
                            <a:pt x="250" y="92"/>
                            <a:pt x="250" y="92"/>
                          </a:cubicBezTo>
                          <a:cubicBezTo>
                            <a:pt x="251" y="92"/>
                            <a:pt x="251" y="92"/>
                            <a:pt x="251" y="92"/>
                          </a:cubicBezTo>
                          <a:cubicBezTo>
                            <a:pt x="251" y="89"/>
                            <a:pt x="250" y="85"/>
                            <a:pt x="250" y="8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400"/>
                    </a:p>
                  </p:txBody>
                </p:sp>
              </p:grpSp>
              <p:grpSp>
                <p:nvGrpSpPr>
                  <p:cNvPr id="22" name="Group 21">
                    <a:extLst>
                      <a:ext uri="{FF2B5EF4-FFF2-40B4-BE49-F238E27FC236}">
                        <a16:creationId xmlns:a16="http://schemas.microsoft.com/office/drawing/2014/main" id="{2012A590-9BED-6674-4FCD-F9E9521A3229}"/>
                      </a:ext>
                    </a:extLst>
                  </p:cNvPr>
                  <p:cNvGrpSpPr/>
                  <p:nvPr/>
                </p:nvGrpSpPr>
                <p:grpSpPr>
                  <a:xfrm>
                    <a:off x="5842927" y="2386759"/>
                    <a:ext cx="554979" cy="545658"/>
                    <a:chOff x="14682652" y="3918518"/>
                    <a:chExt cx="750867" cy="750867"/>
                  </a:xfrm>
                </p:grpSpPr>
                <p:sp>
                  <p:nvSpPr>
                    <p:cNvPr id="35" name="Oval 34">
                      <a:extLst>
                        <a:ext uri="{FF2B5EF4-FFF2-40B4-BE49-F238E27FC236}">
                          <a16:creationId xmlns:a16="http://schemas.microsoft.com/office/drawing/2014/main" id="{09700520-435D-92AC-D036-F62BB2FDC20C}"/>
                        </a:ext>
                      </a:extLst>
                    </p:cNvPr>
                    <p:cNvSpPr/>
                    <p:nvPr/>
                  </p:nvSpPr>
                  <p:spPr>
                    <a:xfrm>
                      <a:off x="14682652" y="3918518"/>
                      <a:ext cx="750867" cy="750867"/>
                    </a:xfrm>
                    <a:prstGeom prst="ellipse">
                      <a:avLst/>
                    </a:prstGeom>
                    <a:solidFill>
                      <a:schemeClr val="accent1"/>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p>
                  </p:txBody>
                </p:sp>
                <p:pic>
                  <p:nvPicPr>
                    <p:cNvPr id="36" name="Picture 12" descr="A close up of a logo&#10;&#10;Description automatically generated">
                      <a:extLst>
                        <a:ext uri="{FF2B5EF4-FFF2-40B4-BE49-F238E27FC236}">
                          <a16:creationId xmlns:a16="http://schemas.microsoft.com/office/drawing/2014/main" id="{069E36C5-6478-4C70-C743-A04CB3F3D40F}"/>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14799016" y="4040195"/>
                      <a:ext cx="518138" cy="5181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34F32434-5223-1BBF-9FE6-904387B5FE6E}"/>
                      </a:ext>
                    </a:extLst>
                  </p:cNvPr>
                  <p:cNvGrpSpPr/>
                  <p:nvPr/>
                </p:nvGrpSpPr>
                <p:grpSpPr>
                  <a:xfrm>
                    <a:off x="5885215" y="3131742"/>
                    <a:ext cx="550471" cy="545658"/>
                    <a:chOff x="1193050" y="2987705"/>
                    <a:chExt cx="750867" cy="750867"/>
                  </a:xfrm>
                </p:grpSpPr>
                <p:sp>
                  <p:nvSpPr>
                    <p:cNvPr id="33" name="Oval 32">
                      <a:extLst>
                        <a:ext uri="{FF2B5EF4-FFF2-40B4-BE49-F238E27FC236}">
                          <a16:creationId xmlns:a16="http://schemas.microsoft.com/office/drawing/2014/main" id="{9AF62421-B2FF-3240-51D2-F9FE70FE22FE}"/>
                        </a:ext>
                      </a:extLst>
                    </p:cNvPr>
                    <p:cNvSpPr/>
                    <p:nvPr/>
                  </p:nvSpPr>
                  <p:spPr>
                    <a:xfrm>
                      <a:off x="1193050" y="2987705"/>
                      <a:ext cx="750867" cy="750867"/>
                    </a:xfrm>
                    <a:prstGeom prst="ellipse">
                      <a:avLst/>
                    </a:prstGeom>
                    <a:solidFill>
                      <a:schemeClr val="accent1"/>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400"/>
                    </a:p>
                  </p:txBody>
                </p:sp>
                <p:pic>
                  <p:nvPicPr>
                    <p:cNvPr id="34" name="Graphic 33" descr="Electrician">
                      <a:extLst>
                        <a:ext uri="{FF2B5EF4-FFF2-40B4-BE49-F238E27FC236}">
                          <a16:creationId xmlns:a16="http://schemas.microsoft.com/office/drawing/2014/main" id="{953C130F-B862-8B24-1921-F68CE6563A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73262" y="3043864"/>
                      <a:ext cx="623150" cy="642290"/>
                    </a:xfrm>
                    <a:prstGeom prst="rect">
                      <a:avLst/>
                    </a:prstGeom>
                  </p:spPr>
                </p:pic>
              </p:grpSp>
              <p:grpSp>
                <p:nvGrpSpPr>
                  <p:cNvPr id="24" name="Group 23">
                    <a:extLst>
                      <a:ext uri="{FF2B5EF4-FFF2-40B4-BE49-F238E27FC236}">
                        <a16:creationId xmlns:a16="http://schemas.microsoft.com/office/drawing/2014/main" id="{6B0F0330-B804-8F1F-75E9-26B2522CFCD1}"/>
                      </a:ext>
                    </a:extLst>
                  </p:cNvPr>
                  <p:cNvGrpSpPr/>
                  <p:nvPr/>
                </p:nvGrpSpPr>
                <p:grpSpPr>
                  <a:xfrm>
                    <a:off x="5084501" y="4413105"/>
                    <a:ext cx="545658" cy="565121"/>
                    <a:chOff x="6546790" y="2655836"/>
                    <a:chExt cx="565345" cy="585510"/>
                  </a:xfrm>
                </p:grpSpPr>
                <p:sp>
                  <p:nvSpPr>
                    <p:cNvPr id="31" name="Oval 30">
                      <a:extLst>
                        <a:ext uri="{FF2B5EF4-FFF2-40B4-BE49-F238E27FC236}">
                          <a16:creationId xmlns:a16="http://schemas.microsoft.com/office/drawing/2014/main" id="{805C2DF0-74A9-F135-70DC-15FFF1884FC4}"/>
                        </a:ext>
                      </a:extLst>
                    </p:cNvPr>
                    <p:cNvSpPr/>
                    <p:nvPr/>
                  </p:nvSpPr>
                  <p:spPr>
                    <a:xfrm>
                      <a:off x="6546790" y="2655836"/>
                      <a:ext cx="563150" cy="563150"/>
                    </a:xfrm>
                    <a:prstGeom prst="ellipse">
                      <a:avLst/>
                    </a:prstGeom>
                    <a:solidFill>
                      <a:srgbClr val="C220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32" name="Graphic 31" descr="Windy with solid fill">
                      <a:extLst>
                        <a:ext uri="{FF2B5EF4-FFF2-40B4-BE49-F238E27FC236}">
                          <a16:creationId xmlns:a16="http://schemas.microsoft.com/office/drawing/2014/main" id="{8C709C4E-94BC-99F6-AA53-57177F0AEB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48984" y="2678195"/>
                      <a:ext cx="563151" cy="563151"/>
                    </a:xfrm>
                    <a:prstGeom prst="rect">
                      <a:avLst/>
                    </a:prstGeom>
                  </p:spPr>
                </p:pic>
              </p:grpSp>
              <p:grpSp>
                <p:nvGrpSpPr>
                  <p:cNvPr id="25" name="Group 24">
                    <a:extLst>
                      <a:ext uri="{FF2B5EF4-FFF2-40B4-BE49-F238E27FC236}">
                        <a16:creationId xmlns:a16="http://schemas.microsoft.com/office/drawing/2014/main" id="{0204FFF7-8FD4-CDE7-335B-031F5F4916AE}"/>
                      </a:ext>
                    </a:extLst>
                  </p:cNvPr>
                  <p:cNvGrpSpPr/>
                  <p:nvPr/>
                </p:nvGrpSpPr>
                <p:grpSpPr>
                  <a:xfrm>
                    <a:off x="4362290" y="4715808"/>
                    <a:ext cx="540539" cy="545658"/>
                    <a:chOff x="5687474" y="3916726"/>
                    <a:chExt cx="563150" cy="568483"/>
                  </a:xfrm>
                </p:grpSpPr>
                <p:sp>
                  <p:nvSpPr>
                    <p:cNvPr id="29" name="Oval 28">
                      <a:extLst>
                        <a:ext uri="{FF2B5EF4-FFF2-40B4-BE49-F238E27FC236}">
                          <a16:creationId xmlns:a16="http://schemas.microsoft.com/office/drawing/2014/main" id="{617A4733-696E-F0E6-422A-91BC82C7DFF2}"/>
                        </a:ext>
                      </a:extLst>
                    </p:cNvPr>
                    <p:cNvSpPr/>
                    <p:nvPr/>
                  </p:nvSpPr>
                  <p:spPr>
                    <a:xfrm>
                      <a:off x="5687474" y="3922059"/>
                      <a:ext cx="563150" cy="563150"/>
                    </a:xfrm>
                    <a:prstGeom prst="ellipse">
                      <a:avLst/>
                    </a:prstGeom>
                    <a:solidFill>
                      <a:srgbClr val="C220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30" name="Graphic 29" descr="Fire with solid fill">
                      <a:extLst>
                        <a:ext uri="{FF2B5EF4-FFF2-40B4-BE49-F238E27FC236}">
                          <a16:creationId xmlns:a16="http://schemas.microsoft.com/office/drawing/2014/main" id="{A6457808-EB9E-9B3D-F463-D0E100565FC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09605" y="3916726"/>
                      <a:ext cx="518888" cy="518888"/>
                    </a:xfrm>
                    <a:prstGeom prst="rect">
                      <a:avLst/>
                    </a:prstGeom>
                  </p:spPr>
                </p:pic>
              </p:grpSp>
              <p:grpSp>
                <p:nvGrpSpPr>
                  <p:cNvPr id="26" name="Group 25">
                    <a:extLst>
                      <a:ext uri="{FF2B5EF4-FFF2-40B4-BE49-F238E27FC236}">
                        <a16:creationId xmlns:a16="http://schemas.microsoft.com/office/drawing/2014/main" id="{6735DEEA-7EF5-BE0A-D774-C686477D6D76}"/>
                      </a:ext>
                    </a:extLst>
                  </p:cNvPr>
                  <p:cNvGrpSpPr/>
                  <p:nvPr/>
                </p:nvGrpSpPr>
                <p:grpSpPr>
                  <a:xfrm>
                    <a:off x="5624407" y="3838262"/>
                    <a:ext cx="540853" cy="540853"/>
                    <a:chOff x="5680744" y="1736704"/>
                    <a:chExt cx="563150" cy="563150"/>
                  </a:xfrm>
                </p:grpSpPr>
                <p:sp>
                  <p:nvSpPr>
                    <p:cNvPr id="27" name="Oval 26">
                      <a:extLst>
                        <a:ext uri="{FF2B5EF4-FFF2-40B4-BE49-F238E27FC236}">
                          <a16:creationId xmlns:a16="http://schemas.microsoft.com/office/drawing/2014/main" id="{32D22B4A-1C27-EF4B-62E1-504344BC3BE7}"/>
                        </a:ext>
                      </a:extLst>
                    </p:cNvPr>
                    <p:cNvSpPr/>
                    <p:nvPr/>
                  </p:nvSpPr>
                  <p:spPr>
                    <a:xfrm>
                      <a:off x="5680744" y="1736704"/>
                      <a:ext cx="563150" cy="563150"/>
                    </a:xfrm>
                    <a:prstGeom prst="ellipse">
                      <a:avLst/>
                    </a:prstGeom>
                    <a:solidFill>
                      <a:srgbClr val="C220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28" name="Graphic 27" descr="Electric Tower with solid fill">
                      <a:extLst>
                        <a:ext uri="{FF2B5EF4-FFF2-40B4-BE49-F238E27FC236}">
                          <a16:creationId xmlns:a16="http://schemas.microsoft.com/office/drawing/2014/main" id="{A3BA9E05-1C90-A424-1FB2-A35CFEAEB08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20477" y="1756996"/>
                      <a:ext cx="485885" cy="485885"/>
                    </a:xfrm>
                    <a:prstGeom prst="rect">
                      <a:avLst/>
                    </a:prstGeom>
                  </p:spPr>
                </p:pic>
              </p:grpSp>
            </p:grpSp>
            <p:sp>
              <p:nvSpPr>
                <p:cNvPr id="9" name="TextBox 8">
                  <a:extLst>
                    <a:ext uri="{FF2B5EF4-FFF2-40B4-BE49-F238E27FC236}">
                      <a16:creationId xmlns:a16="http://schemas.microsoft.com/office/drawing/2014/main" id="{017A4965-5B6A-997D-04F7-D7AD391CD834}"/>
                    </a:ext>
                  </a:extLst>
                </p:cNvPr>
                <p:cNvSpPr txBox="1"/>
                <p:nvPr/>
              </p:nvSpPr>
              <p:spPr>
                <a:xfrm>
                  <a:off x="6425503" y="1649541"/>
                  <a:ext cx="2062932" cy="261610"/>
                </a:xfrm>
                <a:prstGeom prst="rect">
                  <a:avLst/>
                </a:prstGeom>
                <a:noFill/>
              </p:spPr>
              <p:txBody>
                <a:bodyPr wrap="square" rtlCol="0">
                  <a:spAutoFit/>
                </a:bodyPr>
                <a:lstStyle/>
                <a:p>
                  <a:r>
                    <a:rPr lang="en-US" sz="1100"/>
                    <a:t>Vegetation Management</a:t>
                  </a:r>
                </a:p>
              </p:txBody>
            </p:sp>
            <p:sp>
              <p:nvSpPr>
                <p:cNvPr id="10" name="TextBox 9">
                  <a:extLst>
                    <a:ext uri="{FF2B5EF4-FFF2-40B4-BE49-F238E27FC236}">
                      <a16:creationId xmlns:a16="http://schemas.microsoft.com/office/drawing/2014/main" id="{1E60383C-65D8-3C30-6A0F-51BB5B39F146}"/>
                    </a:ext>
                  </a:extLst>
                </p:cNvPr>
                <p:cNvSpPr txBox="1"/>
                <p:nvPr/>
              </p:nvSpPr>
              <p:spPr>
                <a:xfrm>
                  <a:off x="6952593" y="1989896"/>
                  <a:ext cx="2062932" cy="261610"/>
                </a:xfrm>
                <a:prstGeom prst="rect">
                  <a:avLst/>
                </a:prstGeom>
                <a:noFill/>
              </p:spPr>
              <p:txBody>
                <a:bodyPr wrap="square" rtlCol="0">
                  <a:spAutoFit/>
                </a:bodyPr>
                <a:lstStyle/>
                <a:p>
                  <a:r>
                    <a:rPr lang="en-US" sz="1100"/>
                    <a:t>Inspections and Patrols</a:t>
                  </a:r>
                </a:p>
              </p:txBody>
            </p:sp>
            <p:sp>
              <p:nvSpPr>
                <p:cNvPr id="15" name="TextBox 14">
                  <a:extLst>
                    <a:ext uri="{FF2B5EF4-FFF2-40B4-BE49-F238E27FC236}">
                      <a16:creationId xmlns:a16="http://schemas.microsoft.com/office/drawing/2014/main" id="{7A883EE5-A30D-005E-A1B5-809D2E2A1E5D}"/>
                    </a:ext>
                  </a:extLst>
                </p:cNvPr>
                <p:cNvSpPr txBox="1"/>
                <p:nvPr/>
              </p:nvSpPr>
              <p:spPr>
                <a:xfrm>
                  <a:off x="6942896" y="4410780"/>
                  <a:ext cx="2062932" cy="261610"/>
                </a:xfrm>
                <a:prstGeom prst="rect">
                  <a:avLst/>
                </a:prstGeom>
                <a:noFill/>
              </p:spPr>
              <p:txBody>
                <a:bodyPr wrap="square" rtlCol="0">
                  <a:spAutoFit/>
                </a:bodyPr>
                <a:lstStyle/>
                <a:p>
                  <a:r>
                    <a:rPr lang="en-US" sz="1100"/>
                    <a:t>PSOM</a:t>
                  </a:r>
                </a:p>
              </p:txBody>
            </p:sp>
            <p:sp>
              <p:nvSpPr>
                <p:cNvPr id="16" name="TextBox 15">
                  <a:extLst>
                    <a:ext uri="{FF2B5EF4-FFF2-40B4-BE49-F238E27FC236}">
                      <a16:creationId xmlns:a16="http://schemas.microsoft.com/office/drawing/2014/main" id="{52DBA1A3-CDB7-AACC-DF50-78449B241633}"/>
                    </a:ext>
                  </a:extLst>
                </p:cNvPr>
                <p:cNvSpPr txBox="1"/>
                <p:nvPr/>
              </p:nvSpPr>
              <p:spPr>
                <a:xfrm>
                  <a:off x="6469986" y="4799253"/>
                  <a:ext cx="2062932" cy="261610"/>
                </a:xfrm>
                <a:prstGeom prst="rect">
                  <a:avLst/>
                </a:prstGeom>
                <a:noFill/>
              </p:spPr>
              <p:txBody>
                <a:bodyPr wrap="square" rtlCol="0">
                  <a:spAutoFit/>
                </a:bodyPr>
                <a:lstStyle/>
                <a:p>
                  <a:r>
                    <a:rPr lang="en-US" sz="1100"/>
                    <a:t>Emergency De-Energization</a:t>
                  </a:r>
                </a:p>
              </p:txBody>
            </p:sp>
            <p:sp>
              <p:nvSpPr>
                <p:cNvPr id="48" name="Left Brace 47">
                  <a:extLst>
                    <a:ext uri="{FF2B5EF4-FFF2-40B4-BE49-F238E27FC236}">
                      <a16:creationId xmlns:a16="http://schemas.microsoft.com/office/drawing/2014/main" id="{199AE972-A558-8940-BC13-4747268D348D}"/>
                    </a:ext>
                  </a:extLst>
                </p:cNvPr>
                <p:cNvSpPr/>
                <p:nvPr/>
              </p:nvSpPr>
              <p:spPr>
                <a:xfrm>
                  <a:off x="4932416" y="1911152"/>
                  <a:ext cx="2043063" cy="812034"/>
                </a:xfrm>
                <a:custGeom>
                  <a:avLst/>
                  <a:gdLst>
                    <a:gd name="connsiteX0" fmla="*/ 1004255 w 1004255"/>
                    <a:gd name="connsiteY0" fmla="*/ 805814 h 805814"/>
                    <a:gd name="connsiteX1" fmla="*/ 502127 w 1004255"/>
                    <a:gd name="connsiteY1" fmla="*/ 805806 h 805814"/>
                    <a:gd name="connsiteX2" fmla="*/ 502128 w 1004255"/>
                    <a:gd name="connsiteY2" fmla="*/ 402915 h 805814"/>
                    <a:gd name="connsiteX3" fmla="*/ 0 w 1004255"/>
                    <a:gd name="connsiteY3" fmla="*/ 402907 h 805814"/>
                    <a:gd name="connsiteX4" fmla="*/ 502128 w 1004255"/>
                    <a:gd name="connsiteY4" fmla="*/ 402899 h 805814"/>
                    <a:gd name="connsiteX5" fmla="*/ 502128 w 1004255"/>
                    <a:gd name="connsiteY5" fmla="*/ 8 h 805814"/>
                    <a:gd name="connsiteX6" fmla="*/ 1004256 w 1004255"/>
                    <a:gd name="connsiteY6" fmla="*/ 0 h 805814"/>
                    <a:gd name="connsiteX7" fmla="*/ 1004255 w 1004255"/>
                    <a:gd name="connsiteY7" fmla="*/ 805814 h 805814"/>
                    <a:gd name="connsiteX0" fmla="*/ 1004255 w 1004255"/>
                    <a:gd name="connsiteY0" fmla="*/ 805814 h 805814"/>
                    <a:gd name="connsiteX1" fmla="*/ 502127 w 1004255"/>
                    <a:gd name="connsiteY1" fmla="*/ 805806 h 805814"/>
                    <a:gd name="connsiteX2" fmla="*/ 502128 w 1004255"/>
                    <a:gd name="connsiteY2" fmla="*/ 402915 h 805814"/>
                    <a:gd name="connsiteX3" fmla="*/ 0 w 1004255"/>
                    <a:gd name="connsiteY3" fmla="*/ 402907 h 805814"/>
                    <a:gd name="connsiteX4" fmla="*/ 502128 w 1004255"/>
                    <a:gd name="connsiteY4" fmla="*/ 402899 h 805814"/>
                    <a:gd name="connsiteX5" fmla="*/ 502128 w 1004255"/>
                    <a:gd name="connsiteY5" fmla="*/ 8 h 805814"/>
                    <a:gd name="connsiteX6" fmla="*/ 1004256 w 1004255"/>
                    <a:gd name="connsiteY6" fmla="*/ 0 h 805814"/>
                    <a:gd name="connsiteX0" fmla="*/ 1004255 w 2043063"/>
                    <a:gd name="connsiteY0" fmla="*/ 805814 h 812034"/>
                    <a:gd name="connsiteX1" fmla="*/ 502127 w 2043063"/>
                    <a:gd name="connsiteY1" fmla="*/ 805806 h 812034"/>
                    <a:gd name="connsiteX2" fmla="*/ 502128 w 2043063"/>
                    <a:gd name="connsiteY2" fmla="*/ 402915 h 812034"/>
                    <a:gd name="connsiteX3" fmla="*/ 0 w 2043063"/>
                    <a:gd name="connsiteY3" fmla="*/ 402907 h 812034"/>
                    <a:gd name="connsiteX4" fmla="*/ 502128 w 2043063"/>
                    <a:gd name="connsiteY4" fmla="*/ 402899 h 812034"/>
                    <a:gd name="connsiteX5" fmla="*/ 502128 w 2043063"/>
                    <a:gd name="connsiteY5" fmla="*/ 8 h 812034"/>
                    <a:gd name="connsiteX6" fmla="*/ 1004256 w 2043063"/>
                    <a:gd name="connsiteY6" fmla="*/ 0 h 812034"/>
                    <a:gd name="connsiteX7" fmla="*/ 1004255 w 2043063"/>
                    <a:gd name="connsiteY7" fmla="*/ 805814 h 812034"/>
                    <a:gd name="connsiteX0" fmla="*/ 2043063 w 2043063"/>
                    <a:gd name="connsiteY0" fmla="*/ 812034 h 812034"/>
                    <a:gd name="connsiteX1" fmla="*/ 502127 w 2043063"/>
                    <a:gd name="connsiteY1" fmla="*/ 805806 h 812034"/>
                    <a:gd name="connsiteX2" fmla="*/ 502128 w 2043063"/>
                    <a:gd name="connsiteY2" fmla="*/ 402915 h 812034"/>
                    <a:gd name="connsiteX3" fmla="*/ 0 w 2043063"/>
                    <a:gd name="connsiteY3" fmla="*/ 402907 h 812034"/>
                    <a:gd name="connsiteX4" fmla="*/ 502128 w 2043063"/>
                    <a:gd name="connsiteY4" fmla="*/ 402899 h 812034"/>
                    <a:gd name="connsiteX5" fmla="*/ 502128 w 2043063"/>
                    <a:gd name="connsiteY5" fmla="*/ 8 h 812034"/>
                    <a:gd name="connsiteX6" fmla="*/ 1004256 w 2043063"/>
                    <a:gd name="connsiteY6" fmla="*/ 0 h 81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3063" h="812034" stroke="0" extrusionOk="0">
                      <a:moveTo>
                        <a:pt x="1004255" y="805814"/>
                      </a:moveTo>
                      <a:lnTo>
                        <a:pt x="502127" y="805806"/>
                      </a:lnTo>
                      <a:cubicBezTo>
                        <a:pt x="502127" y="671509"/>
                        <a:pt x="502128" y="537212"/>
                        <a:pt x="502128" y="402915"/>
                      </a:cubicBezTo>
                      <a:cubicBezTo>
                        <a:pt x="502128" y="402911"/>
                        <a:pt x="277318" y="402907"/>
                        <a:pt x="0" y="402907"/>
                      </a:cubicBezTo>
                      <a:lnTo>
                        <a:pt x="502128" y="402899"/>
                      </a:lnTo>
                      <a:lnTo>
                        <a:pt x="502128" y="8"/>
                      </a:lnTo>
                      <a:cubicBezTo>
                        <a:pt x="502128" y="4"/>
                        <a:pt x="726938" y="0"/>
                        <a:pt x="1004256" y="0"/>
                      </a:cubicBezTo>
                      <a:cubicBezTo>
                        <a:pt x="1004256" y="268605"/>
                        <a:pt x="1004255" y="537209"/>
                        <a:pt x="1004255" y="805814"/>
                      </a:cubicBezTo>
                      <a:close/>
                    </a:path>
                    <a:path w="2043063" h="812034" fill="none">
                      <a:moveTo>
                        <a:pt x="2043063" y="812034"/>
                      </a:moveTo>
                      <a:lnTo>
                        <a:pt x="502127" y="805806"/>
                      </a:lnTo>
                      <a:cubicBezTo>
                        <a:pt x="502127" y="671509"/>
                        <a:pt x="502128" y="537212"/>
                        <a:pt x="502128" y="402915"/>
                      </a:cubicBezTo>
                      <a:cubicBezTo>
                        <a:pt x="502128" y="402911"/>
                        <a:pt x="277318" y="402907"/>
                        <a:pt x="0" y="402907"/>
                      </a:cubicBezTo>
                      <a:lnTo>
                        <a:pt x="502128" y="402899"/>
                      </a:lnTo>
                      <a:lnTo>
                        <a:pt x="502128" y="8"/>
                      </a:lnTo>
                      <a:cubicBezTo>
                        <a:pt x="502128" y="4"/>
                        <a:pt x="726938" y="0"/>
                        <a:pt x="1004256" y="0"/>
                      </a:cubicBezTo>
                    </a:path>
                  </a:pathLst>
                </a:custGeom>
                <a:ln w="19050">
                  <a:solidFill>
                    <a:srgbClr val="00793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Left Brace 48">
                  <a:extLst>
                    <a:ext uri="{FF2B5EF4-FFF2-40B4-BE49-F238E27FC236}">
                      <a16:creationId xmlns:a16="http://schemas.microsoft.com/office/drawing/2014/main" id="{49507057-2854-C27D-BC8B-7D2C78BBB7F6}"/>
                    </a:ext>
                  </a:extLst>
                </p:cNvPr>
                <p:cNvSpPr/>
                <p:nvPr/>
              </p:nvSpPr>
              <p:spPr>
                <a:xfrm>
                  <a:off x="5860094" y="3000266"/>
                  <a:ext cx="1160203" cy="654910"/>
                </a:xfrm>
                <a:prstGeom prst="leftBrace">
                  <a:avLst>
                    <a:gd name="adj1" fmla="val 0"/>
                    <a:gd name="adj2" fmla="val 50000"/>
                  </a:avLst>
                </a:prstGeom>
                <a:ln w="19050">
                  <a:solidFill>
                    <a:srgbClr val="005CB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Left Brace 47">
                  <a:extLst>
                    <a:ext uri="{FF2B5EF4-FFF2-40B4-BE49-F238E27FC236}">
                      <a16:creationId xmlns:a16="http://schemas.microsoft.com/office/drawing/2014/main" id="{C23CE668-4C77-5F0B-D1FB-0F5A013335E6}"/>
                    </a:ext>
                  </a:extLst>
                </p:cNvPr>
                <p:cNvSpPr/>
                <p:nvPr/>
              </p:nvSpPr>
              <p:spPr>
                <a:xfrm flipV="1">
                  <a:off x="4834626" y="4018181"/>
                  <a:ext cx="2043063" cy="779107"/>
                </a:xfrm>
                <a:custGeom>
                  <a:avLst/>
                  <a:gdLst>
                    <a:gd name="connsiteX0" fmla="*/ 1004255 w 1004255"/>
                    <a:gd name="connsiteY0" fmla="*/ 805814 h 805814"/>
                    <a:gd name="connsiteX1" fmla="*/ 502127 w 1004255"/>
                    <a:gd name="connsiteY1" fmla="*/ 805806 h 805814"/>
                    <a:gd name="connsiteX2" fmla="*/ 502128 w 1004255"/>
                    <a:gd name="connsiteY2" fmla="*/ 402915 h 805814"/>
                    <a:gd name="connsiteX3" fmla="*/ 0 w 1004255"/>
                    <a:gd name="connsiteY3" fmla="*/ 402907 h 805814"/>
                    <a:gd name="connsiteX4" fmla="*/ 502128 w 1004255"/>
                    <a:gd name="connsiteY4" fmla="*/ 402899 h 805814"/>
                    <a:gd name="connsiteX5" fmla="*/ 502128 w 1004255"/>
                    <a:gd name="connsiteY5" fmla="*/ 8 h 805814"/>
                    <a:gd name="connsiteX6" fmla="*/ 1004256 w 1004255"/>
                    <a:gd name="connsiteY6" fmla="*/ 0 h 805814"/>
                    <a:gd name="connsiteX7" fmla="*/ 1004255 w 1004255"/>
                    <a:gd name="connsiteY7" fmla="*/ 805814 h 805814"/>
                    <a:gd name="connsiteX0" fmla="*/ 1004255 w 1004255"/>
                    <a:gd name="connsiteY0" fmla="*/ 805814 h 805814"/>
                    <a:gd name="connsiteX1" fmla="*/ 502127 w 1004255"/>
                    <a:gd name="connsiteY1" fmla="*/ 805806 h 805814"/>
                    <a:gd name="connsiteX2" fmla="*/ 502128 w 1004255"/>
                    <a:gd name="connsiteY2" fmla="*/ 402915 h 805814"/>
                    <a:gd name="connsiteX3" fmla="*/ 0 w 1004255"/>
                    <a:gd name="connsiteY3" fmla="*/ 402907 h 805814"/>
                    <a:gd name="connsiteX4" fmla="*/ 502128 w 1004255"/>
                    <a:gd name="connsiteY4" fmla="*/ 402899 h 805814"/>
                    <a:gd name="connsiteX5" fmla="*/ 502128 w 1004255"/>
                    <a:gd name="connsiteY5" fmla="*/ 8 h 805814"/>
                    <a:gd name="connsiteX6" fmla="*/ 1004256 w 1004255"/>
                    <a:gd name="connsiteY6" fmla="*/ 0 h 805814"/>
                    <a:gd name="connsiteX0" fmla="*/ 1004255 w 2043063"/>
                    <a:gd name="connsiteY0" fmla="*/ 805814 h 812034"/>
                    <a:gd name="connsiteX1" fmla="*/ 502127 w 2043063"/>
                    <a:gd name="connsiteY1" fmla="*/ 805806 h 812034"/>
                    <a:gd name="connsiteX2" fmla="*/ 502128 w 2043063"/>
                    <a:gd name="connsiteY2" fmla="*/ 402915 h 812034"/>
                    <a:gd name="connsiteX3" fmla="*/ 0 w 2043063"/>
                    <a:gd name="connsiteY3" fmla="*/ 402907 h 812034"/>
                    <a:gd name="connsiteX4" fmla="*/ 502128 w 2043063"/>
                    <a:gd name="connsiteY4" fmla="*/ 402899 h 812034"/>
                    <a:gd name="connsiteX5" fmla="*/ 502128 w 2043063"/>
                    <a:gd name="connsiteY5" fmla="*/ 8 h 812034"/>
                    <a:gd name="connsiteX6" fmla="*/ 1004256 w 2043063"/>
                    <a:gd name="connsiteY6" fmla="*/ 0 h 812034"/>
                    <a:gd name="connsiteX7" fmla="*/ 1004255 w 2043063"/>
                    <a:gd name="connsiteY7" fmla="*/ 805814 h 812034"/>
                    <a:gd name="connsiteX0" fmla="*/ 2043063 w 2043063"/>
                    <a:gd name="connsiteY0" fmla="*/ 812034 h 812034"/>
                    <a:gd name="connsiteX1" fmla="*/ 502127 w 2043063"/>
                    <a:gd name="connsiteY1" fmla="*/ 805806 h 812034"/>
                    <a:gd name="connsiteX2" fmla="*/ 502128 w 2043063"/>
                    <a:gd name="connsiteY2" fmla="*/ 402915 h 812034"/>
                    <a:gd name="connsiteX3" fmla="*/ 0 w 2043063"/>
                    <a:gd name="connsiteY3" fmla="*/ 402907 h 812034"/>
                    <a:gd name="connsiteX4" fmla="*/ 502128 w 2043063"/>
                    <a:gd name="connsiteY4" fmla="*/ 402899 h 812034"/>
                    <a:gd name="connsiteX5" fmla="*/ 502128 w 2043063"/>
                    <a:gd name="connsiteY5" fmla="*/ 8 h 812034"/>
                    <a:gd name="connsiteX6" fmla="*/ 1004256 w 2043063"/>
                    <a:gd name="connsiteY6" fmla="*/ 0 h 81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3063" h="812034" stroke="0" extrusionOk="0">
                      <a:moveTo>
                        <a:pt x="1004255" y="805814"/>
                      </a:moveTo>
                      <a:lnTo>
                        <a:pt x="502127" y="805806"/>
                      </a:lnTo>
                      <a:cubicBezTo>
                        <a:pt x="502127" y="671509"/>
                        <a:pt x="502128" y="537212"/>
                        <a:pt x="502128" y="402915"/>
                      </a:cubicBezTo>
                      <a:cubicBezTo>
                        <a:pt x="502128" y="402911"/>
                        <a:pt x="277318" y="402907"/>
                        <a:pt x="0" y="402907"/>
                      </a:cubicBezTo>
                      <a:lnTo>
                        <a:pt x="502128" y="402899"/>
                      </a:lnTo>
                      <a:lnTo>
                        <a:pt x="502128" y="8"/>
                      </a:lnTo>
                      <a:cubicBezTo>
                        <a:pt x="502128" y="4"/>
                        <a:pt x="726938" y="0"/>
                        <a:pt x="1004256" y="0"/>
                      </a:cubicBezTo>
                      <a:cubicBezTo>
                        <a:pt x="1004256" y="268605"/>
                        <a:pt x="1004255" y="537209"/>
                        <a:pt x="1004255" y="805814"/>
                      </a:cubicBezTo>
                      <a:close/>
                    </a:path>
                    <a:path w="2043063" h="812034" fill="none">
                      <a:moveTo>
                        <a:pt x="2043063" y="812034"/>
                      </a:moveTo>
                      <a:lnTo>
                        <a:pt x="502127" y="805806"/>
                      </a:lnTo>
                      <a:cubicBezTo>
                        <a:pt x="502127" y="671509"/>
                        <a:pt x="502128" y="537212"/>
                        <a:pt x="502128" y="402915"/>
                      </a:cubicBezTo>
                      <a:cubicBezTo>
                        <a:pt x="502128" y="402911"/>
                        <a:pt x="277318" y="402907"/>
                        <a:pt x="0" y="402907"/>
                      </a:cubicBezTo>
                      <a:lnTo>
                        <a:pt x="502128" y="402899"/>
                      </a:lnTo>
                      <a:lnTo>
                        <a:pt x="502128" y="8"/>
                      </a:lnTo>
                      <a:cubicBezTo>
                        <a:pt x="502128" y="4"/>
                        <a:pt x="726938" y="0"/>
                        <a:pt x="1004256" y="0"/>
                      </a:cubicBezTo>
                    </a:path>
                  </a:pathLst>
                </a:custGeom>
                <a:ln w="19050">
                  <a:solidFill>
                    <a:srgbClr val="C2202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336EE231-874A-DE0F-AF6E-DE7630A77099}"/>
                    </a:ext>
                  </a:extLst>
                </p:cNvPr>
                <p:cNvSpPr txBox="1"/>
                <p:nvPr/>
              </p:nvSpPr>
              <p:spPr>
                <a:xfrm>
                  <a:off x="4879387" y="3160212"/>
                  <a:ext cx="1152298" cy="307777"/>
                </a:xfrm>
                <a:prstGeom prst="rect">
                  <a:avLst/>
                </a:prstGeom>
                <a:noFill/>
              </p:spPr>
              <p:txBody>
                <a:bodyPr wrap="square" rtlCol="0">
                  <a:spAutoFit/>
                </a:bodyPr>
                <a:lstStyle/>
                <a:p>
                  <a:r>
                    <a:rPr lang="en-US" sz="1400" b="1"/>
                    <a:t>Detection</a:t>
                  </a:r>
                </a:p>
              </p:txBody>
            </p:sp>
          </p:grpSp>
          <p:sp>
            <p:nvSpPr>
              <p:cNvPr id="53" name="TextBox 52">
                <a:extLst>
                  <a:ext uri="{FF2B5EF4-FFF2-40B4-BE49-F238E27FC236}">
                    <a16:creationId xmlns:a16="http://schemas.microsoft.com/office/drawing/2014/main" id="{A6A96795-9E89-B3F4-6D0C-3921454C708C}"/>
                  </a:ext>
                </a:extLst>
              </p:cNvPr>
              <p:cNvSpPr txBox="1"/>
              <p:nvPr/>
            </p:nvSpPr>
            <p:spPr>
              <a:xfrm>
                <a:off x="3812459" y="4231455"/>
                <a:ext cx="1152298" cy="307777"/>
              </a:xfrm>
              <a:prstGeom prst="rect">
                <a:avLst/>
              </a:prstGeom>
              <a:noFill/>
            </p:spPr>
            <p:txBody>
              <a:bodyPr wrap="square" rtlCol="0">
                <a:spAutoFit/>
              </a:bodyPr>
              <a:lstStyle/>
              <a:p>
                <a:r>
                  <a:rPr lang="en-US" sz="1400" b="1"/>
                  <a:t>Protection</a:t>
                </a:r>
              </a:p>
            </p:txBody>
          </p:sp>
          <p:sp>
            <p:nvSpPr>
              <p:cNvPr id="51" name="TextBox 50">
                <a:extLst>
                  <a:ext uri="{FF2B5EF4-FFF2-40B4-BE49-F238E27FC236}">
                    <a16:creationId xmlns:a16="http://schemas.microsoft.com/office/drawing/2014/main" id="{4BE7610B-F631-3215-2096-115E82C91800}"/>
                  </a:ext>
                </a:extLst>
              </p:cNvPr>
              <p:cNvSpPr txBox="1"/>
              <p:nvPr/>
            </p:nvSpPr>
            <p:spPr>
              <a:xfrm>
                <a:off x="3879135" y="2126295"/>
                <a:ext cx="1152298" cy="307777"/>
              </a:xfrm>
              <a:prstGeom prst="rect">
                <a:avLst/>
              </a:prstGeom>
              <a:noFill/>
            </p:spPr>
            <p:txBody>
              <a:bodyPr wrap="square" rtlCol="0">
                <a:spAutoFit/>
              </a:bodyPr>
              <a:lstStyle/>
              <a:p>
                <a:r>
                  <a:rPr lang="en-US" sz="1400" b="1"/>
                  <a:t>Prevention</a:t>
                </a:r>
              </a:p>
            </p:txBody>
          </p:sp>
        </p:grpSp>
      </p:grpSp>
      <p:sp>
        <p:nvSpPr>
          <p:cNvPr id="4" name="Slide Number Placeholder 3">
            <a:extLst>
              <a:ext uri="{FF2B5EF4-FFF2-40B4-BE49-F238E27FC236}">
                <a16:creationId xmlns:a16="http://schemas.microsoft.com/office/drawing/2014/main" id="{CECC4453-1A9B-EDB2-93B3-4178EB7A0171}"/>
              </a:ext>
            </a:extLst>
          </p:cNvPr>
          <p:cNvSpPr>
            <a:spLocks noGrp="1"/>
          </p:cNvSpPr>
          <p:nvPr>
            <p:ph type="sldNum" sz="quarter" idx="4"/>
          </p:nvPr>
        </p:nvSpPr>
        <p:spPr/>
        <p:txBody>
          <a:bodyPr/>
          <a:lstStyle/>
          <a:p>
            <a:fld id="{752E80E1-2263-49AF-B5CD-299E76EDEEB1}" type="slidenum">
              <a:rPr lang="en-US" smtClean="0"/>
              <a:pPr/>
              <a:t>3</a:t>
            </a:fld>
            <a:endParaRPr lang="en-US"/>
          </a:p>
        </p:txBody>
      </p:sp>
    </p:spTree>
    <p:extLst>
      <p:ext uri="{BB962C8B-B14F-4D97-AF65-F5344CB8AC3E}">
        <p14:creationId xmlns:p14="http://schemas.microsoft.com/office/powerpoint/2010/main" val="16930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0E20E-2F85-D6A9-DEBF-76987522801E}"/>
              </a:ext>
            </a:extLst>
          </p:cNvPr>
          <p:cNvSpPr>
            <a:spLocks noGrp="1"/>
          </p:cNvSpPr>
          <p:nvPr>
            <p:ph type="title"/>
          </p:nvPr>
        </p:nvSpPr>
        <p:spPr/>
        <p:txBody>
          <a:bodyPr/>
          <a:lstStyle/>
          <a:p>
            <a:r>
              <a:rPr lang="en-US"/>
              <a:t>Prevention</a:t>
            </a:r>
          </a:p>
        </p:txBody>
      </p:sp>
      <p:sp>
        <p:nvSpPr>
          <p:cNvPr id="2" name="Content Placeholder 1">
            <a:extLst>
              <a:ext uri="{FF2B5EF4-FFF2-40B4-BE49-F238E27FC236}">
                <a16:creationId xmlns:a16="http://schemas.microsoft.com/office/drawing/2014/main" id="{D358F998-E458-FEDA-4CF1-25F5994CEB8B}"/>
              </a:ext>
            </a:extLst>
          </p:cNvPr>
          <p:cNvSpPr>
            <a:spLocks noGrp="1"/>
          </p:cNvSpPr>
          <p:nvPr>
            <p:ph idx="1"/>
          </p:nvPr>
        </p:nvSpPr>
        <p:spPr>
          <a:xfrm>
            <a:off x="0" y="899160"/>
            <a:ext cx="5638800" cy="4076502"/>
          </a:xfrm>
        </p:spPr>
        <p:txBody>
          <a:bodyPr lIns="91440" tIns="45720" rIns="91440" bIns="45720" anchor="t"/>
          <a:lstStyle/>
          <a:p>
            <a:pPr marL="0" indent="0">
              <a:buNone/>
            </a:pPr>
            <a:r>
              <a:rPr lang="en-US" sz="2400" b="1" dirty="0">
                <a:latin typeface="Arial"/>
                <a:cs typeface="Arial"/>
              </a:rPr>
              <a:t>System Hardening</a:t>
            </a:r>
          </a:p>
          <a:p>
            <a:pPr marL="228600" lvl="1" indent="-228600">
              <a:buFont typeface=""/>
              <a:buChar char="•"/>
            </a:pPr>
            <a:r>
              <a:rPr lang="en-US" sz="2000" dirty="0">
                <a:latin typeface="Arial"/>
                <a:cs typeface="Arial"/>
              </a:rPr>
              <a:t>Rebuilding overhead lines with covered conductor lines​</a:t>
            </a:r>
          </a:p>
          <a:p>
            <a:pPr marL="228600" lvl="1" indent="-228600">
              <a:buFont typeface=""/>
              <a:buChar char="•"/>
            </a:pPr>
            <a:r>
              <a:rPr lang="en-US" sz="2000" dirty="0">
                <a:latin typeface="Arial"/>
                <a:cs typeface="Arial"/>
              </a:rPr>
              <a:t>Replacing conventional fuses with non-expulsion fuses​</a:t>
            </a:r>
          </a:p>
          <a:p>
            <a:pPr marL="228600" lvl="1" indent="-228600">
              <a:buFont typeface=""/>
              <a:buChar char="•"/>
            </a:pPr>
            <a:r>
              <a:rPr lang="en-US" sz="2000" dirty="0">
                <a:latin typeface="Arial"/>
                <a:cs typeface="Arial"/>
              </a:rPr>
              <a:t>Replacing traditional poles with a ductile iron alternative or wrapping in a fire mesh material. </a:t>
            </a:r>
          </a:p>
          <a:p>
            <a:pPr marL="0" lvl="1" indent="0">
              <a:buNone/>
            </a:pPr>
            <a:r>
              <a:rPr lang="en-US" b="1" dirty="0">
                <a:latin typeface="Arial"/>
                <a:cs typeface="Arial"/>
              </a:rPr>
              <a:t>Inspections and Patrols</a:t>
            </a:r>
          </a:p>
          <a:p>
            <a:pPr marL="228600" lvl="1" indent="-228600">
              <a:buFont typeface=""/>
              <a:buChar char="•"/>
            </a:pPr>
            <a:r>
              <a:rPr lang="en-US" sz="2000" dirty="0">
                <a:latin typeface="Arial"/>
                <a:cs typeface="Arial"/>
              </a:rPr>
              <a:t>Perform annual patrols and detailed inspections every year.​</a:t>
            </a:r>
          </a:p>
          <a:p>
            <a:pPr marL="228600" lvl="1" indent="-228600">
              <a:buFont typeface=""/>
              <a:buChar char="•"/>
            </a:pPr>
            <a:r>
              <a:rPr lang="en-US" sz="2000" dirty="0">
                <a:latin typeface="Arial"/>
                <a:cs typeface="Arial"/>
              </a:rPr>
              <a:t>52,522 inspections and patrols during 2024. ​</a:t>
            </a:r>
            <a:endParaRPr lang="en-US" sz="2000" b="1" dirty="0">
              <a:latin typeface="Arial"/>
              <a:cs typeface="Arial"/>
            </a:endParaRPr>
          </a:p>
          <a:p>
            <a:pPr marL="0" indent="0">
              <a:buNone/>
            </a:pPr>
            <a:endParaRPr lang="en-US" b="1" dirty="0"/>
          </a:p>
        </p:txBody>
      </p:sp>
      <p:pic>
        <p:nvPicPr>
          <p:cNvPr id="6" name="Picture 5" descr="A pihoto of an NV Energy lineman working on a powerline.">
            <a:extLst>
              <a:ext uri="{FF2B5EF4-FFF2-40B4-BE49-F238E27FC236}">
                <a16:creationId xmlns:a16="http://schemas.microsoft.com/office/drawing/2014/main" id="{34C01990-687B-2E74-070A-D11D52B230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424660" y="1493923"/>
            <a:ext cx="4076502" cy="3057377"/>
          </a:xfrm>
          <a:prstGeom prst="rect">
            <a:avLst/>
          </a:prstGeom>
        </p:spPr>
      </p:pic>
      <p:sp>
        <p:nvSpPr>
          <p:cNvPr id="4" name="Slide Number Placeholder 3">
            <a:extLst>
              <a:ext uri="{FF2B5EF4-FFF2-40B4-BE49-F238E27FC236}">
                <a16:creationId xmlns:a16="http://schemas.microsoft.com/office/drawing/2014/main" id="{76A995F6-E914-76CD-221B-9F19F4CE7A0B}"/>
              </a:ext>
            </a:extLst>
          </p:cNvPr>
          <p:cNvSpPr>
            <a:spLocks noGrp="1"/>
          </p:cNvSpPr>
          <p:nvPr>
            <p:ph type="sldNum" sz="quarter" idx="4"/>
          </p:nvPr>
        </p:nvSpPr>
        <p:spPr/>
        <p:txBody>
          <a:bodyPr/>
          <a:lstStyle/>
          <a:p>
            <a:fld id="{752E80E1-2263-49AF-B5CD-299E76EDEEB1}" type="slidenum">
              <a:rPr lang="en-US" smtClean="0"/>
              <a:pPr/>
              <a:t>4</a:t>
            </a:fld>
            <a:endParaRPr lang="en-US"/>
          </a:p>
        </p:txBody>
      </p:sp>
    </p:spTree>
    <p:extLst>
      <p:ext uri="{BB962C8B-B14F-4D97-AF65-F5344CB8AC3E}">
        <p14:creationId xmlns:p14="http://schemas.microsoft.com/office/powerpoint/2010/main" val="169512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AE63AB-AA03-7C3D-CA4C-F0855CC78195}"/>
              </a:ext>
            </a:extLst>
          </p:cNvPr>
          <p:cNvSpPr>
            <a:spLocks noGrp="1"/>
          </p:cNvSpPr>
          <p:nvPr>
            <p:ph type="title"/>
          </p:nvPr>
        </p:nvSpPr>
        <p:spPr/>
        <p:txBody>
          <a:bodyPr/>
          <a:lstStyle/>
          <a:p>
            <a:r>
              <a:rPr lang="en-US" dirty="0"/>
              <a:t>Prevention (cont.)</a:t>
            </a:r>
          </a:p>
        </p:txBody>
      </p:sp>
      <p:sp>
        <p:nvSpPr>
          <p:cNvPr id="2" name="Content Placeholder 1">
            <a:extLst>
              <a:ext uri="{FF2B5EF4-FFF2-40B4-BE49-F238E27FC236}">
                <a16:creationId xmlns:a16="http://schemas.microsoft.com/office/drawing/2014/main" id="{F40723D6-BBFD-03C1-3EA6-9BC463AC3281}"/>
              </a:ext>
            </a:extLst>
          </p:cNvPr>
          <p:cNvSpPr>
            <a:spLocks noGrp="1"/>
          </p:cNvSpPr>
          <p:nvPr>
            <p:ph idx="1"/>
          </p:nvPr>
        </p:nvSpPr>
        <p:spPr>
          <a:xfrm>
            <a:off x="0" y="891332"/>
            <a:ext cx="6046417" cy="4084330"/>
          </a:xfrm>
        </p:spPr>
        <p:txBody>
          <a:bodyPr lIns="91440" tIns="45720" rIns="91440" bIns="45720" anchor="t"/>
          <a:lstStyle/>
          <a:p>
            <a:pPr marL="0" indent="0">
              <a:buNone/>
            </a:pPr>
            <a:r>
              <a:rPr lang="en-US" sz="2400" b="1" dirty="0">
                <a:latin typeface="Arial"/>
                <a:cs typeface="Arial"/>
              </a:rPr>
              <a:t>Vegetation Management</a:t>
            </a:r>
          </a:p>
          <a:p>
            <a:pPr>
              <a:spcAft>
                <a:spcPts val="600"/>
              </a:spcAft>
            </a:pPr>
            <a:r>
              <a:rPr lang="en-US" sz="2000" dirty="0">
                <a:latin typeface="Arial"/>
                <a:cs typeface="Arial"/>
              </a:rPr>
              <a:t>Vegetation management is essential to a safe &amp; reliable electrical grid.  </a:t>
            </a:r>
          </a:p>
          <a:p>
            <a:pPr>
              <a:spcAft>
                <a:spcPts val="600"/>
              </a:spcAft>
            </a:pPr>
            <a:r>
              <a:rPr lang="en-US" sz="2000" dirty="0">
                <a:latin typeface="Arial"/>
                <a:cs typeface="Arial"/>
              </a:rPr>
              <a:t>Tree pruning and ground fuel management create a safe zone for electrical infrastructure.</a:t>
            </a:r>
          </a:p>
          <a:p>
            <a:pPr marL="228600" lvl="1" indent="-228600">
              <a:spcAft>
                <a:spcPts val="600"/>
              </a:spcAft>
              <a:buFont typeface=""/>
              <a:buChar char="•"/>
            </a:pPr>
            <a:r>
              <a:rPr lang="en-US" sz="2000" dirty="0">
                <a:latin typeface="Arial"/>
                <a:cs typeface="Arial"/>
              </a:rPr>
              <a:t>Crews have been completing ground fuels management in near lines in the area this summer.</a:t>
            </a:r>
          </a:p>
          <a:p>
            <a:pPr marL="228600" lvl="1" indent="-228600">
              <a:spcAft>
                <a:spcPts val="600"/>
              </a:spcAft>
              <a:buFont typeface=""/>
              <a:buChar char="•"/>
            </a:pPr>
            <a:r>
              <a:rPr lang="en-US" sz="2000" dirty="0">
                <a:latin typeface="Arial"/>
                <a:cs typeface="Arial"/>
              </a:rPr>
              <a:t>Since 2020, the team has pruned or removed approximately 125,000 trees in high fire risk areas around Northern Nevada. </a:t>
            </a:r>
          </a:p>
        </p:txBody>
      </p:sp>
      <p:pic>
        <p:nvPicPr>
          <p:cNvPr id="7" name="Picture 6" descr="Men in hardhats digging &amp; weeding to clear vegetation.">
            <a:extLst>
              <a:ext uri="{FF2B5EF4-FFF2-40B4-BE49-F238E27FC236}">
                <a16:creationId xmlns:a16="http://schemas.microsoft.com/office/drawing/2014/main" id="{42F581AD-8962-C905-857F-5BA997476C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6923" y="1023455"/>
            <a:ext cx="2756570" cy="3675427"/>
          </a:xfrm>
          <a:prstGeom prst="rect">
            <a:avLst/>
          </a:prstGeom>
        </p:spPr>
      </p:pic>
      <p:sp>
        <p:nvSpPr>
          <p:cNvPr id="4" name="Slide Number Placeholder 3">
            <a:extLst>
              <a:ext uri="{FF2B5EF4-FFF2-40B4-BE49-F238E27FC236}">
                <a16:creationId xmlns:a16="http://schemas.microsoft.com/office/drawing/2014/main" id="{F54DCC46-DA61-3476-35F1-75036DC2FD70}"/>
              </a:ext>
            </a:extLst>
          </p:cNvPr>
          <p:cNvSpPr>
            <a:spLocks noGrp="1"/>
          </p:cNvSpPr>
          <p:nvPr>
            <p:ph type="sldNum" sz="quarter" idx="4"/>
          </p:nvPr>
        </p:nvSpPr>
        <p:spPr/>
        <p:txBody>
          <a:bodyPr/>
          <a:lstStyle/>
          <a:p>
            <a:fld id="{752E80E1-2263-49AF-B5CD-299E76EDEEB1}" type="slidenum">
              <a:rPr lang="en-US" smtClean="0"/>
              <a:pPr/>
              <a:t>5</a:t>
            </a:fld>
            <a:endParaRPr lang="en-US"/>
          </a:p>
        </p:txBody>
      </p:sp>
    </p:spTree>
    <p:extLst>
      <p:ext uri="{BB962C8B-B14F-4D97-AF65-F5344CB8AC3E}">
        <p14:creationId xmlns:p14="http://schemas.microsoft.com/office/powerpoint/2010/main" val="103688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86F05A-0BE2-13F8-7542-192EA6D04D0F}"/>
              </a:ext>
            </a:extLst>
          </p:cNvPr>
          <p:cNvSpPr>
            <a:spLocks noGrp="1"/>
          </p:cNvSpPr>
          <p:nvPr>
            <p:ph type="title"/>
          </p:nvPr>
        </p:nvSpPr>
        <p:spPr/>
        <p:txBody>
          <a:bodyPr/>
          <a:lstStyle/>
          <a:p>
            <a:r>
              <a:rPr lang="en-US"/>
              <a:t>Detection</a:t>
            </a:r>
          </a:p>
        </p:txBody>
      </p:sp>
      <p:sp>
        <p:nvSpPr>
          <p:cNvPr id="2" name="Content Placeholder 1">
            <a:extLst>
              <a:ext uri="{FF2B5EF4-FFF2-40B4-BE49-F238E27FC236}">
                <a16:creationId xmlns:a16="http://schemas.microsoft.com/office/drawing/2014/main" id="{33FE7EE5-DA77-BB24-F295-A2D41E832B61}"/>
              </a:ext>
            </a:extLst>
          </p:cNvPr>
          <p:cNvSpPr>
            <a:spLocks noGrp="1"/>
          </p:cNvSpPr>
          <p:nvPr>
            <p:ph idx="1"/>
          </p:nvPr>
        </p:nvSpPr>
        <p:spPr>
          <a:xfrm>
            <a:off x="-1" y="899160"/>
            <a:ext cx="5791201" cy="4076502"/>
          </a:xfrm>
        </p:spPr>
        <p:txBody>
          <a:bodyPr lIns="91440" tIns="45720" rIns="91440" bIns="45720" anchor="t"/>
          <a:lstStyle/>
          <a:p>
            <a:pPr marL="0" indent="0">
              <a:buNone/>
            </a:pPr>
            <a:r>
              <a:rPr lang="en-US" sz="2000" b="1" dirty="0">
                <a:latin typeface="Arial"/>
                <a:cs typeface="Arial"/>
              </a:rPr>
              <a:t>Situational Awareness</a:t>
            </a:r>
            <a:endParaRPr lang="en-US" sz="2000" dirty="0">
              <a:latin typeface="Arial"/>
              <a:cs typeface="Arial"/>
            </a:endParaRPr>
          </a:p>
          <a:p>
            <a:pPr marL="568325" indent="-285750">
              <a:buFont typeface="Arial"/>
            </a:pPr>
            <a:r>
              <a:rPr lang="en-US" sz="1800" dirty="0">
                <a:latin typeface="Arial"/>
                <a:cs typeface="Arial"/>
              </a:rPr>
              <a:t>Wildfire detection cameras with 24/7 A.I. alerts and a growing network of weather stations.</a:t>
            </a:r>
          </a:p>
          <a:p>
            <a:pPr marL="0" indent="0">
              <a:buNone/>
            </a:pPr>
            <a:r>
              <a:rPr lang="en-US" sz="2000" b="1" dirty="0">
                <a:latin typeface="Arial"/>
                <a:cs typeface="Arial"/>
              </a:rPr>
              <a:t>Industry Experts</a:t>
            </a:r>
          </a:p>
          <a:p>
            <a:pPr marL="568325" indent="-285750"/>
            <a:r>
              <a:rPr lang="en-US" sz="1800" dirty="0">
                <a:latin typeface="Arial"/>
                <a:cs typeface="Arial"/>
              </a:rPr>
              <a:t>Two meteorologists with expertise in fire weather and behavior, dedicated to continuous weather forecasting.</a:t>
            </a:r>
          </a:p>
          <a:p>
            <a:pPr marL="568325" indent="-285750"/>
            <a:r>
              <a:rPr lang="en-US" sz="1800" dirty="0">
                <a:latin typeface="Arial"/>
                <a:cs typeface="Arial"/>
              </a:rPr>
              <a:t>Two emergency managers dedicated to handle all types of emergency events NV Energy may encounter.</a:t>
            </a:r>
          </a:p>
          <a:p>
            <a:pPr marL="568325" indent="-285750">
              <a:buFont typeface="Arial"/>
            </a:pPr>
            <a:r>
              <a:rPr lang="en-US" sz="1800" dirty="0">
                <a:latin typeface="Arial"/>
                <a:cs typeface="Arial"/>
              </a:rPr>
              <a:t>Four wildfire mitigation specialists with extensive experience in fire mitigation and control activities.</a:t>
            </a:r>
            <a:endParaRPr lang="en-US" sz="1800" dirty="0"/>
          </a:p>
        </p:txBody>
      </p:sp>
      <p:pic>
        <p:nvPicPr>
          <p:cNvPr id="12" name="Picture 11" descr="A screenshot of a computer screen tht displays NV Energy cameras in the Nevada.">
            <a:extLst>
              <a:ext uri="{FF2B5EF4-FFF2-40B4-BE49-F238E27FC236}">
                <a16:creationId xmlns:a16="http://schemas.microsoft.com/office/drawing/2014/main" id="{4F5C8254-6675-D121-919E-C0364D325E47}"/>
              </a:ext>
            </a:extLst>
          </p:cNvPr>
          <p:cNvPicPr>
            <a:picLocks noChangeAspect="1"/>
          </p:cNvPicPr>
          <p:nvPr/>
        </p:nvPicPr>
        <p:blipFill>
          <a:blip r:embed="rId3"/>
          <a:srcRect t="35454" r="33673" b="-248"/>
          <a:stretch/>
        </p:blipFill>
        <p:spPr>
          <a:xfrm>
            <a:off x="6599900" y="973051"/>
            <a:ext cx="2548188" cy="1866685"/>
          </a:xfrm>
          <a:prstGeom prst="rect">
            <a:avLst/>
          </a:prstGeom>
          <a:ln w="57150">
            <a:noFill/>
          </a:ln>
        </p:spPr>
      </p:pic>
      <p:pic>
        <p:nvPicPr>
          <p:cNvPr id="7" name="Picture 6" descr="A technician working on a cell tower that hosts an ALERTWildfire camera network sponsored by NV Energy. ">
            <a:extLst>
              <a:ext uri="{FF2B5EF4-FFF2-40B4-BE49-F238E27FC236}">
                <a16:creationId xmlns:a16="http://schemas.microsoft.com/office/drawing/2014/main" id="{4B65D488-B6E3-AA6A-7949-3D81718AC612}"/>
              </a:ext>
            </a:extLst>
          </p:cNvPr>
          <p:cNvPicPr>
            <a:picLocks noChangeAspect="1"/>
          </p:cNvPicPr>
          <p:nvPr/>
        </p:nvPicPr>
        <p:blipFill>
          <a:blip r:embed="rId4"/>
          <a:stretch>
            <a:fillRect/>
          </a:stretch>
        </p:blipFill>
        <p:spPr>
          <a:xfrm>
            <a:off x="6128586" y="2880059"/>
            <a:ext cx="3022935" cy="2015290"/>
          </a:xfrm>
          <a:prstGeom prst="rect">
            <a:avLst/>
          </a:prstGeom>
        </p:spPr>
      </p:pic>
      <p:sp>
        <p:nvSpPr>
          <p:cNvPr id="4" name="Slide Number Placeholder 3">
            <a:extLst>
              <a:ext uri="{FF2B5EF4-FFF2-40B4-BE49-F238E27FC236}">
                <a16:creationId xmlns:a16="http://schemas.microsoft.com/office/drawing/2014/main" id="{8CAB5F64-3C14-5F02-C48E-B5814A5CEB57}"/>
              </a:ext>
            </a:extLst>
          </p:cNvPr>
          <p:cNvSpPr>
            <a:spLocks noGrp="1"/>
          </p:cNvSpPr>
          <p:nvPr>
            <p:ph type="sldNum" sz="quarter" idx="4"/>
          </p:nvPr>
        </p:nvSpPr>
        <p:spPr/>
        <p:txBody>
          <a:bodyPr/>
          <a:lstStyle/>
          <a:p>
            <a:fld id="{752E80E1-2263-49AF-B5CD-299E76EDEEB1}" type="slidenum">
              <a:rPr lang="en-US" smtClean="0"/>
              <a:pPr/>
              <a:t>6</a:t>
            </a:fld>
            <a:endParaRPr lang="en-US"/>
          </a:p>
        </p:txBody>
      </p:sp>
    </p:spTree>
    <p:extLst>
      <p:ext uri="{BB962C8B-B14F-4D97-AF65-F5344CB8AC3E}">
        <p14:creationId xmlns:p14="http://schemas.microsoft.com/office/powerpoint/2010/main" val="18508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1CEDED-EB4E-1F15-CF73-633EEEE20EC5}"/>
              </a:ext>
            </a:extLst>
          </p:cNvPr>
          <p:cNvSpPr>
            <a:spLocks noGrp="1"/>
          </p:cNvSpPr>
          <p:nvPr>
            <p:ph type="title"/>
          </p:nvPr>
        </p:nvSpPr>
        <p:spPr/>
        <p:txBody>
          <a:bodyPr/>
          <a:lstStyle/>
          <a:p>
            <a:r>
              <a:rPr lang="en-US">
                <a:latin typeface="Arial"/>
                <a:cs typeface="Arial"/>
              </a:rPr>
              <a:t>Fire Season Settings</a:t>
            </a:r>
            <a:endParaRPr lang="en-US"/>
          </a:p>
        </p:txBody>
      </p:sp>
      <p:sp>
        <p:nvSpPr>
          <p:cNvPr id="2" name="Content Placeholder 1">
            <a:extLst>
              <a:ext uri="{FF2B5EF4-FFF2-40B4-BE49-F238E27FC236}">
                <a16:creationId xmlns:a16="http://schemas.microsoft.com/office/drawing/2014/main" id="{E2DBD533-E154-AFB8-19AB-517BA6071DB8}"/>
              </a:ext>
            </a:extLst>
          </p:cNvPr>
          <p:cNvSpPr>
            <a:spLocks noGrp="1"/>
          </p:cNvSpPr>
          <p:nvPr>
            <p:ph idx="1"/>
          </p:nvPr>
        </p:nvSpPr>
        <p:spPr>
          <a:xfrm>
            <a:off x="0" y="899160"/>
            <a:ext cx="5195456" cy="4076502"/>
          </a:xfrm>
        </p:spPr>
        <p:txBody>
          <a:bodyPr lIns="91440" tIns="45720" rIns="91440" bIns="45720" numCol="1" anchor="t"/>
          <a:lstStyle/>
          <a:p>
            <a:pPr marL="0" indent="0">
              <a:buNone/>
            </a:pPr>
            <a:r>
              <a:rPr lang="en-US" sz="2400" b="1" kern="0" dirty="0">
                <a:solidFill>
                  <a:sysClr val="windowText" lastClr="000000"/>
                </a:solidFill>
                <a:latin typeface="Arial"/>
                <a:cs typeface="Arial"/>
              </a:rPr>
              <a:t>Fire </a:t>
            </a:r>
            <a:r>
              <a:rPr lang="en-US" sz="2400" b="1" dirty="0">
                <a:solidFill>
                  <a:sysClr val="windowText" lastClr="000000"/>
                </a:solidFill>
                <a:latin typeface="Arial"/>
                <a:cs typeface="Arial"/>
              </a:rPr>
              <a:t>Season Settings</a:t>
            </a:r>
            <a:endParaRPr lang="en-US" sz="2400" b="1" dirty="0">
              <a:solidFill>
                <a:sysClr val="windowText" lastClr="000000"/>
              </a:solidFill>
              <a:latin typeface="Arial"/>
              <a:ea typeface="Lato"/>
              <a:cs typeface="Arial"/>
            </a:endParaRPr>
          </a:p>
          <a:p>
            <a:pPr algn="l">
              <a:spcAft>
                <a:spcPts val="1000"/>
              </a:spcAft>
            </a:pPr>
            <a:r>
              <a:rPr lang="en-US" sz="2000" dirty="0">
                <a:solidFill>
                  <a:srgbClr val="111111"/>
                </a:solidFill>
                <a:latin typeface="Arial"/>
                <a:ea typeface="Lato"/>
                <a:cs typeface="Arial"/>
              </a:rPr>
              <a:t>Use more sensitive equipment settings during high fire risk to reduce ignitions.</a:t>
            </a:r>
          </a:p>
          <a:p>
            <a:pPr algn="l">
              <a:spcAft>
                <a:spcPts val="1000"/>
              </a:spcAft>
            </a:pPr>
            <a:r>
              <a:rPr lang="en-US" sz="2000" dirty="0">
                <a:solidFill>
                  <a:srgbClr val="111111"/>
                </a:solidFill>
                <a:latin typeface="Arial"/>
                <a:ea typeface="Lato"/>
                <a:cs typeface="Arial"/>
              </a:rPr>
              <a:t>Lines de-energize in a fraction of a second if a fault is detected (e.g., debris, vegetation, animals).</a:t>
            </a:r>
            <a:endParaRPr lang="en-US" sz="2000" dirty="0">
              <a:ea typeface="Lato"/>
            </a:endParaRPr>
          </a:p>
          <a:p>
            <a:pPr algn="l">
              <a:spcAft>
                <a:spcPts val="1000"/>
              </a:spcAft>
            </a:pPr>
            <a:r>
              <a:rPr lang="en-US" sz="2000" dirty="0">
                <a:solidFill>
                  <a:srgbClr val="111111"/>
                </a:solidFill>
                <a:latin typeface="Arial"/>
                <a:ea typeface="Lato"/>
                <a:cs typeface="Arial"/>
              </a:rPr>
              <a:t>Must patrol the line prior to re-energization</a:t>
            </a:r>
          </a:p>
          <a:p>
            <a:pPr algn="l">
              <a:spcAft>
                <a:spcPts val="1000"/>
              </a:spcAft>
            </a:pPr>
            <a:r>
              <a:rPr lang="en-US" sz="2000" dirty="0">
                <a:solidFill>
                  <a:srgbClr val="111111"/>
                </a:solidFill>
                <a:latin typeface="Arial"/>
                <a:ea typeface="Lato"/>
                <a:cs typeface="Arial"/>
              </a:rPr>
              <a:t>Can increase outages during times of high fire risk</a:t>
            </a:r>
          </a:p>
          <a:p>
            <a:pPr marL="0" indent="0" defTabSz="685800">
              <a:spcAft>
                <a:spcPts val="1000"/>
              </a:spcAft>
              <a:buNone/>
            </a:pPr>
            <a:endParaRPr lang="en-US" sz="1400" dirty="0">
              <a:solidFill>
                <a:schemeClr val="tx1"/>
              </a:solidFill>
              <a:latin typeface="Arial"/>
              <a:ea typeface="Lato"/>
              <a:cs typeface="Arial"/>
            </a:endParaRPr>
          </a:p>
          <a:p>
            <a:pPr marL="0" indent="0">
              <a:buNone/>
            </a:pPr>
            <a:endParaRPr lang="en-US" sz="1800" dirty="0">
              <a:solidFill>
                <a:schemeClr val="tx1"/>
              </a:solidFill>
              <a:ea typeface="Lato" panose="020F0502020204030203" pitchFamily="34" charset="0"/>
            </a:endParaRPr>
          </a:p>
          <a:p>
            <a:pPr marL="213995" indent="-213995">
              <a:buFont typeface="Arial" panose="020B0604020202020204" pitchFamily="34" charset="0"/>
              <a:buChar char="•"/>
            </a:pPr>
            <a:endParaRPr lang="en-US" sz="1800" dirty="0">
              <a:solidFill>
                <a:schemeClr val="tx1"/>
              </a:solidFill>
              <a:ea typeface="Lato" panose="020F0502020204030203" pitchFamily="34" charset="0"/>
            </a:endParaRPr>
          </a:p>
          <a:p>
            <a:pPr marL="213995" indent="-213995">
              <a:buFont typeface="Arial" panose="020B0604020202020204" pitchFamily="34" charset="0"/>
              <a:buChar char="•"/>
            </a:pPr>
            <a:endParaRPr lang="en-US" sz="1800" dirty="0">
              <a:solidFill>
                <a:schemeClr val="tx1"/>
              </a:solidFill>
              <a:ea typeface="Lato" panose="020F0502020204030203" pitchFamily="34" charset="0"/>
            </a:endParaRPr>
          </a:p>
          <a:p>
            <a:pPr marL="0" indent="0">
              <a:buNone/>
            </a:pPr>
            <a:endParaRPr lang="en-US" sz="1800" kern="0" dirty="0">
              <a:solidFill>
                <a:sysClr val="windowText" lastClr="000000"/>
              </a:solidFill>
            </a:endParaRPr>
          </a:p>
          <a:p>
            <a:endParaRPr lang="en-US" dirty="0"/>
          </a:p>
        </p:txBody>
      </p:sp>
      <p:sp>
        <p:nvSpPr>
          <p:cNvPr id="5" name="TextBox 4">
            <a:extLst>
              <a:ext uri="{FF2B5EF4-FFF2-40B4-BE49-F238E27FC236}">
                <a16:creationId xmlns:a16="http://schemas.microsoft.com/office/drawing/2014/main" id="{8A94BEFA-375F-3559-802D-BA4E37801B22}"/>
              </a:ext>
            </a:extLst>
          </p:cNvPr>
          <p:cNvSpPr txBox="1"/>
          <p:nvPr/>
        </p:nvSpPr>
        <p:spPr>
          <a:xfrm>
            <a:off x="5368639" y="1840982"/>
            <a:ext cx="13945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Arial"/>
                <a:cs typeface="Arial"/>
              </a:rPr>
              <a:t>DISABLED</a:t>
            </a:r>
            <a:endParaRPr lang="en-US" b="1" dirty="0"/>
          </a:p>
        </p:txBody>
      </p:sp>
      <p:pic>
        <p:nvPicPr>
          <p:cNvPr id="10" name="Picture 9" descr="A powerline showing a controlled test of enhanced powerline safety settings (EPSS) technology. &#10;&#10;The bright flash and smoke are the result of a planned electrical fault test to ensure the system detects hazards and shuts off power quickly. &#10;&#10;EPSS is designed to reduce the risk of powerline-caused ignitions, particularly in high fire-risk areas. ">
            <a:extLst>
              <a:ext uri="{FF2B5EF4-FFF2-40B4-BE49-F238E27FC236}">
                <a16:creationId xmlns:a16="http://schemas.microsoft.com/office/drawing/2014/main" id="{FD60D900-34AD-D3B4-9E7E-B75C51CA810E}"/>
              </a:ext>
            </a:extLst>
          </p:cNvPr>
          <p:cNvPicPr>
            <a:picLocks noChangeAspect="1"/>
          </p:cNvPicPr>
          <p:nvPr/>
        </p:nvPicPr>
        <p:blipFill>
          <a:blip r:embed="rId3"/>
          <a:srcRect l="49551"/>
          <a:stretch>
            <a:fillRect/>
          </a:stretch>
        </p:blipFill>
        <p:spPr>
          <a:xfrm>
            <a:off x="6705599" y="917112"/>
            <a:ext cx="2438401" cy="2080682"/>
          </a:xfrm>
          <a:prstGeom prst="rect">
            <a:avLst/>
          </a:prstGeom>
        </p:spPr>
      </p:pic>
      <p:sp>
        <p:nvSpPr>
          <p:cNvPr id="11" name="TextBox 10">
            <a:extLst>
              <a:ext uri="{FF2B5EF4-FFF2-40B4-BE49-F238E27FC236}">
                <a16:creationId xmlns:a16="http://schemas.microsoft.com/office/drawing/2014/main" id="{E4B15BEB-E157-01A0-8CBC-4C678D0E655E}"/>
              </a:ext>
            </a:extLst>
          </p:cNvPr>
          <p:cNvSpPr txBox="1"/>
          <p:nvPr/>
        </p:nvSpPr>
        <p:spPr>
          <a:xfrm>
            <a:off x="5430984" y="3800898"/>
            <a:ext cx="13945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latin typeface="Arial"/>
                <a:cs typeface="Arial"/>
              </a:rPr>
              <a:t>ENABLED</a:t>
            </a:r>
            <a:endParaRPr lang="en-US" b="1" dirty="0"/>
          </a:p>
        </p:txBody>
      </p:sp>
      <p:pic>
        <p:nvPicPr>
          <p:cNvPr id="9" name="Picture 8" descr="A power line with the EPSS technology enabled so the line is shut off, reducing further wildfire risk.">
            <a:extLst>
              <a:ext uri="{FF2B5EF4-FFF2-40B4-BE49-F238E27FC236}">
                <a16:creationId xmlns:a16="http://schemas.microsoft.com/office/drawing/2014/main" id="{D9283F9D-8E2D-1015-678C-E39E85D4C881}"/>
              </a:ext>
            </a:extLst>
          </p:cNvPr>
          <p:cNvPicPr>
            <a:picLocks noChangeAspect="1"/>
          </p:cNvPicPr>
          <p:nvPr/>
        </p:nvPicPr>
        <p:blipFill>
          <a:blip r:embed="rId3"/>
          <a:srcRect r="50000"/>
          <a:stretch>
            <a:fillRect/>
          </a:stretch>
        </p:blipFill>
        <p:spPr>
          <a:xfrm>
            <a:off x="6705599" y="3015746"/>
            <a:ext cx="2438399" cy="2099356"/>
          </a:xfrm>
          <a:prstGeom prst="rect">
            <a:avLst/>
          </a:prstGeom>
        </p:spPr>
      </p:pic>
      <p:sp>
        <p:nvSpPr>
          <p:cNvPr id="4" name="Slide Number Placeholder 3">
            <a:extLst>
              <a:ext uri="{FF2B5EF4-FFF2-40B4-BE49-F238E27FC236}">
                <a16:creationId xmlns:a16="http://schemas.microsoft.com/office/drawing/2014/main" id="{58894554-8AEB-ADFC-8852-1C858E310081}"/>
              </a:ext>
            </a:extLst>
          </p:cNvPr>
          <p:cNvSpPr>
            <a:spLocks noGrp="1"/>
          </p:cNvSpPr>
          <p:nvPr>
            <p:ph type="sldNum" sz="quarter" idx="4"/>
          </p:nvPr>
        </p:nvSpPr>
        <p:spPr/>
        <p:txBody>
          <a:bodyPr/>
          <a:lstStyle/>
          <a:p>
            <a:fld id="{752E80E1-2263-49AF-B5CD-299E76EDEEB1}" type="slidenum">
              <a:rPr lang="en-US" smtClean="0"/>
              <a:pPr/>
              <a:t>7</a:t>
            </a:fld>
            <a:endParaRPr lang="en-US"/>
          </a:p>
        </p:txBody>
      </p:sp>
    </p:spTree>
    <p:extLst>
      <p:ext uri="{BB962C8B-B14F-4D97-AF65-F5344CB8AC3E}">
        <p14:creationId xmlns:p14="http://schemas.microsoft.com/office/powerpoint/2010/main" val="331663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5B4188-3D6A-A035-7D2C-9D06EA024908}"/>
              </a:ext>
            </a:extLst>
          </p:cNvPr>
          <p:cNvSpPr>
            <a:spLocks noGrp="1"/>
          </p:cNvSpPr>
          <p:nvPr>
            <p:ph type="title"/>
          </p:nvPr>
        </p:nvSpPr>
        <p:spPr/>
        <p:txBody>
          <a:bodyPr/>
          <a:lstStyle/>
          <a:p>
            <a:r>
              <a:rPr lang="en-US"/>
              <a:t>PSOM</a:t>
            </a:r>
          </a:p>
        </p:txBody>
      </p:sp>
      <p:sp>
        <p:nvSpPr>
          <p:cNvPr id="7" name="TextBox 6">
            <a:extLst>
              <a:ext uri="{FF2B5EF4-FFF2-40B4-BE49-F238E27FC236}">
                <a16:creationId xmlns:a16="http://schemas.microsoft.com/office/drawing/2014/main" id="{806F2209-DB10-5AD8-F632-4C6BB2439CAA}"/>
              </a:ext>
            </a:extLst>
          </p:cNvPr>
          <p:cNvSpPr txBox="1"/>
          <p:nvPr/>
        </p:nvSpPr>
        <p:spPr>
          <a:xfrm>
            <a:off x="1" y="971550"/>
            <a:ext cx="4495798" cy="4154984"/>
          </a:xfrm>
          <a:prstGeom prst="rect">
            <a:avLst/>
          </a:prstGeom>
          <a:noFill/>
        </p:spPr>
        <p:txBody>
          <a:bodyPr wrap="square" lIns="91440" tIns="45720" rIns="91440" bIns="45720" rtlCol="0" anchor="t">
            <a:spAutoFit/>
          </a:bodyPr>
          <a:lstStyle/>
          <a:p>
            <a:pPr>
              <a:spcBef>
                <a:spcPts val="300"/>
              </a:spcBef>
              <a:spcAft>
                <a:spcPts val="0"/>
              </a:spcAft>
            </a:pPr>
            <a:r>
              <a:rPr lang="en-US" b="1" dirty="0">
                <a:latin typeface="Arial"/>
                <a:cs typeface="Arial"/>
              </a:rPr>
              <a:t>Public Safety Outage Management (PSOM) </a:t>
            </a:r>
          </a:p>
          <a:p>
            <a:pPr marL="285750" indent="-285750">
              <a:spcBef>
                <a:spcPts val="300"/>
              </a:spcBef>
              <a:spcAft>
                <a:spcPts val="0"/>
              </a:spcAft>
              <a:buFont typeface="Arial"/>
              <a:buChar char="•"/>
            </a:pPr>
            <a:r>
              <a:rPr lang="en-US" dirty="0">
                <a:solidFill>
                  <a:srgbClr val="111111"/>
                </a:solidFill>
                <a:latin typeface="Arial"/>
                <a:cs typeface="Arial"/>
              </a:rPr>
              <a:t>NV Energy will de-energize power lines during high wildfire risk periods</a:t>
            </a:r>
          </a:p>
          <a:p>
            <a:pPr marL="285750" indent="-285750">
              <a:spcBef>
                <a:spcPts val="300"/>
              </a:spcBef>
              <a:spcAft>
                <a:spcPts val="0"/>
              </a:spcAft>
              <a:buFont typeface="Arial"/>
              <a:buChar char="•"/>
            </a:pPr>
            <a:r>
              <a:rPr lang="en-US" dirty="0">
                <a:solidFill>
                  <a:srgbClr val="111111"/>
                </a:solidFill>
                <a:latin typeface="Arial"/>
                <a:cs typeface="Arial"/>
              </a:rPr>
              <a:t>PSOM decisions are based on extreme weather and area conditions</a:t>
            </a:r>
          </a:p>
          <a:p>
            <a:pPr marL="285750" indent="-285750">
              <a:spcBef>
                <a:spcPts val="300"/>
              </a:spcBef>
              <a:spcAft>
                <a:spcPts val="0"/>
              </a:spcAft>
              <a:buFont typeface="Arial"/>
              <a:buChar char="•"/>
            </a:pPr>
            <a:r>
              <a:rPr lang="en-US" dirty="0">
                <a:solidFill>
                  <a:srgbClr val="111111"/>
                </a:solidFill>
                <a:latin typeface="Arial"/>
                <a:cs typeface="Arial"/>
              </a:rPr>
              <a:t>Damaged or debris-contacted energized equipment can create sparks, leading to fires that spread quickly in high winds</a:t>
            </a:r>
            <a:endParaRPr lang="en-US" dirty="0">
              <a:solidFill>
                <a:srgbClr val="111111"/>
              </a:solidFill>
              <a:cs typeface="Arial"/>
            </a:endParaRPr>
          </a:p>
          <a:p>
            <a:pPr>
              <a:spcBef>
                <a:spcPts val="300"/>
              </a:spcBef>
              <a:spcAft>
                <a:spcPts val="0"/>
              </a:spcAft>
            </a:pPr>
            <a:r>
              <a:rPr lang="en-US" b="1" dirty="0">
                <a:cs typeface="Arial" charset="0"/>
              </a:rPr>
              <a:t>PSOM outages are pre-planned and allow for notification prior to                de-energization.</a:t>
            </a:r>
            <a:endParaRPr lang="en-US" b="1" dirty="0"/>
          </a:p>
          <a:p>
            <a:pPr marL="285750" indent="-285750">
              <a:buFont typeface="Arial" panose="020B0604020202020204" pitchFamily="34" charset="0"/>
              <a:buChar char="•"/>
            </a:pPr>
            <a:endParaRPr lang="en-US" sz="2000" dirty="0"/>
          </a:p>
        </p:txBody>
      </p:sp>
      <p:pic>
        <p:nvPicPr>
          <p:cNvPr id="5" name="Picture 2" descr="depicts a diagram outlining the factors and impacts of Public Safety Outage Management (PSOM) conditions, which are used by utility companies like NV Energy to mitigate wildfire risks. ">
            <a:extLst>
              <a:ext uri="{FF2B5EF4-FFF2-40B4-BE49-F238E27FC236}">
                <a16:creationId xmlns:a16="http://schemas.microsoft.com/office/drawing/2014/main" id="{9EC2FA2B-4CEC-E730-03C0-941088FB14B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49637" y="1451328"/>
            <a:ext cx="2459182" cy="22408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3C6AC588-5298-8367-3446-541BE4AC7F5C}"/>
              </a:ext>
            </a:extLst>
          </p:cNvPr>
          <p:cNvGraphicFramePr>
            <a:graphicFrameLocks noGrp="1"/>
          </p:cNvGraphicFramePr>
          <p:nvPr>
            <p:extLst>
              <p:ext uri="{D42A27DB-BD31-4B8C-83A1-F6EECF244321}">
                <p14:modId xmlns:p14="http://schemas.microsoft.com/office/powerpoint/2010/main" val="927021905"/>
              </p:ext>
            </p:extLst>
          </p:nvPr>
        </p:nvGraphicFramePr>
        <p:xfrm>
          <a:off x="4495798" y="4170241"/>
          <a:ext cx="4637316" cy="579120"/>
        </p:xfrm>
        <a:graphic>
          <a:graphicData uri="http://schemas.openxmlformats.org/drawingml/2006/table">
            <a:tbl>
              <a:tblPr firstRow="1"/>
              <a:tblGrid>
                <a:gridCol w="772886">
                  <a:extLst>
                    <a:ext uri="{9D8B030D-6E8A-4147-A177-3AD203B41FA5}">
                      <a16:colId xmlns:a16="http://schemas.microsoft.com/office/drawing/2014/main" val="2571973495"/>
                    </a:ext>
                  </a:extLst>
                </a:gridCol>
                <a:gridCol w="772886">
                  <a:extLst>
                    <a:ext uri="{9D8B030D-6E8A-4147-A177-3AD203B41FA5}">
                      <a16:colId xmlns:a16="http://schemas.microsoft.com/office/drawing/2014/main" val="699052993"/>
                    </a:ext>
                  </a:extLst>
                </a:gridCol>
                <a:gridCol w="772886">
                  <a:extLst>
                    <a:ext uri="{9D8B030D-6E8A-4147-A177-3AD203B41FA5}">
                      <a16:colId xmlns:a16="http://schemas.microsoft.com/office/drawing/2014/main" val="3810559111"/>
                    </a:ext>
                  </a:extLst>
                </a:gridCol>
                <a:gridCol w="772886">
                  <a:extLst>
                    <a:ext uri="{9D8B030D-6E8A-4147-A177-3AD203B41FA5}">
                      <a16:colId xmlns:a16="http://schemas.microsoft.com/office/drawing/2014/main" val="4198515252"/>
                    </a:ext>
                  </a:extLst>
                </a:gridCol>
                <a:gridCol w="772886">
                  <a:extLst>
                    <a:ext uri="{9D8B030D-6E8A-4147-A177-3AD203B41FA5}">
                      <a16:colId xmlns:a16="http://schemas.microsoft.com/office/drawing/2014/main" val="3010752359"/>
                    </a:ext>
                  </a:extLst>
                </a:gridCol>
                <a:gridCol w="772886">
                  <a:extLst>
                    <a:ext uri="{9D8B030D-6E8A-4147-A177-3AD203B41FA5}">
                      <a16:colId xmlns:a16="http://schemas.microsoft.com/office/drawing/2014/main" val="3538650548"/>
                    </a:ext>
                  </a:extLst>
                </a:gridCol>
              </a:tblGrid>
              <a:tr h="243700">
                <a:tc>
                  <a:txBody>
                    <a:bodyPr/>
                    <a:lstStyle/>
                    <a:p>
                      <a:pPr algn="l" fontAlgn="base"/>
                      <a:r>
                        <a:rPr lang="en-US" sz="1400" b="1" i="0">
                          <a:solidFill>
                            <a:srgbClr val="FFFFFF"/>
                          </a:solidFill>
                          <a:effectLst/>
                          <a:highlight>
                            <a:srgbClr val="4F81BD"/>
                          </a:highlight>
                          <a:latin typeface="Arial"/>
                          <a:cs typeface="Arial"/>
                        </a:rPr>
                        <a:t>2020</a:t>
                      </a:r>
                    </a:p>
                  </a:txBody>
                  <a:tcPr>
                    <a:lnL w="15050" cap="flat" cmpd="sng" algn="ctr">
                      <a:solidFill>
                        <a:srgbClr val="FFFFFF"/>
                      </a:solidFill>
                      <a:prstDash val="solid"/>
                      <a:round/>
                      <a:headEnd type="none" w="med" len="med"/>
                      <a:tailEnd type="none" w="med" len="med"/>
                    </a:lnL>
                    <a:lnR w="15050" cap="flat" cmpd="sng" algn="ctr">
                      <a:solidFill>
                        <a:srgbClr val="FFFFFF"/>
                      </a:solidFill>
                      <a:prstDash val="solid"/>
                      <a:round/>
                      <a:headEnd type="none" w="med" len="med"/>
                      <a:tailEnd type="none" w="med" len="med"/>
                    </a:lnR>
                    <a:lnT w="15050" cap="flat" cmpd="sng" algn="ctr">
                      <a:solidFill>
                        <a:srgbClr val="FFFFFF"/>
                      </a:solidFill>
                      <a:prstDash val="solid"/>
                      <a:round/>
                      <a:headEnd type="none" w="med" len="med"/>
                      <a:tailEnd type="none" w="med" len="med"/>
                    </a:lnT>
                    <a:lnB w="45149" cap="flat" cmpd="sng" algn="ctr">
                      <a:solidFill>
                        <a:srgbClr val="FFFFFF"/>
                      </a:solidFill>
                      <a:prstDash val="solid"/>
                      <a:round/>
                      <a:headEnd type="none" w="med" len="med"/>
                      <a:tailEnd type="none" w="med" len="med"/>
                    </a:lnB>
                    <a:solidFill>
                      <a:srgbClr val="196DB6"/>
                    </a:solidFill>
                  </a:tcPr>
                </a:tc>
                <a:tc>
                  <a:txBody>
                    <a:bodyPr/>
                    <a:lstStyle/>
                    <a:p>
                      <a:pPr algn="l" fontAlgn="base"/>
                      <a:r>
                        <a:rPr lang="en-US" sz="1400" b="1" i="0">
                          <a:solidFill>
                            <a:srgbClr val="FFFFFF"/>
                          </a:solidFill>
                          <a:effectLst/>
                          <a:highlight>
                            <a:srgbClr val="4F81BD"/>
                          </a:highlight>
                          <a:latin typeface="Arial"/>
                          <a:cs typeface="Arial"/>
                        </a:rPr>
                        <a:t>2021​</a:t>
                      </a:r>
                    </a:p>
                  </a:txBody>
                  <a:tcPr>
                    <a:lnL w="15050" cap="flat" cmpd="sng" algn="ctr">
                      <a:solidFill>
                        <a:srgbClr val="FFFFFF"/>
                      </a:solidFill>
                      <a:prstDash val="solid"/>
                      <a:round/>
                      <a:headEnd type="none" w="med" len="med"/>
                      <a:tailEnd type="none" w="med" len="med"/>
                    </a:lnL>
                    <a:lnR w="15050" cap="flat" cmpd="sng" algn="ctr">
                      <a:solidFill>
                        <a:srgbClr val="FFFFFF"/>
                      </a:solidFill>
                      <a:prstDash val="solid"/>
                      <a:round/>
                      <a:headEnd type="none" w="med" len="med"/>
                      <a:tailEnd type="none" w="med" len="med"/>
                    </a:lnR>
                    <a:lnT w="15050" cap="flat" cmpd="sng" algn="ctr">
                      <a:solidFill>
                        <a:srgbClr val="FFFFFF"/>
                      </a:solidFill>
                      <a:prstDash val="solid"/>
                      <a:round/>
                      <a:headEnd type="none" w="med" len="med"/>
                      <a:tailEnd type="none" w="med" len="med"/>
                    </a:lnT>
                    <a:lnB w="45149" cap="flat" cmpd="sng" algn="ctr">
                      <a:solidFill>
                        <a:srgbClr val="FFFFFF"/>
                      </a:solidFill>
                      <a:prstDash val="solid"/>
                      <a:round/>
                      <a:headEnd type="none" w="med" len="med"/>
                      <a:tailEnd type="none" w="med" len="med"/>
                    </a:lnB>
                    <a:solidFill>
                      <a:srgbClr val="196DB6"/>
                    </a:solidFill>
                  </a:tcPr>
                </a:tc>
                <a:tc>
                  <a:txBody>
                    <a:bodyPr/>
                    <a:lstStyle/>
                    <a:p>
                      <a:pPr algn="l" fontAlgn="base"/>
                      <a:r>
                        <a:rPr lang="en-US" sz="1400" b="1" i="0">
                          <a:solidFill>
                            <a:srgbClr val="FFFFFF"/>
                          </a:solidFill>
                          <a:effectLst/>
                          <a:highlight>
                            <a:srgbClr val="4F81BD"/>
                          </a:highlight>
                          <a:latin typeface="Arial"/>
                          <a:cs typeface="Arial"/>
                        </a:rPr>
                        <a:t>2022​</a:t>
                      </a:r>
                    </a:p>
                  </a:txBody>
                  <a:tcPr>
                    <a:lnL w="15050" cap="flat" cmpd="sng" algn="ctr">
                      <a:solidFill>
                        <a:srgbClr val="FFFFFF"/>
                      </a:solidFill>
                      <a:prstDash val="solid"/>
                      <a:round/>
                      <a:headEnd type="none" w="med" len="med"/>
                      <a:tailEnd type="none" w="med" len="med"/>
                    </a:lnL>
                    <a:lnR w="15050" cap="flat" cmpd="sng" algn="ctr">
                      <a:solidFill>
                        <a:srgbClr val="FFFFFF"/>
                      </a:solidFill>
                      <a:prstDash val="solid"/>
                      <a:round/>
                      <a:headEnd type="none" w="med" len="med"/>
                      <a:tailEnd type="none" w="med" len="med"/>
                    </a:lnR>
                    <a:lnT w="15050" cap="flat" cmpd="sng" algn="ctr">
                      <a:solidFill>
                        <a:srgbClr val="FFFFFF"/>
                      </a:solidFill>
                      <a:prstDash val="solid"/>
                      <a:round/>
                      <a:headEnd type="none" w="med" len="med"/>
                      <a:tailEnd type="none" w="med" len="med"/>
                    </a:lnT>
                    <a:lnB w="45149" cap="flat" cmpd="sng" algn="ctr">
                      <a:solidFill>
                        <a:srgbClr val="FFFFFF"/>
                      </a:solidFill>
                      <a:prstDash val="solid"/>
                      <a:round/>
                      <a:headEnd type="none" w="med" len="med"/>
                      <a:tailEnd type="none" w="med" len="med"/>
                    </a:lnB>
                    <a:solidFill>
                      <a:srgbClr val="196DB6"/>
                    </a:solidFill>
                  </a:tcPr>
                </a:tc>
                <a:tc>
                  <a:txBody>
                    <a:bodyPr/>
                    <a:lstStyle/>
                    <a:p>
                      <a:pPr algn="l" fontAlgn="base"/>
                      <a:r>
                        <a:rPr lang="en-US" sz="1400" b="1" i="0">
                          <a:solidFill>
                            <a:srgbClr val="FFFFFF"/>
                          </a:solidFill>
                          <a:effectLst/>
                          <a:highlight>
                            <a:srgbClr val="4F81BD"/>
                          </a:highlight>
                          <a:latin typeface="Arial"/>
                          <a:cs typeface="Arial"/>
                        </a:rPr>
                        <a:t>2023​</a:t>
                      </a:r>
                    </a:p>
                  </a:txBody>
                  <a:tcPr>
                    <a:lnL w="15050" cap="flat" cmpd="sng" algn="ctr">
                      <a:solidFill>
                        <a:srgbClr val="FFFFFF"/>
                      </a:solidFill>
                      <a:prstDash val="solid"/>
                      <a:round/>
                      <a:headEnd type="none" w="med" len="med"/>
                      <a:tailEnd type="none" w="med" len="med"/>
                    </a:lnL>
                    <a:lnR w="15050" cap="flat" cmpd="sng" algn="ctr">
                      <a:solidFill>
                        <a:srgbClr val="FFFFFF"/>
                      </a:solidFill>
                      <a:prstDash val="solid"/>
                      <a:round/>
                      <a:headEnd type="none" w="med" len="med"/>
                      <a:tailEnd type="none" w="med" len="med"/>
                    </a:lnR>
                    <a:lnT w="15050" cap="flat" cmpd="sng" algn="ctr">
                      <a:solidFill>
                        <a:srgbClr val="FFFFFF"/>
                      </a:solidFill>
                      <a:prstDash val="solid"/>
                      <a:round/>
                      <a:headEnd type="none" w="med" len="med"/>
                      <a:tailEnd type="none" w="med" len="med"/>
                    </a:lnT>
                    <a:lnB w="45149" cap="flat" cmpd="sng" algn="ctr">
                      <a:solidFill>
                        <a:srgbClr val="FFFFFF"/>
                      </a:solidFill>
                      <a:prstDash val="solid"/>
                      <a:round/>
                      <a:headEnd type="none" w="med" len="med"/>
                      <a:tailEnd type="none" w="med" len="med"/>
                    </a:lnB>
                    <a:solidFill>
                      <a:srgbClr val="196DB6"/>
                    </a:solidFill>
                  </a:tcPr>
                </a:tc>
                <a:tc>
                  <a:txBody>
                    <a:bodyPr/>
                    <a:lstStyle/>
                    <a:p>
                      <a:pPr algn="l" fontAlgn="base"/>
                      <a:r>
                        <a:rPr lang="en-US" sz="1400" b="1" i="0">
                          <a:solidFill>
                            <a:srgbClr val="FFFFFF"/>
                          </a:solidFill>
                          <a:effectLst/>
                          <a:highlight>
                            <a:srgbClr val="4F81BD"/>
                          </a:highlight>
                          <a:latin typeface="Arial"/>
                          <a:cs typeface="Arial"/>
                        </a:rPr>
                        <a:t>2024</a:t>
                      </a:r>
                    </a:p>
                  </a:txBody>
                  <a:tcPr>
                    <a:lnL w="15050" cap="flat" cmpd="sng" algn="ctr">
                      <a:solidFill>
                        <a:srgbClr val="FFFFFF"/>
                      </a:solidFill>
                      <a:prstDash val="solid"/>
                      <a:round/>
                      <a:headEnd type="none" w="med" len="med"/>
                      <a:tailEnd type="none" w="med" len="med"/>
                    </a:lnL>
                    <a:lnR w="15050" cap="flat" cmpd="sng" algn="ctr">
                      <a:solidFill>
                        <a:srgbClr val="FFFFFF"/>
                      </a:solidFill>
                      <a:prstDash val="solid"/>
                      <a:round/>
                      <a:headEnd type="none" w="med" len="med"/>
                      <a:tailEnd type="none" w="med" len="med"/>
                    </a:lnR>
                    <a:lnT w="15050" cap="flat" cmpd="sng" algn="ctr">
                      <a:solidFill>
                        <a:srgbClr val="FFFFFF"/>
                      </a:solidFill>
                      <a:prstDash val="solid"/>
                      <a:round/>
                      <a:headEnd type="none" w="med" len="med"/>
                      <a:tailEnd type="none" w="med" len="med"/>
                    </a:lnT>
                    <a:lnB w="45149" cap="flat" cmpd="sng" algn="ctr">
                      <a:solidFill>
                        <a:srgbClr val="FFFFFF"/>
                      </a:solidFill>
                      <a:prstDash val="solid"/>
                      <a:round/>
                      <a:headEnd type="none" w="med" len="med"/>
                      <a:tailEnd type="none" w="med" len="med"/>
                    </a:lnB>
                    <a:solidFill>
                      <a:srgbClr val="196DB6"/>
                    </a:solidFill>
                  </a:tcPr>
                </a:tc>
                <a:tc>
                  <a:txBody>
                    <a:bodyPr/>
                    <a:lstStyle/>
                    <a:p>
                      <a:pPr algn="l" fontAlgn="base"/>
                      <a:r>
                        <a:rPr lang="en-US" sz="1400" b="1" i="0">
                          <a:solidFill>
                            <a:srgbClr val="FFFFFF"/>
                          </a:solidFill>
                          <a:effectLst/>
                          <a:highlight>
                            <a:srgbClr val="4F81BD"/>
                          </a:highlight>
                          <a:latin typeface="Arial"/>
                          <a:cs typeface="Arial"/>
                        </a:rPr>
                        <a:t>2025</a:t>
                      </a:r>
                    </a:p>
                  </a:txBody>
                  <a:tcPr>
                    <a:lnL w="15050" cap="flat" cmpd="sng" algn="ctr">
                      <a:solidFill>
                        <a:srgbClr val="FFFFFF"/>
                      </a:solidFill>
                      <a:prstDash val="solid"/>
                      <a:round/>
                      <a:headEnd type="none" w="med" len="med"/>
                      <a:tailEnd type="none" w="med" len="med"/>
                    </a:lnL>
                    <a:lnR w="15050" cap="flat" cmpd="sng" algn="ctr">
                      <a:solidFill>
                        <a:srgbClr val="FFFFFF"/>
                      </a:solidFill>
                      <a:prstDash val="solid"/>
                      <a:round/>
                      <a:headEnd type="none" w="med" len="med"/>
                      <a:tailEnd type="none" w="med" len="med"/>
                    </a:lnR>
                    <a:lnT w="15050" cap="flat" cmpd="sng" algn="ctr">
                      <a:solidFill>
                        <a:srgbClr val="FFFFFF"/>
                      </a:solidFill>
                      <a:prstDash val="solid"/>
                      <a:round/>
                      <a:headEnd type="none" w="med" len="med"/>
                      <a:tailEnd type="none" w="med" len="med"/>
                    </a:lnT>
                    <a:lnB w="45149" cap="flat" cmpd="sng" algn="ctr">
                      <a:solidFill>
                        <a:srgbClr val="FFFFFF"/>
                      </a:solidFill>
                      <a:prstDash val="solid"/>
                      <a:round/>
                      <a:headEnd type="none" w="med" len="med"/>
                      <a:tailEnd type="none" w="med" len="med"/>
                    </a:lnB>
                    <a:solidFill>
                      <a:srgbClr val="196DB6"/>
                    </a:solidFill>
                  </a:tcPr>
                </a:tc>
                <a:extLst>
                  <a:ext uri="{0D108BD9-81ED-4DB2-BD59-A6C34878D82A}">
                    <a16:rowId xmlns:a16="http://schemas.microsoft.com/office/drawing/2014/main" val="335178328"/>
                  </a:ext>
                </a:extLst>
              </a:tr>
              <a:tr h="0">
                <a:tc>
                  <a:txBody>
                    <a:bodyPr/>
                    <a:lstStyle/>
                    <a:p>
                      <a:pPr algn="l" fontAlgn="base"/>
                      <a:r>
                        <a:rPr lang="en-US" sz="1200" b="0" i="0">
                          <a:solidFill>
                            <a:srgbClr val="000000"/>
                          </a:solidFill>
                          <a:effectLst/>
                          <a:highlight>
                            <a:srgbClr val="D0D8E8"/>
                          </a:highlight>
                          <a:latin typeface="Arial"/>
                          <a:cs typeface="Arial"/>
                        </a:rPr>
                        <a:t>1 PSOM</a:t>
                      </a:r>
                    </a:p>
                  </a:txBody>
                  <a:tcPr>
                    <a:lnL w="15050" cap="flat" cmpd="sng" algn="ctr">
                      <a:solidFill>
                        <a:srgbClr val="FFFFFF"/>
                      </a:solidFill>
                      <a:prstDash val="solid"/>
                      <a:round/>
                      <a:headEnd type="none" w="med" len="med"/>
                      <a:tailEnd type="none" w="med" len="med"/>
                    </a:lnL>
                    <a:lnR w="15050" cap="flat" cmpd="sng" algn="ctr">
                      <a:solidFill>
                        <a:srgbClr val="FFFFFF"/>
                      </a:solidFill>
                      <a:prstDash val="solid"/>
                      <a:round/>
                      <a:headEnd type="none" w="med" len="med"/>
                      <a:tailEnd type="none" w="med" len="med"/>
                    </a:lnR>
                    <a:lnT w="45149" cap="flat" cmpd="sng" algn="ctr">
                      <a:solidFill>
                        <a:srgbClr val="FFFFFF"/>
                      </a:solidFill>
                      <a:prstDash val="solid"/>
                      <a:round/>
                      <a:headEnd type="none" w="med" len="med"/>
                      <a:tailEnd type="none" w="med" len="med"/>
                    </a:lnT>
                    <a:lnB w="15050"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200" b="0" i="0">
                          <a:solidFill>
                            <a:srgbClr val="000000"/>
                          </a:solidFill>
                          <a:effectLst/>
                          <a:highlight>
                            <a:srgbClr val="D0D8E8"/>
                          </a:highlight>
                          <a:latin typeface="Arial"/>
                          <a:cs typeface="Arial"/>
                        </a:rPr>
                        <a:t>2 PSOM​</a:t>
                      </a:r>
                    </a:p>
                  </a:txBody>
                  <a:tcPr>
                    <a:lnL w="15050" cap="flat" cmpd="sng" algn="ctr">
                      <a:solidFill>
                        <a:srgbClr val="FFFFFF"/>
                      </a:solidFill>
                      <a:prstDash val="solid"/>
                      <a:round/>
                      <a:headEnd type="none" w="med" len="med"/>
                      <a:tailEnd type="none" w="med" len="med"/>
                    </a:lnL>
                    <a:lnR w="15050" cap="flat" cmpd="sng" algn="ctr">
                      <a:solidFill>
                        <a:srgbClr val="FFFFFF"/>
                      </a:solidFill>
                      <a:prstDash val="solid"/>
                      <a:round/>
                      <a:headEnd type="none" w="med" len="med"/>
                      <a:tailEnd type="none" w="med" len="med"/>
                    </a:lnR>
                    <a:lnT w="45149" cap="flat" cmpd="sng" algn="ctr">
                      <a:solidFill>
                        <a:srgbClr val="FFFFFF"/>
                      </a:solidFill>
                      <a:prstDash val="solid"/>
                      <a:round/>
                      <a:headEnd type="none" w="med" len="med"/>
                      <a:tailEnd type="none" w="med" len="med"/>
                    </a:lnT>
                    <a:lnB w="15050"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200" b="0" i="0">
                          <a:solidFill>
                            <a:srgbClr val="000000"/>
                          </a:solidFill>
                          <a:effectLst/>
                          <a:highlight>
                            <a:srgbClr val="D0D8E8"/>
                          </a:highlight>
                          <a:latin typeface="Arial"/>
                          <a:cs typeface="Arial"/>
                        </a:rPr>
                        <a:t>5 PSOM​</a:t>
                      </a:r>
                    </a:p>
                  </a:txBody>
                  <a:tcPr>
                    <a:lnL w="15050" cap="flat" cmpd="sng" algn="ctr">
                      <a:solidFill>
                        <a:srgbClr val="FFFFFF"/>
                      </a:solidFill>
                      <a:prstDash val="solid"/>
                      <a:round/>
                      <a:headEnd type="none" w="med" len="med"/>
                      <a:tailEnd type="none" w="med" len="med"/>
                    </a:lnL>
                    <a:lnR w="15050" cap="flat" cmpd="sng" algn="ctr">
                      <a:solidFill>
                        <a:srgbClr val="FFFFFF"/>
                      </a:solidFill>
                      <a:prstDash val="solid"/>
                      <a:round/>
                      <a:headEnd type="none" w="med" len="med"/>
                      <a:tailEnd type="none" w="med" len="med"/>
                    </a:lnR>
                    <a:lnT w="45149" cap="flat" cmpd="sng" algn="ctr">
                      <a:solidFill>
                        <a:srgbClr val="FFFFFF"/>
                      </a:solidFill>
                      <a:prstDash val="solid"/>
                      <a:round/>
                      <a:headEnd type="none" w="med" len="med"/>
                      <a:tailEnd type="none" w="med" len="med"/>
                    </a:lnT>
                    <a:lnB w="15050"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200" b="0" i="0">
                          <a:solidFill>
                            <a:srgbClr val="000000"/>
                          </a:solidFill>
                          <a:effectLst/>
                          <a:highlight>
                            <a:srgbClr val="D0D8E8"/>
                          </a:highlight>
                          <a:latin typeface="Arial"/>
                          <a:cs typeface="Arial"/>
                        </a:rPr>
                        <a:t>1 PSOM</a:t>
                      </a:r>
                    </a:p>
                  </a:txBody>
                  <a:tcPr>
                    <a:lnL w="15050" cap="flat" cmpd="sng" algn="ctr">
                      <a:solidFill>
                        <a:srgbClr val="FFFFFF"/>
                      </a:solidFill>
                      <a:prstDash val="solid"/>
                      <a:round/>
                      <a:headEnd type="none" w="med" len="med"/>
                      <a:tailEnd type="none" w="med" len="med"/>
                    </a:lnL>
                    <a:lnR w="15050" cap="flat" cmpd="sng" algn="ctr">
                      <a:solidFill>
                        <a:srgbClr val="FFFFFF"/>
                      </a:solidFill>
                      <a:prstDash val="solid"/>
                      <a:round/>
                      <a:headEnd type="none" w="med" len="med"/>
                      <a:tailEnd type="none" w="med" len="med"/>
                    </a:lnR>
                    <a:lnT w="45149" cap="flat" cmpd="sng" algn="ctr">
                      <a:solidFill>
                        <a:srgbClr val="FFFFFF"/>
                      </a:solidFill>
                      <a:prstDash val="solid"/>
                      <a:round/>
                      <a:headEnd type="none" w="med" len="med"/>
                      <a:tailEnd type="none" w="med" len="med"/>
                    </a:lnT>
                    <a:lnB w="15050"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200" b="0" i="0">
                          <a:solidFill>
                            <a:srgbClr val="000000"/>
                          </a:solidFill>
                          <a:effectLst/>
                          <a:highlight>
                            <a:srgbClr val="D0D8E8"/>
                          </a:highlight>
                          <a:latin typeface="Arial"/>
                          <a:cs typeface="Arial"/>
                        </a:rPr>
                        <a:t>6 PSOM</a:t>
                      </a:r>
                    </a:p>
                  </a:txBody>
                  <a:tcPr>
                    <a:lnL w="15050" cap="flat" cmpd="sng" algn="ctr">
                      <a:solidFill>
                        <a:srgbClr val="FFFFFF"/>
                      </a:solidFill>
                      <a:prstDash val="solid"/>
                      <a:round/>
                      <a:headEnd type="none" w="med" len="med"/>
                      <a:tailEnd type="none" w="med" len="med"/>
                    </a:lnL>
                    <a:lnR w="15050" cap="flat" cmpd="sng" algn="ctr">
                      <a:solidFill>
                        <a:srgbClr val="FFFFFF"/>
                      </a:solidFill>
                      <a:prstDash val="solid"/>
                      <a:round/>
                      <a:headEnd type="none" w="med" len="med"/>
                      <a:tailEnd type="none" w="med" len="med"/>
                    </a:lnR>
                    <a:lnT w="45149" cap="flat" cmpd="sng" algn="ctr">
                      <a:solidFill>
                        <a:srgbClr val="FFFFFF"/>
                      </a:solidFill>
                      <a:prstDash val="solid"/>
                      <a:round/>
                      <a:headEnd type="none" w="med" len="med"/>
                      <a:tailEnd type="none" w="med" len="med"/>
                    </a:lnT>
                    <a:lnB w="15050" cap="flat" cmpd="sng" algn="ctr">
                      <a:solidFill>
                        <a:srgbClr val="FFFFFF"/>
                      </a:solidFill>
                      <a:prstDash val="solid"/>
                      <a:round/>
                      <a:headEnd type="none" w="med" len="med"/>
                      <a:tailEnd type="none" w="med" len="med"/>
                    </a:lnB>
                    <a:solidFill>
                      <a:srgbClr val="D0D8E8"/>
                    </a:solidFill>
                  </a:tcPr>
                </a:tc>
                <a:tc>
                  <a:txBody>
                    <a:bodyPr/>
                    <a:lstStyle/>
                    <a:p>
                      <a:pPr algn="l" fontAlgn="base"/>
                      <a:r>
                        <a:rPr lang="en-US" sz="1200" b="0" i="0" dirty="0">
                          <a:solidFill>
                            <a:srgbClr val="000000"/>
                          </a:solidFill>
                          <a:effectLst/>
                          <a:highlight>
                            <a:srgbClr val="D0D8E8"/>
                          </a:highlight>
                          <a:latin typeface="Arial"/>
                          <a:cs typeface="Arial"/>
                        </a:rPr>
                        <a:t>5 PSOM</a:t>
                      </a:r>
                    </a:p>
                  </a:txBody>
                  <a:tcPr>
                    <a:lnL w="15050" cap="flat" cmpd="sng" algn="ctr">
                      <a:solidFill>
                        <a:srgbClr val="FFFFFF"/>
                      </a:solidFill>
                      <a:prstDash val="solid"/>
                      <a:round/>
                      <a:headEnd type="none" w="med" len="med"/>
                      <a:tailEnd type="none" w="med" len="med"/>
                    </a:lnL>
                    <a:lnR w="15050" cap="flat" cmpd="sng" algn="ctr">
                      <a:solidFill>
                        <a:srgbClr val="FFFFFF"/>
                      </a:solidFill>
                      <a:prstDash val="solid"/>
                      <a:round/>
                      <a:headEnd type="none" w="med" len="med"/>
                      <a:tailEnd type="none" w="med" len="med"/>
                    </a:lnR>
                    <a:lnT w="45149" cap="flat" cmpd="sng" algn="ctr">
                      <a:solidFill>
                        <a:srgbClr val="FFFFFF"/>
                      </a:solidFill>
                      <a:prstDash val="solid"/>
                      <a:round/>
                      <a:headEnd type="none" w="med" len="med"/>
                      <a:tailEnd type="none" w="med" len="med"/>
                    </a:lnT>
                    <a:lnB w="1505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776856248"/>
                  </a:ext>
                </a:extLst>
              </a:tr>
            </a:tbl>
          </a:graphicData>
        </a:graphic>
      </p:graphicFrame>
      <p:sp>
        <p:nvSpPr>
          <p:cNvPr id="4" name="Slide Number Placeholder 3">
            <a:extLst>
              <a:ext uri="{FF2B5EF4-FFF2-40B4-BE49-F238E27FC236}">
                <a16:creationId xmlns:a16="http://schemas.microsoft.com/office/drawing/2014/main" id="{F1F173CF-8E2D-D5F2-CE05-49F68ED3AFF3}"/>
              </a:ext>
            </a:extLst>
          </p:cNvPr>
          <p:cNvSpPr>
            <a:spLocks noGrp="1"/>
          </p:cNvSpPr>
          <p:nvPr>
            <p:ph type="sldNum" sz="quarter" idx="4"/>
          </p:nvPr>
        </p:nvSpPr>
        <p:spPr/>
        <p:txBody>
          <a:bodyPr/>
          <a:lstStyle/>
          <a:p>
            <a:fld id="{752E80E1-2263-49AF-B5CD-299E76EDEEB1}" type="slidenum">
              <a:rPr lang="en-US" smtClean="0"/>
              <a:pPr/>
              <a:t>8</a:t>
            </a:fld>
            <a:endParaRPr lang="en-US"/>
          </a:p>
        </p:txBody>
      </p:sp>
    </p:spTree>
    <p:extLst>
      <p:ext uri="{BB962C8B-B14F-4D97-AF65-F5344CB8AC3E}">
        <p14:creationId xmlns:p14="http://schemas.microsoft.com/office/powerpoint/2010/main" val="338630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A7264F-39A4-3EF3-41B3-77F767C31782}"/>
              </a:ext>
            </a:extLst>
          </p:cNvPr>
          <p:cNvSpPr>
            <a:spLocks noGrp="1"/>
          </p:cNvSpPr>
          <p:nvPr>
            <p:ph type="title"/>
          </p:nvPr>
        </p:nvSpPr>
        <p:spPr>
          <a:xfrm>
            <a:off x="0" y="0"/>
            <a:ext cx="9144000" cy="896112"/>
          </a:xfrm>
        </p:spPr>
        <p:txBody>
          <a:bodyPr wrap="square" anchor="ctr">
            <a:normAutofit/>
          </a:bodyPr>
          <a:lstStyle/>
          <a:p>
            <a:r>
              <a:rPr lang="en-US">
                <a:latin typeface="Arial"/>
                <a:cs typeface="Arial"/>
              </a:rPr>
              <a:t>Emergency De-Energization</a:t>
            </a:r>
            <a:endParaRPr lang="en-US"/>
          </a:p>
        </p:txBody>
      </p:sp>
      <p:sp>
        <p:nvSpPr>
          <p:cNvPr id="2" name="Content Placeholder 1">
            <a:extLst>
              <a:ext uri="{FF2B5EF4-FFF2-40B4-BE49-F238E27FC236}">
                <a16:creationId xmlns:a16="http://schemas.microsoft.com/office/drawing/2014/main" id="{F2535952-5B30-D3B5-0BC3-4E6C4839E27A}"/>
              </a:ext>
            </a:extLst>
          </p:cNvPr>
          <p:cNvSpPr>
            <a:spLocks noGrp="1"/>
          </p:cNvSpPr>
          <p:nvPr>
            <p:ph idx="1"/>
          </p:nvPr>
        </p:nvSpPr>
        <p:spPr>
          <a:xfrm>
            <a:off x="0" y="1094282"/>
            <a:ext cx="5715000" cy="3881380"/>
          </a:xfrm>
        </p:spPr>
        <p:txBody>
          <a:bodyPr lIns="91440" tIns="45720" rIns="91440" bIns="45720" anchor="t">
            <a:normAutofit/>
          </a:bodyPr>
          <a:lstStyle/>
          <a:p>
            <a:pPr>
              <a:spcAft>
                <a:spcPts val="600"/>
              </a:spcAft>
            </a:pPr>
            <a:r>
              <a:rPr lang="en-US" sz="2000" dirty="0">
                <a:latin typeface="Arial"/>
                <a:cs typeface="Arial"/>
              </a:rPr>
              <a:t>Active wildfires can damage electrical equipment, causing sparks and potential secondary fires, creating additional hazard for the public</a:t>
            </a:r>
          </a:p>
          <a:p>
            <a:pPr>
              <a:spcAft>
                <a:spcPts val="600"/>
              </a:spcAft>
            </a:pPr>
            <a:r>
              <a:rPr lang="en-US" sz="2000" dirty="0">
                <a:latin typeface="Arial"/>
                <a:cs typeface="Arial"/>
              </a:rPr>
              <a:t>NV Energy is dedicated to protecting our communities through emergency de-energizations, mitigating our equipment’s impact on fires</a:t>
            </a:r>
          </a:p>
          <a:p>
            <a:pPr marL="0" indent="0">
              <a:buNone/>
            </a:pPr>
            <a:endParaRPr lang="en-US" sz="1800" dirty="0">
              <a:latin typeface="Arial"/>
              <a:cs typeface="Arial"/>
            </a:endParaRPr>
          </a:p>
          <a:p>
            <a:pPr>
              <a:lnSpc>
                <a:spcPct val="150000"/>
              </a:lnSpc>
            </a:pPr>
            <a:endParaRPr lang="en-US" sz="1800" dirty="0">
              <a:latin typeface="Arial"/>
              <a:cs typeface="Arial"/>
            </a:endParaRPr>
          </a:p>
          <a:p>
            <a:pPr marL="0" indent="0">
              <a:lnSpc>
                <a:spcPct val="150000"/>
              </a:lnSpc>
              <a:buNone/>
            </a:pPr>
            <a:endParaRPr lang="en-US" sz="1800" dirty="0">
              <a:latin typeface="Arial"/>
              <a:cs typeface="Arial"/>
            </a:endParaRPr>
          </a:p>
          <a:p>
            <a:pPr>
              <a:lnSpc>
                <a:spcPct val="150000"/>
              </a:lnSpc>
            </a:pPr>
            <a:endParaRPr lang="en-US" sz="1800" dirty="0">
              <a:latin typeface="Arial"/>
              <a:cs typeface="Arial"/>
            </a:endParaRPr>
          </a:p>
        </p:txBody>
      </p:sp>
      <p:pic>
        <p:nvPicPr>
          <p:cNvPr id="5" name="Picture 4" descr="A large smoke cloud">
            <a:extLst>
              <a:ext uri="{FF2B5EF4-FFF2-40B4-BE49-F238E27FC236}">
                <a16:creationId xmlns:a16="http://schemas.microsoft.com/office/drawing/2014/main" id="{B1FD0094-B5AA-7616-0230-F72033DAECD4}"/>
              </a:ext>
            </a:extLst>
          </p:cNvPr>
          <p:cNvPicPr>
            <a:picLocks noChangeAspect="1"/>
          </p:cNvPicPr>
          <p:nvPr/>
        </p:nvPicPr>
        <p:blipFill>
          <a:blip r:embed="rId3"/>
          <a:stretch>
            <a:fillRect/>
          </a:stretch>
        </p:blipFill>
        <p:spPr>
          <a:xfrm>
            <a:off x="5651198" y="1175844"/>
            <a:ext cx="3510621" cy="2640725"/>
          </a:xfrm>
          <a:prstGeom prst="rect">
            <a:avLst/>
          </a:prstGeom>
        </p:spPr>
      </p:pic>
      <p:sp>
        <p:nvSpPr>
          <p:cNvPr id="9" name="Content Placeholder 1">
            <a:extLst>
              <a:ext uri="{FF2B5EF4-FFF2-40B4-BE49-F238E27FC236}">
                <a16:creationId xmlns:a16="http://schemas.microsoft.com/office/drawing/2014/main" id="{1E1BAF8B-E4F3-E287-474C-67544E746AF6}"/>
              </a:ext>
            </a:extLst>
          </p:cNvPr>
          <p:cNvSpPr txBox="1">
            <a:spLocks/>
          </p:cNvSpPr>
          <p:nvPr/>
        </p:nvSpPr>
        <p:spPr>
          <a:xfrm>
            <a:off x="0" y="4120688"/>
            <a:ext cx="9160566" cy="886375"/>
          </a:xfrm>
          <a:prstGeom prst="rect">
            <a:avLst/>
          </a:prstGeom>
          <a:solidFill>
            <a:srgbClr val="196DB6"/>
          </a:solidFill>
        </p:spPr>
        <p:txBody>
          <a:bodyPr>
            <a:normAutofit/>
          </a:bodyPr>
          <a:lstStyle>
            <a:lvl1pPr marL="282575" indent="-282575">
              <a:spcBef>
                <a:spcPts val="300"/>
              </a:spcBef>
              <a:buClrTx/>
              <a:buFont typeface="Arial" pitchFamily="34" charset="0"/>
              <a:buChar char="•"/>
              <a:defRPr sz="2600">
                <a:solidFill>
                  <a:srgbClr val="000000"/>
                </a:solidFill>
                <a:latin typeface="Arial" pitchFamily="34" charset="0"/>
                <a:cs typeface="Arial" pitchFamily="34" charset="0"/>
              </a:defRPr>
            </a:lvl1pPr>
            <a:lvl2pPr marL="739775" indent="-282575">
              <a:spcBef>
                <a:spcPts val="300"/>
              </a:spcBef>
              <a:buFont typeface="Times New Roman" pitchFamily="18" charset="0"/>
              <a:buChar char="–"/>
              <a:defRPr sz="2400">
                <a:solidFill>
                  <a:srgbClr val="000000"/>
                </a:solidFill>
                <a:latin typeface="Arial" pitchFamily="34" charset="0"/>
                <a:cs typeface="Arial" pitchFamily="34" charset="0"/>
              </a:defRPr>
            </a:lvl2pPr>
            <a:lvl3pPr marL="1143000" indent="-228600">
              <a:spcBef>
                <a:spcPts val="300"/>
              </a:spcBef>
              <a:buFont typeface="Arial" pitchFamily="34" charset="0"/>
              <a:buChar char="•"/>
              <a:defRPr sz="20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marL="0" indent="0" algn="ctr">
              <a:buNone/>
            </a:pPr>
            <a:r>
              <a:rPr lang="en-US" sz="1600" b="1">
                <a:solidFill>
                  <a:schemeClr val="bg1"/>
                </a:solidFill>
              </a:rPr>
              <a:t>Emergency De-Energization</a:t>
            </a:r>
          </a:p>
          <a:p>
            <a:pPr marL="0" indent="0" algn="ctr">
              <a:buNone/>
            </a:pPr>
            <a:r>
              <a:rPr lang="en-US" sz="1600">
                <a:solidFill>
                  <a:schemeClr val="bg1"/>
                </a:solidFill>
                <a:ea typeface="Lato" panose="020F0502020204030203" pitchFamily="34" charset="0"/>
              </a:rPr>
              <a:t>NV Energy will de-energize equipment when an </a:t>
            </a:r>
            <a:r>
              <a:rPr lang="en-US" sz="1600" b="1">
                <a:solidFill>
                  <a:schemeClr val="bg1"/>
                </a:solidFill>
                <a:ea typeface="Lato" panose="020F0502020204030203" pitchFamily="34" charset="0"/>
              </a:rPr>
              <a:t>unpredictable</a:t>
            </a:r>
            <a:r>
              <a:rPr lang="en-US" sz="1600">
                <a:solidFill>
                  <a:schemeClr val="bg1"/>
                </a:solidFill>
                <a:ea typeface="Lato" panose="020F0502020204030203" pitchFamily="34" charset="0"/>
              </a:rPr>
              <a:t> and </a:t>
            </a:r>
            <a:r>
              <a:rPr lang="en-US" sz="1600" b="1">
                <a:solidFill>
                  <a:schemeClr val="bg1"/>
                </a:solidFill>
                <a:ea typeface="Lato" panose="020F0502020204030203" pitchFamily="34" charset="0"/>
              </a:rPr>
              <a:t>uncontrollable</a:t>
            </a:r>
            <a:r>
              <a:rPr lang="en-US" sz="1600">
                <a:solidFill>
                  <a:schemeClr val="bg1"/>
                </a:solidFill>
                <a:ea typeface="Lato" panose="020F0502020204030203" pitchFamily="34" charset="0"/>
              </a:rPr>
              <a:t> wildfire gets too close to NV Energy equipment. </a:t>
            </a:r>
          </a:p>
        </p:txBody>
      </p:sp>
      <p:sp>
        <p:nvSpPr>
          <p:cNvPr id="4" name="Slide Number Placeholder 3">
            <a:extLst>
              <a:ext uri="{FF2B5EF4-FFF2-40B4-BE49-F238E27FC236}">
                <a16:creationId xmlns:a16="http://schemas.microsoft.com/office/drawing/2014/main" id="{26454A32-50EE-C85B-DC7E-7A1F629D3AAF}"/>
              </a:ext>
            </a:extLst>
          </p:cNvPr>
          <p:cNvSpPr>
            <a:spLocks noGrp="1"/>
          </p:cNvSpPr>
          <p:nvPr>
            <p:ph type="sldNum" sz="quarter" idx="4"/>
          </p:nvPr>
        </p:nvSpPr>
        <p:spPr>
          <a:xfrm>
            <a:off x="8839200" y="4978710"/>
            <a:ext cx="304800" cy="164306"/>
          </a:xfrm>
        </p:spPr>
        <p:txBody>
          <a:bodyPr wrap="square" anchor="ctr">
            <a:normAutofit/>
          </a:bodyPr>
          <a:lstStyle/>
          <a:p>
            <a:pPr>
              <a:lnSpc>
                <a:spcPct val="90000"/>
              </a:lnSpc>
              <a:spcAft>
                <a:spcPts val="600"/>
              </a:spcAft>
            </a:pPr>
            <a:fld id="{752E80E1-2263-49AF-B5CD-299E76EDEEB1}" type="slidenum">
              <a:rPr lang="en-US" sz="500" smtClean="0"/>
              <a:pPr>
                <a:lnSpc>
                  <a:spcPct val="90000"/>
                </a:lnSpc>
                <a:spcAft>
                  <a:spcPts val="600"/>
                </a:spcAft>
              </a:pPr>
              <a:t>9</a:t>
            </a:fld>
            <a:endParaRPr lang="en-US" sz="500"/>
          </a:p>
        </p:txBody>
      </p:sp>
    </p:spTree>
    <p:extLst>
      <p:ext uri="{BB962C8B-B14F-4D97-AF65-F5344CB8AC3E}">
        <p14:creationId xmlns:p14="http://schemas.microsoft.com/office/powerpoint/2010/main" val="39184298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2737c562-5a69-48b0-86e6-36daab2bab7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acbd0e-8d97-4eab-adf5-73367b499e5d">
      <Terms xmlns="http://schemas.microsoft.com/office/infopath/2007/PartnerControls"/>
    </lcf76f155ced4ddcb4097134ff3c332f>
    <TaxCatchAll xmlns="58cd2864-a2ba-4bca-97be-cff8ac02128d" xsi:nil="true"/>
    <Notes xmlns="61acbd0e-8d97-4eab-adf5-73367b499e5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CB3540E5350B4F8430A3F167417D44" ma:contentTypeVersion="17" ma:contentTypeDescription="Create a new document." ma:contentTypeScope="" ma:versionID="b20f0d13b2d58f7cfe222315472a8dde">
  <xsd:schema xmlns:xsd="http://www.w3.org/2001/XMLSchema" xmlns:xs="http://www.w3.org/2001/XMLSchema" xmlns:p="http://schemas.microsoft.com/office/2006/metadata/properties" xmlns:ns2="61acbd0e-8d97-4eab-adf5-73367b499e5d" xmlns:ns3="58cd2864-a2ba-4bca-97be-cff8ac02128d" targetNamespace="http://schemas.microsoft.com/office/2006/metadata/properties" ma:root="true" ma:fieldsID="87ebc1febb9e35119556bf88f7ed2f9f" ns2:_="" ns3:_="">
    <xsd:import namespace="61acbd0e-8d97-4eab-adf5-73367b499e5d"/>
    <xsd:import namespace="58cd2864-a2ba-4bca-97be-cff8ac0212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Note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cbd0e-8d97-4eab-adf5-73367b499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48f011-0c99-48a8-b23c-e11e698ab55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Notes" ma:index="22" nillable="true" ma:displayName="Notes" ma:format="Dropdown" ma:internalName="Notes">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cd2864-a2ba-4bca-97be-cff8ac02128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b5ab036-566d-4bc9-b3dd-50a0351051b0}" ma:internalName="TaxCatchAll" ma:showField="CatchAllData" ma:web="58cd2864-a2ba-4bca-97be-cff8ac02128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D17051-D836-42B5-8574-8C39D24C8264}">
  <ds:schemaRefs>
    <ds:schemaRef ds:uri="215f7ff5-c50d-4ad2-8a28-8be49b36b77c"/>
    <ds:schemaRef ds:uri="bae499ce-ad6a-4d28-8576-ba1b141d01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8CC61F-7FD9-4A73-A733-E6BB92580949}"/>
</file>

<file path=customXml/itemProps3.xml><?xml version="1.0" encoding="utf-8"?>
<ds:datastoreItem xmlns:ds="http://schemas.openxmlformats.org/officeDocument/2006/customXml" ds:itemID="{566AC97D-D2BB-4E20-934D-40664CBABA69}">
  <ds:schemaRefs>
    <ds:schemaRef ds:uri="http://schemas.microsoft.com/sharepoint/v3/contenttype/forms"/>
  </ds:schemaRefs>
</ds:datastoreItem>
</file>

<file path=docMetadata/LabelInfo.xml><?xml version="1.0" encoding="utf-8"?>
<clbl:labelList xmlns:clbl="http://schemas.microsoft.com/office/2020/mipLabelMetadata">
  <clbl:label id="{9ac805d7-b58a-482b-8a4e-e7effbd5188b}" enabled="1" method="Privileged" siteId="{a2a21b60-5625-43fe-a55a-52f5e111d71c}" contentBits="0" removed="0"/>
</clbl:labelList>
</file>

<file path=docProps/app.xml><?xml version="1.0" encoding="utf-8"?>
<Properties xmlns="http://schemas.openxmlformats.org/officeDocument/2006/extended-properties" xmlns:vt="http://schemas.openxmlformats.org/officeDocument/2006/docPropsVTypes">
  <Template>Sample presentation slides</Template>
  <TotalTime>615</TotalTime>
  <Words>685</Words>
  <Application>Microsoft Office PowerPoint</Application>
  <PresentationFormat>On-screen Show (16:9)</PresentationFormat>
  <Paragraphs>120</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Lato</vt:lpstr>
      <vt:lpstr>Times New Roman</vt:lpstr>
      <vt:lpstr>Wingdings</vt:lpstr>
      <vt:lpstr>Office Theme</vt:lpstr>
      <vt:lpstr>NV Energy: Power Safe NV</vt:lpstr>
      <vt:lpstr>Wildfire Risk</vt:lpstr>
      <vt:lpstr>Natural Disaster Protection Program</vt:lpstr>
      <vt:lpstr>Prevention</vt:lpstr>
      <vt:lpstr>Prevention (cont.)</vt:lpstr>
      <vt:lpstr>Detection</vt:lpstr>
      <vt:lpstr>Fire Season Settings</vt:lpstr>
      <vt:lpstr>PSOM</vt:lpstr>
      <vt:lpstr>Emergency De-Energization</vt:lpstr>
      <vt:lpstr>MyAccount &amp; Green Cross</vt:lpstr>
      <vt:lpstr>Questions? Contact Us at...</vt:lpstr>
      <vt:lpstr>End of Presentation</vt:lpstr>
    </vt:vector>
  </TitlesOfParts>
  <Company>MidAmerican Energy Holdings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t34215</dc:creator>
  <cp:lastModifiedBy>Wilson, Alexandra</cp:lastModifiedBy>
  <cp:revision>4</cp:revision>
  <cp:lastPrinted>2014-12-09T13:44:00Z</cp:lastPrinted>
  <dcterms:created xsi:type="dcterms:W3CDTF">2009-09-28T15:53:02Z</dcterms:created>
  <dcterms:modified xsi:type="dcterms:W3CDTF">2025-11-21T21:35:25Z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y fmtid="{D5CDD505-2E9C-101B-9397-08002B2CF9AE}" pid="3" name="ContentTypeId">
    <vt:lpwstr>0x01010079CB3540E5350B4F8430A3F167417D44</vt:lpwstr>
  </property>
  <property fmtid="{D5CDD505-2E9C-101B-9397-08002B2CF9AE}" pid="4" name="MediaServiceImageTags">
    <vt:lpwstr/>
  </property>
</Properties>
</file>