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57" r:id="rId7"/>
    <p:sldId id="265" r:id="rId8"/>
    <p:sldId id="267" r:id="rId9"/>
    <p:sldId id="272" r:id="rId10"/>
    <p:sldId id="275" r:id="rId11"/>
    <p:sldId id="276" r:id="rId12"/>
    <p:sldId id="268" r:id="rId13"/>
    <p:sldId id="269" r:id="rId14"/>
    <p:sldId id="270" r:id="rId15"/>
    <p:sldId id="271" r:id="rId16"/>
    <p:sldId id="273" r:id="rId17"/>
    <p:sldId id="274" r:id="rId18"/>
    <p:sldId id="277" r:id="rId19"/>
    <p:sldId id="278" r:id="rId20"/>
    <p:sldId id="279" r:id="rId21"/>
    <p:sldId id="280" r:id="rId22"/>
    <p:sldId id="281" r:id="rId23"/>
    <p:sldId id="282" r:id="rId24"/>
    <p:sldId id="26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22"/>
    <a:srgbClr val="004262"/>
    <a:srgbClr val="00B04C"/>
    <a:srgbClr val="F58F72"/>
    <a:srgbClr val="047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2"/>
    <p:restoredTop sz="96046"/>
  </p:normalViewPr>
  <p:slideViewPr>
    <p:cSldViewPr snapToObjects="1">
      <p:cViewPr varScale="1">
        <p:scale>
          <a:sx n="68" d="100"/>
          <a:sy n="68" d="100"/>
        </p:scale>
        <p:origin x="96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cadmin\comdev$\Community%20Development%20Department\Community%20Support%20Services\GIS\Code%20Enforcement\Compl_Type2017_2022_Sum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Top</a:t>
            </a:r>
            <a:r>
              <a:rPr lang="en-US" sz="1800" b="1" baseline="0"/>
              <a:t> 10 Types of Complaints (Aug. 2017-2022)</a:t>
            </a:r>
            <a:endParaRPr lang="en-US" sz="1800" b="1"/>
          </a:p>
        </c:rich>
      </c:tx>
      <c:layout>
        <c:manualLayout>
          <c:xMode val="edge"/>
          <c:yMode val="edge"/>
          <c:x val="0.27143372813664313"/>
          <c:y val="0.934566042269652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867095002955139"/>
          <c:y val="6.4940249647353222E-3"/>
          <c:w val="0.5685085029429664"/>
          <c:h val="0.96720286148974255"/>
        </c:manualLayout>
      </c:layout>
      <c:doughnutChart>
        <c:varyColors val="1"/>
        <c:ser>
          <c:idx val="0"/>
          <c:order val="0"/>
          <c:tx>
            <c:strRef>
              <c:f>Compl_Type2017_2022_Sum!$B$1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6B-459D-B5AF-6687BAD019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6B-459D-B5AF-6687BAD019E8}"/>
              </c:ext>
            </c:extLst>
          </c:dPt>
          <c:dPt>
            <c:idx val="2"/>
            <c:bubble3D val="0"/>
            <c:explosion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6B-459D-B5AF-6687BAD019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6B-459D-B5AF-6687BAD019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6B-459D-B5AF-6687BAD019E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06B-459D-B5AF-6687BAD019E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06B-459D-B5AF-6687BAD019E8}"/>
              </c:ext>
            </c:extLst>
          </c:dPt>
          <c:dPt>
            <c:idx val="7"/>
            <c:bubble3D val="0"/>
            <c:explosion val="5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06B-459D-B5AF-6687BAD019E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06B-459D-B5AF-6687BAD019E8}"/>
              </c:ext>
            </c:extLst>
          </c:dPt>
          <c:dLbls>
            <c:dLbl>
              <c:idx val="0"/>
              <c:layout>
                <c:manualLayout>
                  <c:x val="2.7684477484018213E-2"/>
                  <c:y val="8.31168876499648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6B-459D-B5AF-6687BAD019E8}"/>
                </c:ext>
              </c:extLst>
            </c:dLbl>
            <c:dLbl>
              <c:idx val="1"/>
              <c:layout>
                <c:manualLayout>
                  <c:x val="4.8854960265914595E-3"/>
                  <c:y val="-8.31168876499648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6B-459D-B5AF-6687BAD019E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206B-459D-B5AF-6687BAD019E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206B-459D-B5AF-6687BAD019E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206B-459D-B5AF-6687BAD019E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206B-459D-B5AF-6687BAD019E8}"/>
                </c:ext>
              </c:extLst>
            </c:dLbl>
            <c:dLbl>
              <c:idx val="6"/>
              <c:layout>
                <c:manualLayout>
                  <c:x val="-1.6147634644889993E-2"/>
                  <c:y val="-3.00167514744941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06B-459D-B5AF-6687BAD019E8}"/>
                </c:ext>
              </c:extLst>
            </c:dLbl>
            <c:dLbl>
              <c:idx val="7"/>
              <c:layout>
                <c:manualLayout>
                  <c:x val="-0.14493644623633439"/>
                  <c:y val="-9.97401561026775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92619874813326"/>
                      <c:h val="0.124592214587297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206B-459D-B5AF-6687BAD019E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9533222741108023"/>
                      <c:h val="8.99251846256719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206B-459D-B5AF-6687BAD019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Compl_Type2017_2022_Sum!$A$2:$A$10</c:f>
              <c:strCache>
                <c:ptCount val="9"/>
                <c:pt idx="0">
                  <c:v>Other type of land use violation or multiple violations</c:v>
                </c:pt>
                <c:pt idx="1">
                  <c:v>Junk Vehicle</c:v>
                </c:pt>
                <c:pt idx="2">
                  <c:v>Work Without A Permit</c:v>
                </c:pt>
                <c:pt idx="3">
                  <c:v>Building Material, Appliances (public view, no permit, outside storage)</c:v>
                </c:pt>
                <c:pt idx="4">
                  <c:v>License (Business, Liquor, Gaming)</c:v>
                </c:pt>
                <c:pt idx="5">
                  <c:v>RV Living</c:v>
                </c:pt>
                <c:pt idx="6">
                  <c:v>Grading</c:v>
                </c:pt>
                <c:pt idx="7">
                  <c:v>Damaged Building Or Structure</c:v>
                </c:pt>
                <c:pt idx="8">
                  <c:v>Commercial Vehicles or Equipment</c:v>
                </c:pt>
              </c:strCache>
            </c:strRef>
          </c:cat>
          <c:val>
            <c:numRef>
              <c:f>Compl_Type2017_2022_Sum!$B$2:$B$10</c:f>
              <c:numCache>
                <c:formatCode>0</c:formatCode>
                <c:ptCount val="9"/>
                <c:pt idx="0">
                  <c:v>718</c:v>
                </c:pt>
                <c:pt idx="1">
                  <c:v>635</c:v>
                </c:pt>
                <c:pt idx="2">
                  <c:v>597</c:v>
                </c:pt>
                <c:pt idx="3">
                  <c:v>505</c:v>
                </c:pt>
                <c:pt idx="4">
                  <c:v>329</c:v>
                </c:pt>
                <c:pt idx="5">
                  <c:v>298</c:v>
                </c:pt>
                <c:pt idx="6">
                  <c:v>199</c:v>
                </c:pt>
                <c:pt idx="7">
                  <c:v>178</c:v>
                </c:pt>
                <c:pt idx="8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06B-459D-B5AF-6687BAD01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0.48335</cdr:x>
      <cdr:y>0.0593</cdr:y>
    </cdr:from>
    <cdr:to>
      <cdr:x>0.55428</cdr:x>
      <cdr:y>0.19598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E4389CB-FF55-C233-B01F-C57D9972A5AA}"/>
            </a:ext>
          </a:extLst>
        </cdr:cNvPr>
        <cdr:cNvSpPr txBox="1"/>
      </cdr:nvSpPr>
      <cdr:spPr>
        <a:xfrm xmlns:a="http://schemas.openxmlformats.org/drawingml/2006/main">
          <a:off x="3801495" y="301059"/>
          <a:ext cx="557893" cy="693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>
              <a:solidFill>
                <a:schemeClr val="bg1"/>
              </a:solidFill>
            </a:rPr>
            <a:t>Com. Veh.</a:t>
          </a:r>
        </a:p>
        <a:p xmlns:a="http://schemas.openxmlformats.org/drawingml/2006/main">
          <a:r>
            <a:rPr lang="en-US" sz="1200">
              <a:solidFill>
                <a:schemeClr val="bg1"/>
              </a:solidFill>
            </a:rPr>
            <a:t>4%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5EACBBB-6FCE-6B45-8719-D4DBB4F9A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324925"/>
            <a:ext cx="12192000" cy="6533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513812-6B1B-E245-B2CB-EFB1759D15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CFC92-37C7-3D40-A314-CF30C4C63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-4978"/>
            <a:ext cx="12192000" cy="9824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2B2-4381-4B43-8EAD-5F017CE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D3B3-9200-6E47-BC8F-6D77EF4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5C7-B123-4246-BDCE-13175EDB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CE25B54-7086-0347-B148-B6E32A1FE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5"/>
            <a:ext cx="10515600" cy="1325563"/>
          </a:xfrm>
        </p:spPr>
        <p:txBody>
          <a:bodyPr/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072121-8659-6C4C-8001-64A77A0A0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1763"/>
            <a:ext cx="10515600" cy="3631468"/>
          </a:xfrm>
        </p:spPr>
        <p:txBody>
          <a:bodyPr/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8E35F6-50F9-3F40-825C-1A26F39D8BC5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F34042EF-EFC6-A1CB-1FEB-3AA3351A4B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20200" y="107063"/>
            <a:ext cx="2367790" cy="7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7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E899-F0BA-AB45-B1B1-68AE7667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81854-66DE-CE4B-B783-FF1E3EEAC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8DF05-97C4-A846-97F7-DF0C92EDF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702F6-A460-DA45-A6A3-C17C22E6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02045-DF8E-754E-A16D-E7BE516C2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195E2-4EB0-5745-B87E-93D0EAFF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4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3514-633A-C149-B2BF-3D0F1522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760CE-87EE-C44E-8C7C-A3BF767D2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F8175-670E-A248-AFCC-09CAB7C3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187D5-6CDB-5341-B51C-D7AD9E04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BB4FE-A9A2-2146-A435-C43FD72E9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7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EB0BF-6E52-4A41-91D5-D5746DD21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B1F05-2ED9-824F-AEB6-743BD95FD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AD57-818F-F145-B6EC-5263F820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B2670-304E-AB4C-BDBD-C8B02FE1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FCB0E-509B-A344-A6E9-3FA14E89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1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A513812-6B1B-E245-B2CB-EFB1759D15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2B2-4381-4B43-8EAD-5F017CE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D3B3-9200-6E47-BC8F-6D77EF4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5C7-B123-4246-BDCE-13175EDB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8C0FDE-2C97-1A45-9AFE-FFADA864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5"/>
            <a:ext cx="10515600" cy="1325563"/>
          </a:xfrm>
        </p:spPr>
        <p:txBody>
          <a:bodyPr/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FC0E064-B0B2-A347-9AC9-0A8D62DF0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1763"/>
            <a:ext cx="10515600" cy="3631468"/>
          </a:xfrm>
        </p:spPr>
        <p:txBody>
          <a:bodyPr/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B41D95-E35C-D047-922B-0A29F27F7B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-4978"/>
            <a:ext cx="12192000" cy="982491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FE1A6A7F-BA3F-B677-0BFE-8472A45B9B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20200" y="107063"/>
            <a:ext cx="2367790" cy="77192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DFE733F-D8A4-B261-5DCB-05B235F4269D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6511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46341ED-3265-2F47-8A6C-8C7D88F4F9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200" y="1166744"/>
            <a:ext cx="4870588" cy="48705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925C7C-19DD-F84B-AC5A-D8089C1C77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05ECFA-FE31-2A4D-B263-3E8F7A0F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5"/>
            <a:ext cx="10515600" cy="1325563"/>
          </a:xfrm>
        </p:spPr>
        <p:txBody>
          <a:bodyPr/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F8CAA-E5C9-2748-8644-DAB93795B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1763"/>
            <a:ext cx="10515600" cy="3631468"/>
          </a:xfrm>
        </p:spPr>
        <p:txBody>
          <a:bodyPr/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42357-1115-6342-8BD7-DF4848277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73691-B58B-874F-A27C-71D44DB45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4F817-33C7-9D43-AD7F-2519AFB6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EF1C5B-3915-3D4F-8EA3-4D749D9476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-4978"/>
            <a:ext cx="12192000" cy="982491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60625DDF-1F97-C62A-8C60-FCB938131A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20200" y="107063"/>
            <a:ext cx="2367790" cy="77192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A7DDABF-4F66-0927-A32F-DE8BF6DDCFF5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6414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BC2D-2C8E-7147-AEF9-A0242C3E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C7D01-43AB-2A4E-9EFC-A3B564854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DB691-B72E-9D40-80A3-2564FE29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7A2CD-0E2C-EC4E-A7E0-FBACDEBA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2FD3-5C00-8B4B-BD6F-A1451066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7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006C-6C51-674C-ACE4-A8C4F53A0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13C51-7402-134A-9611-A4EA09CFE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96115-027C-5041-9738-FA97EE97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FBC39-1FE1-5B45-9C64-0F0CAE1F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5F332-0C33-CF4C-B791-12824079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7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EAFC-CF1B-E546-8B41-46B7ADDF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E4D8D-2FBE-2E42-99AA-0916F1ECC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69D79-AB08-B848-810E-ACC301D46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F977E-5909-F843-B777-2F66AF125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74B10-E22A-F74C-8770-73CE26D47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F9B751-AAD6-D348-AD04-2085D058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416B2-F8A3-5B4A-B392-53EBA15A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72885-DBDE-734A-9E13-230E8FAE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4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DC295-8D49-C64D-BFCB-1A04F399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E4842E-C5D1-AE43-AF09-0EBAAE15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6BA7C-65E1-0543-AA51-DDEF68A1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6DA5B-B428-D74C-B5B1-09133402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1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0AD575-50F0-A84A-B102-9EB5BCF0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4D19E-2B30-A44B-8F74-98C19C91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768EA-3713-EA42-8FAD-06FC18FB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6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BE0A7-3A1A-8640-9701-A29E74FC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962A-C625-3C49-A8B1-03088E8C1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316BE-CA2A-674C-A0F0-6E6A1DACE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B981D-1E70-1149-A275-87919E85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9B122-FAB1-2B48-99A0-13CB62BB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6B09F-BC4F-E242-AFEB-3552FD15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7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78BFF-06B9-0C40-8158-51684171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86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6B449-66F7-404C-8EAA-9ACE761A8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29123"/>
            <a:ext cx="10515600" cy="2815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346B5-9A06-D34F-B5C5-53ED2DA09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793C8-93C1-3645-9CE6-836D5D7A1337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4D778-DE33-964A-BEC6-28550C15A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EAC4E-6F74-0247-A098-B4B11A034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476A8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ode-Enforcement@washoecounty.gov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Code-Enforcement@washoecounty.gov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Code-Enforcement@washoecounty.gov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Code-Enforcement@washoecounty.gov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ode-Enforcement@washoecounty.gov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Code-Enforcement@washoecounty.gov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Code-Enforcement@washoecounty.gov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Code-Enforcement@washoecounty.gov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ode-Enforcement@washoecounty.gov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hyperlink" Target="mailto:cgiesinger@washoecounty.go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ode-Enforcement@washoecounty.gov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Code-Enforcement@washoecounty.gov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Code-Enforcement@washoecounty.gov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Code-Enforcement@washoecounty.gov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ode-Enforcement@washoecounty.gov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716F762-938B-1646-8DD8-892F579870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948738BA-D24E-1846-B815-9CA15E2D2588}"/>
              </a:ext>
            </a:extLst>
          </p:cNvPr>
          <p:cNvSpPr txBox="1">
            <a:spLocks/>
          </p:cNvSpPr>
          <p:nvPr/>
        </p:nvSpPr>
        <p:spPr>
          <a:xfrm>
            <a:off x="1702678" y="3085125"/>
            <a:ext cx="8786646" cy="22897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Code Enforcement Overview</a:t>
            </a:r>
          </a:p>
          <a:p>
            <a:pPr marL="0" indent="0" algn="ctr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Sun Valley CAB</a:t>
            </a:r>
          </a:p>
          <a:p>
            <a:pPr marL="0" indent="0" algn="ctr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August 6, 2022 (Agenda Item 9)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81E5DF-C3DB-A72C-B9D2-093DCA898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392" y="887401"/>
            <a:ext cx="5339080" cy="17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40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282982-DB0D-DA40-AA47-A5710492C714}"/>
              </a:ext>
            </a:extLst>
          </p:cNvPr>
          <p:cNvSpPr/>
          <p:nvPr/>
        </p:nvSpPr>
        <p:spPr>
          <a:xfrm>
            <a:off x="381000" y="216208"/>
            <a:ext cx="8700073" cy="47043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 Code Enforcement: 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Code-Enforcement@washoecounty.gov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CB397C-4067-0444-B963-0136F833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08925"/>
            <a:ext cx="11201400" cy="707535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sz="4000" dirty="0"/>
              <a:t>Code Enforcement Process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912F5A-D15C-8944-B481-78975AFF6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33782"/>
            <a:ext cx="11049000" cy="4191000"/>
          </a:xfrm>
        </p:spPr>
        <p:txBody>
          <a:bodyPr>
            <a:normAutofit lnSpcReduction="10000"/>
          </a:bodyPr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Complaint is received through email; phone (328-6106); or Washoe311 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Complainants </a:t>
            </a:r>
            <a:r>
              <a:rPr lang="en-US" sz="3200" b="1" dirty="0"/>
              <a:t>may stay anonymous</a:t>
            </a:r>
            <a:r>
              <a:rPr lang="en-US" sz="3200" dirty="0"/>
              <a:t>; or go on the record</a:t>
            </a:r>
          </a:p>
          <a:p>
            <a:pPr lvl="0">
              <a:lnSpc>
                <a:spcPct val="135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Complaint is assigned to respective CEO</a:t>
            </a:r>
          </a:p>
          <a:p>
            <a:pPr lvl="0">
              <a:lnSpc>
                <a:spcPct val="135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Complaint is investigated as soon as possible by CEO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If CEO determines a violation exists, sends an </a:t>
            </a:r>
            <a:r>
              <a:rPr lang="en-US" sz="3200" b="1" dirty="0"/>
              <a:t>Administrative Warning Letter </a:t>
            </a:r>
            <a:r>
              <a:rPr lang="en-US" sz="3200" dirty="0"/>
              <a:t>(30-days to comply)</a:t>
            </a:r>
          </a:p>
        </p:txBody>
      </p:sp>
    </p:spTree>
    <p:extLst>
      <p:ext uri="{BB962C8B-B14F-4D97-AF65-F5344CB8AC3E}">
        <p14:creationId xmlns:p14="http://schemas.microsoft.com/office/powerpoint/2010/main" val="2533798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282982-DB0D-DA40-AA47-A5710492C714}"/>
              </a:ext>
            </a:extLst>
          </p:cNvPr>
          <p:cNvSpPr/>
          <p:nvPr/>
        </p:nvSpPr>
        <p:spPr>
          <a:xfrm>
            <a:off x="381000" y="216208"/>
            <a:ext cx="8700073" cy="47043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 Code Enforcement: 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Code-Enforcement@washoecounty.gov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CB397C-4067-0444-B963-0136F833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08925"/>
            <a:ext cx="11201400" cy="707535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sz="4000" dirty="0"/>
              <a:t>Code Enforcement Process (cont.)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912F5A-D15C-8944-B481-78975AFF6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33782"/>
            <a:ext cx="11049000" cy="4191000"/>
          </a:xfrm>
        </p:spPr>
        <p:txBody>
          <a:bodyPr>
            <a:normAutofit/>
          </a:bodyPr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 If complaint is not resolved within 30-days, then a violation case is opened 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 Another 30 days to comply may be granted at this point, or a Penalty Notice (PN) may be issued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 30 days to pay 1</a:t>
            </a:r>
            <a:r>
              <a:rPr lang="en-US" sz="3200" baseline="30000" dirty="0"/>
              <a:t>st</a:t>
            </a:r>
            <a:r>
              <a:rPr lang="en-US" sz="3200" dirty="0"/>
              <a:t> PN </a:t>
            </a:r>
            <a:r>
              <a:rPr lang="en-US" sz="3200" b="1" dirty="0"/>
              <a:t>or comply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 1</a:t>
            </a:r>
            <a:r>
              <a:rPr lang="en-US" sz="3200" baseline="30000" dirty="0"/>
              <a:t>st</a:t>
            </a:r>
            <a:r>
              <a:rPr lang="en-US" sz="3200" dirty="0"/>
              <a:t> PN results in $100 fine – can pay within 30 days and get 50% discount</a:t>
            </a:r>
          </a:p>
        </p:txBody>
      </p:sp>
    </p:spTree>
    <p:extLst>
      <p:ext uri="{BB962C8B-B14F-4D97-AF65-F5344CB8AC3E}">
        <p14:creationId xmlns:p14="http://schemas.microsoft.com/office/powerpoint/2010/main" val="256059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282982-DB0D-DA40-AA47-A5710492C714}"/>
              </a:ext>
            </a:extLst>
          </p:cNvPr>
          <p:cNvSpPr/>
          <p:nvPr/>
        </p:nvSpPr>
        <p:spPr>
          <a:xfrm>
            <a:off x="381000" y="216208"/>
            <a:ext cx="8700073" cy="47043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 Code Enforcement: 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Code-Enforcement@washoecounty.gov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CB397C-4067-0444-B963-0136F833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08925"/>
            <a:ext cx="11201400" cy="707535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sz="4000" dirty="0"/>
              <a:t>Code Enforcement Process (cont.)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912F5A-D15C-8944-B481-78975AFF6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19714"/>
            <a:ext cx="11277600" cy="4191000"/>
          </a:xfrm>
        </p:spPr>
        <p:txBody>
          <a:bodyPr>
            <a:normAutofit lnSpcReduction="10000"/>
          </a:bodyPr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 Fee schedule:  2</a:t>
            </a:r>
            <a:r>
              <a:rPr lang="en-US" sz="3200" baseline="30000" dirty="0"/>
              <a:t>nd</a:t>
            </a:r>
            <a:r>
              <a:rPr lang="en-US" sz="3200" dirty="0"/>
              <a:t> PN=$200; 3</a:t>
            </a:r>
            <a:r>
              <a:rPr lang="en-US" sz="3200" baseline="30000" dirty="0"/>
              <a:t>rd</a:t>
            </a:r>
            <a:r>
              <a:rPr lang="en-US" sz="3200" dirty="0"/>
              <a:t> PN=$400; every PN thereafter = $400 each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 Each PN issued grants another 30-days to comply or pay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 An AW is typically granted in between the 1</a:t>
            </a:r>
            <a:r>
              <a:rPr lang="en-US" sz="3200" baseline="30000" dirty="0"/>
              <a:t>st</a:t>
            </a:r>
            <a:r>
              <a:rPr lang="en-US" sz="3200" dirty="0"/>
              <a:t> and 2</a:t>
            </a:r>
            <a:r>
              <a:rPr lang="en-US" sz="3200" baseline="30000" dirty="0"/>
              <a:t>nd</a:t>
            </a:r>
            <a:r>
              <a:rPr lang="en-US" sz="3200" dirty="0"/>
              <a:t> PN’s, resulting at least 90-days passing prior to 2</a:t>
            </a:r>
            <a:r>
              <a:rPr lang="en-US" sz="3200" baseline="30000" dirty="0"/>
              <a:t>nd</a:t>
            </a:r>
            <a:r>
              <a:rPr lang="en-US" sz="3200" dirty="0"/>
              <a:t> PN due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 </a:t>
            </a:r>
            <a:r>
              <a:rPr lang="en-US" sz="3200" b="1" dirty="0"/>
              <a:t>Property owner is responsible</a:t>
            </a:r>
          </a:p>
          <a:p>
            <a:pPr lvl="0">
              <a:lnSpc>
                <a:spcPct val="135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 Code enforcement does not clean up property, owner does</a:t>
            </a:r>
          </a:p>
        </p:txBody>
      </p:sp>
    </p:spTree>
    <p:extLst>
      <p:ext uri="{BB962C8B-B14F-4D97-AF65-F5344CB8AC3E}">
        <p14:creationId xmlns:p14="http://schemas.microsoft.com/office/powerpoint/2010/main" val="2837547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282982-DB0D-DA40-AA47-A5710492C714}"/>
              </a:ext>
            </a:extLst>
          </p:cNvPr>
          <p:cNvSpPr/>
          <p:nvPr/>
        </p:nvSpPr>
        <p:spPr>
          <a:xfrm>
            <a:off x="381000" y="216208"/>
            <a:ext cx="8700073" cy="47043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 Code Enforcement: 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Code-Enforcement@washoecounty.gov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CB397C-4067-0444-B963-0136F833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08925"/>
            <a:ext cx="11201400" cy="707535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sz="4000" dirty="0"/>
              <a:t>Sample Enforcement Timeline (cumulative)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912F5A-D15C-8944-B481-78975AFF6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19714"/>
            <a:ext cx="11277600" cy="4191000"/>
          </a:xfrm>
        </p:spPr>
        <p:txBody>
          <a:bodyPr>
            <a:normAutofit lnSpcReduction="10000"/>
          </a:bodyPr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 Administrative Warning (AW) = 30 days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 1</a:t>
            </a:r>
            <a:r>
              <a:rPr lang="en-US" sz="3200" baseline="30000" dirty="0"/>
              <a:t>st</a:t>
            </a:r>
            <a:r>
              <a:rPr lang="en-US" sz="3200" dirty="0"/>
              <a:t> Penalty Notice (PN) = 60 days (if no extension)</a:t>
            </a:r>
          </a:p>
          <a:p>
            <a:pPr lvl="0">
              <a:lnSpc>
                <a:spcPct val="135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 2</a:t>
            </a:r>
            <a:r>
              <a:rPr lang="en-US" sz="3200" baseline="30000" dirty="0"/>
              <a:t>nd</a:t>
            </a:r>
            <a:r>
              <a:rPr lang="en-US" sz="3200" dirty="0"/>
              <a:t> AW = 90 days</a:t>
            </a:r>
          </a:p>
          <a:p>
            <a:pPr lvl="0">
              <a:lnSpc>
                <a:spcPct val="135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 2</a:t>
            </a:r>
            <a:r>
              <a:rPr lang="en-US" sz="3200" baseline="30000" dirty="0"/>
              <a:t>nd</a:t>
            </a:r>
            <a:r>
              <a:rPr lang="en-US" sz="3200" dirty="0"/>
              <a:t> PN = 120 days</a:t>
            </a:r>
          </a:p>
          <a:p>
            <a:pPr lvl="0">
              <a:lnSpc>
                <a:spcPct val="135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 3</a:t>
            </a:r>
            <a:r>
              <a:rPr lang="en-US" sz="3200" baseline="30000" dirty="0"/>
              <a:t>rd</a:t>
            </a:r>
            <a:r>
              <a:rPr lang="en-US" sz="3200" dirty="0"/>
              <a:t> PN = 150 days</a:t>
            </a:r>
          </a:p>
          <a:p>
            <a:pPr lvl="0">
              <a:lnSpc>
                <a:spcPct val="135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 4</a:t>
            </a:r>
            <a:r>
              <a:rPr lang="en-US" sz="3200" baseline="30000" dirty="0"/>
              <a:t>th</a:t>
            </a:r>
            <a:r>
              <a:rPr lang="en-US" sz="3200" dirty="0"/>
              <a:t> PN = 180 days, etc. etc.  </a:t>
            </a:r>
          </a:p>
        </p:txBody>
      </p:sp>
    </p:spTree>
    <p:extLst>
      <p:ext uri="{BB962C8B-B14F-4D97-AF65-F5344CB8AC3E}">
        <p14:creationId xmlns:p14="http://schemas.microsoft.com/office/powerpoint/2010/main" val="1234504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282982-DB0D-DA40-AA47-A5710492C714}"/>
              </a:ext>
            </a:extLst>
          </p:cNvPr>
          <p:cNvSpPr/>
          <p:nvPr/>
        </p:nvSpPr>
        <p:spPr>
          <a:xfrm>
            <a:off x="381000" y="216208"/>
            <a:ext cx="8700073" cy="47043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 Code Enforcement: 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Code-Enforcement@washoecounty.gov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CB397C-4067-0444-B963-0136F833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08925"/>
            <a:ext cx="11201400" cy="707535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sz="4000" dirty="0"/>
              <a:t>Code Enforcement Process (cont.)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912F5A-D15C-8944-B481-78975AFF6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19714"/>
            <a:ext cx="11277600" cy="4191000"/>
          </a:xfrm>
        </p:spPr>
        <p:txBody>
          <a:bodyPr>
            <a:normAutofit/>
          </a:bodyPr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 Penalty notices may be appealed to the Administrative Hearing Office – can occur at any PN stage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 If appealed, all action on case is stayed until hearing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 Hearings scheduled within 60 days, often continued to additional hearings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 Decisions of the Hearing Office can be appealed to either the BOA or Second Judicial Court, or both  </a:t>
            </a:r>
          </a:p>
        </p:txBody>
      </p:sp>
    </p:spTree>
    <p:extLst>
      <p:ext uri="{BB962C8B-B14F-4D97-AF65-F5344CB8AC3E}">
        <p14:creationId xmlns:p14="http://schemas.microsoft.com/office/powerpoint/2010/main" val="1851642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282982-DB0D-DA40-AA47-A5710492C714}"/>
              </a:ext>
            </a:extLst>
          </p:cNvPr>
          <p:cNvSpPr/>
          <p:nvPr/>
        </p:nvSpPr>
        <p:spPr>
          <a:xfrm>
            <a:off x="381000" y="216208"/>
            <a:ext cx="8700073" cy="47043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 Code Enforcement: 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Code-Enforcement@washoecounty.gov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CB397C-4067-0444-B963-0136F833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08925"/>
            <a:ext cx="11201400" cy="707535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sz="4000" dirty="0"/>
              <a:t>Enforcement Options / Actions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912F5A-D15C-8944-B481-78975AFF6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19714"/>
            <a:ext cx="11277600" cy="4404886"/>
          </a:xfrm>
        </p:spPr>
        <p:txBody>
          <a:bodyPr>
            <a:normAutofit fontScale="92500" lnSpcReduction="20000"/>
          </a:bodyPr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Fines (PN’s) and Collections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Stop Activity Orders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Witness Statements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Remediation Orders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Enforcement property liens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Misdemeanor Criminal Citation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Withholding permits, revocation of licenses or approvals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Abatement</a:t>
            </a:r>
          </a:p>
        </p:txBody>
      </p:sp>
    </p:spTree>
    <p:extLst>
      <p:ext uri="{BB962C8B-B14F-4D97-AF65-F5344CB8AC3E}">
        <p14:creationId xmlns:p14="http://schemas.microsoft.com/office/powerpoint/2010/main" val="1696908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282982-DB0D-DA40-AA47-A5710492C714}"/>
              </a:ext>
            </a:extLst>
          </p:cNvPr>
          <p:cNvSpPr/>
          <p:nvPr/>
        </p:nvSpPr>
        <p:spPr>
          <a:xfrm>
            <a:off x="381000" y="216208"/>
            <a:ext cx="8700073" cy="47043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 Code Enforcement: 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Code-Enforcement@washoecounty.gov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CB397C-4067-0444-B963-0136F833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08925"/>
            <a:ext cx="11201400" cy="707535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sz="4000" dirty="0"/>
              <a:t>Miscellaneous Enforcement Oddities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912F5A-D15C-8944-B481-78975AFF6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19714"/>
            <a:ext cx="11277600" cy="4404886"/>
          </a:xfrm>
        </p:spPr>
        <p:txBody>
          <a:bodyPr>
            <a:normAutofit fontScale="92500" lnSpcReduction="10000"/>
          </a:bodyPr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</a:t>
            </a:r>
            <a:r>
              <a:rPr lang="en-US" sz="3000" dirty="0"/>
              <a:t>Storage nuisance violations must be visible from </a:t>
            </a:r>
            <a:r>
              <a:rPr lang="en-US" sz="3000" b="1" dirty="0"/>
              <a:t>public view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000" dirty="0"/>
              <a:t> Anything behind a 6-foot is considered “screened” regardless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000" dirty="0"/>
              <a:t> “Squatters” cannot be evicted by code enforcement; trespass claim must be brought by the owner, they are also not fined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000" dirty="0"/>
              <a:t> RV living is usually proven by connections to utilities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000" dirty="0"/>
              <a:t> Weeds are not enforceable except on bank owned foreclosures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000" dirty="0"/>
              <a:t> Blight is not one bad property – high bar to meet in NRS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000" dirty="0"/>
              <a:t> There is no such thing as a “fire hazard” in CE; Fire determines</a:t>
            </a:r>
          </a:p>
        </p:txBody>
      </p:sp>
    </p:spTree>
    <p:extLst>
      <p:ext uri="{BB962C8B-B14F-4D97-AF65-F5344CB8AC3E}">
        <p14:creationId xmlns:p14="http://schemas.microsoft.com/office/powerpoint/2010/main" val="1314437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282982-DB0D-DA40-AA47-A5710492C714}"/>
              </a:ext>
            </a:extLst>
          </p:cNvPr>
          <p:cNvSpPr/>
          <p:nvPr/>
        </p:nvSpPr>
        <p:spPr>
          <a:xfrm>
            <a:off x="381000" y="216208"/>
            <a:ext cx="8700073" cy="47043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 Code Enforcement: 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Code-Enforcement@washoecounty.gov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CB397C-4067-0444-B963-0136F833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08925"/>
            <a:ext cx="11201400" cy="707535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sz="4000" dirty="0"/>
              <a:t>Enforcement issues specific to Sun Valley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912F5A-D15C-8944-B481-78975AFF6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19714"/>
            <a:ext cx="11277600" cy="4404886"/>
          </a:xfrm>
        </p:spPr>
        <p:txBody>
          <a:bodyPr>
            <a:normAutofit lnSpcReduction="10000"/>
          </a:bodyPr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</a:t>
            </a:r>
            <a:r>
              <a:rPr lang="en-US" sz="3000" dirty="0"/>
              <a:t>History of development – did not meet common subdivision standards and requirements, serial parcel maps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000" dirty="0"/>
              <a:t> Streets therefore not dedicated to county; many in private ownership; not maintained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000" dirty="0"/>
              <a:t> High degree of junk vehicles and illegal dumping results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000" dirty="0"/>
              <a:t> Lots of corner lots and easements; widespread hoarding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000" dirty="0"/>
              <a:t> Lower income and senior population not able to pay for compliance efforts</a:t>
            </a:r>
          </a:p>
        </p:txBody>
      </p:sp>
    </p:spTree>
    <p:extLst>
      <p:ext uri="{BB962C8B-B14F-4D97-AF65-F5344CB8AC3E}">
        <p14:creationId xmlns:p14="http://schemas.microsoft.com/office/powerpoint/2010/main" val="88167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282982-DB0D-DA40-AA47-A5710492C714}"/>
              </a:ext>
            </a:extLst>
          </p:cNvPr>
          <p:cNvSpPr/>
          <p:nvPr/>
        </p:nvSpPr>
        <p:spPr>
          <a:xfrm>
            <a:off x="381000" y="216208"/>
            <a:ext cx="8700073" cy="47043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 Code Enforcement: 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Code-Enforcement@washoecounty.gov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CB397C-4067-0444-B963-0136F833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08028"/>
            <a:ext cx="11201400" cy="1077075"/>
          </a:xfrm>
        </p:spPr>
        <p:txBody>
          <a:bodyPr>
            <a:normAutofit fontScale="90000"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sz="4000" dirty="0"/>
              <a:t>Enforcement issues specific to Sun Valley – Private ownership of roads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912F5A-D15C-8944-B481-78975AFF6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86000"/>
            <a:ext cx="11277600" cy="4038600"/>
          </a:xfrm>
        </p:spPr>
        <p:txBody>
          <a:bodyPr>
            <a:normAutofit fontScale="92500" lnSpcReduction="10000"/>
          </a:bodyPr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Many have deceased owners (e.g. Quartz)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Cannot do AE without known property owner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Sheriff does not have jurisdiction, CE does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Attractive nuisance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No realistic potential remedy to assimilate and improve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Adjacent property owner may not know they own portion of road (property line extends to the middle of the “road”)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77513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282982-DB0D-DA40-AA47-A5710492C714}"/>
              </a:ext>
            </a:extLst>
          </p:cNvPr>
          <p:cNvSpPr/>
          <p:nvPr/>
        </p:nvSpPr>
        <p:spPr>
          <a:xfrm>
            <a:off x="381000" y="216208"/>
            <a:ext cx="8700073" cy="47043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Roboto Slab" pitchFamily="2" charset="0"/>
              </a:rPr>
              <a:t>Example of Private Road Situation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661838-7F74-8383-50D4-959370F81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6830378" cy="51537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BAFF1D-5935-357A-4EA3-7F03984D2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976234"/>
            <a:ext cx="4648200" cy="344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0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FB1C33A-50C1-B444-AD3A-4C265B1413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2868" y="-6694"/>
            <a:ext cx="9519132" cy="6862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36D92-69C1-C342-975D-84137A5C3F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948738BA-D24E-1846-B815-9CA15E2D2588}"/>
              </a:ext>
            </a:extLst>
          </p:cNvPr>
          <p:cNvSpPr txBox="1">
            <a:spLocks/>
          </p:cNvSpPr>
          <p:nvPr/>
        </p:nvSpPr>
        <p:spPr>
          <a:xfrm>
            <a:off x="486594" y="681502"/>
            <a:ext cx="4372548" cy="42714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Chad Giesinger,</a:t>
            </a:r>
          </a:p>
          <a:p>
            <a:pPr marL="0" indent="0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Planning Manager</a:t>
            </a:r>
          </a:p>
          <a:p>
            <a:pPr marL="0" indent="0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Planning and Building Program</a:t>
            </a:r>
          </a:p>
          <a:p>
            <a:pPr marL="0" indent="0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  <a:hlinkClick r:id="rId4"/>
              </a:rPr>
              <a:t>cgiesinger@washoecounty.gov</a:t>
            </a:r>
            <a:endParaRPr lang="en-US" sz="18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Roboto Light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775-328-3626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04E7CE-B9D2-44D4-8AAA-DEC3E5C9D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5350301"/>
            <a:ext cx="2534262" cy="82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31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282982-DB0D-DA40-AA47-A5710492C714}"/>
              </a:ext>
            </a:extLst>
          </p:cNvPr>
          <p:cNvSpPr/>
          <p:nvPr/>
        </p:nvSpPr>
        <p:spPr>
          <a:xfrm>
            <a:off x="381000" y="216208"/>
            <a:ext cx="8700073" cy="47043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Roboto Slab" pitchFamily="2" charset="0"/>
              </a:rPr>
              <a:t>Complaint Distribution in Sun Valley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CBA9D4-C8DA-5154-9C5E-C4DBEA249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99" y="1131032"/>
            <a:ext cx="7592485" cy="54966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A46EF9-7F47-4F59-7E65-847FC623C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0" y="1524000"/>
            <a:ext cx="4019601" cy="381000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marL="0" lvl="0" indent="0">
              <a:buNone/>
            </a:pPr>
            <a:r>
              <a:rPr lang="en-US" sz="2400" dirty="0"/>
              <a:t>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 Last 4 years = 563 Complaints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 14% of all WC complaints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 Junk Vehicles top complaint, followed by RV living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 JV are over 33% of all complaints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88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A7355D-3039-E249-ABA5-AA341BED4F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856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FEE6A1A-CBFA-334A-AC26-86072326FF77}"/>
              </a:ext>
            </a:extLst>
          </p:cNvPr>
          <p:cNvSpPr txBox="1">
            <a:spLocks/>
          </p:cNvSpPr>
          <p:nvPr/>
        </p:nvSpPr>
        <p:spPr>
          <a:xfrm>
            <a:off x="1600200" y="76200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476A8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120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56E6C3-361E-ED40-B54A-78622F06DB76}"/>
              </a:ext>
            </a:extLst>
          </p:cNvPr>
          <p:cNvSpPr txBox="1"/>
          <p:nvPr/>
        </p:nvSpPr>
        <p:spPr>
          <a:xfrm>
            <a:off x="3771900" y="3406446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Medium" panose="02000000000000000000" pitchFamily="2" charset="0"/>
              </a:rPr>
              <a:t>QUESTIONS?</a:t>
            </a:r>
          </a:p>
        </p:txBody>
      </p:sp>
      <p:pic>
        <p:nvPicPr>
          <p:cNvPr id="7" name="Picture 6" descr="Community Services Department">
            <a:extLst>
              <a:ext uri="{FF2B5EF4-FFF2-40B4-BE49-F238E27FC236}">
                <a16:creationId xmlns:a16="http://schemas.microsoft.com/office/drawing/2014/main" id="{04BD9CDD-23FB-7B66-C400-E0C26AB02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46" y="4469924"/>
            <a:ext cx="3251107" cy="105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7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282982-DB0D-DA40-AA47-A5710492C714}"/>
              </a:ext>
            </a:extLst>
          </p:cNvPr>
          <p:cNvSpPr/>
          <p:nvPr/>
        </p:nvSpPr>
        <p:spPr>
          <a:xfrm>
            <a:off x="381000" y="216208"/>
            <a:ext cx="8700073" cy="47043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 Code Enforcement: 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Code-Enforcement@washoecounty.gov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CB397C-4067-0444-B963-0136F833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08925"/>
            <a:ext cx="11201400" cy="707535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sz="4000" dirty="0"/>
              <a:t>What is Washoe County Code Enforcement?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912F5A-D15C-8944-B481-78975AFF6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3974"/>
            <a:ext cx="10515600" cy="4191000"/>
          </a:xfrm>
        </p:spPr>
        <p:txBody>
          <a:bodyPr>
            <a:normAutofit fontScale="92500"/>
          </a:bodyPr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 Part of the Planning and Development Program, CSD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 Has enforcement jurisdiction outside the cities of Reno-Sparks (remainder of county)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 3 Code Enforcement Officers (2 land use and 1 building)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 CEO’s assigned to specific geographic areas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 </a:t>
            </a:r>
            <a:r>
              <a:rPr lang="en-US" sz="3200" b="1" dirty="0"/>
              <a:t>Sun Valley is covered by 2 officers (east/west)</a:t>
            </a:r>
          </a:p>
        </p:txBody>
      </p:sp>
    </p:spTree>
    <p:extLst>
      <p:ext uri="{BB962C8B-B14F-4D97-AF65-F5344CB8AC3E}">
        <p14:creationId xmlns:p14="http://schemas.microsoft.com/office/powerpoint/2010/main" val="70431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DFA66D-A789-1E4F-A0CC-EF9AF6B41283}"/>
              </a:ext>
            </a:extLst>
          </p:cNvPr>
          <p:cNvSpPr/>
          <p:nvPr/>
        </p:nvSpPr>
        <p:spPr>
          <a:xfrm>
            <a:off x="533400" y="174338"/>
            <a:ext cx="8623873" cy="58766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Roboto Slab" pitchFamily="2" charset="0"/>
              </a:rPr>
              <a:t>CEO AREAS OF RESPONSIBILITY 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27A409-0B3C-1148-7337-6A61A0B6B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9329"/>
            <a:ext cx="3411390" cy="55791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849592-8975-686F-E067-C9633E4D1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861" y="1069329"/>
            <a:ext cx="1846413" cy="55791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EA863-5703-B661-6224-3FA49F4DB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345" y="1752600"/>
            <a:ext cx="5213255" cy="3352800"/>
          </a:xfrm>
          <a:ln w="1905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marL="0" lvl="0" indent="0">
              <a:buNone/>
            </a:pPr>
            <a:r>
              <a:rPr lang="en-US" sz="2400" dirty="0"/>
              <a:t>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2 CEO’s Enforce Land Use + BL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 Split County as Shown</a:t>
            </a:r>
          </a:p>
          <a:p>
            <a:pPr marL="0" lvl="0" indent="0">
              <a:buNone/>
            </a:pPr>
            <a:endParaRPr lang="en-US" sz="24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 1 CEO Enforces Building/Engineer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 Covers Entire County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 Pop. 113,306 and 47,677 houses</a:t>
            </a:r>
          </a:p>
          <a:p>
            <a:pPr marL="0" lvl="0" indent="0">
              <a:buNone/>
            </a:pPr>
            <a:endParaRPr lang="en-US" sz="24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 No Jurisdiction in Tribal or City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282982-DB0D-DA40-AA47-A5710492C714}"/>
              </a:ext>
            </a:extLst>
          </p:cNvPr>
          <p:cNvSpPr/>
          <p:nvPr/>
        </p:nvSpPr>
        <p:spPr>
          <a:xfrm>
            <a:off x="381000" y="216208"/>
            <a:ext cx="8700073" cy="47043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 Code Enforcement: 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Code-Enforcement@washoecounty.gov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CB397C-4067-0444-B963-0136F833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08925"/>
            <a:ext cx="11201400" cy="707535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sz="4000" dirty="0"/>
              <a:t>What does code enforcement do?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912F5A-D15C-8944-B481-78975AFF6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3974"/>
            <a:ext cx="10515600" cy="4191000"/>
          </a:xfrm>
        </p:spPr>
        <p:txBody>
          <a:bodyPr>
            <a:normAutofit/>
          </a:bodyPr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 Land use and business license compliance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 Building Code compliance (also engineering)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 Codes enforced:  Chapters 25, 30, 50, 100, 110, 125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dirty="0"/>
              <a:t>Business License, Liquor and Gaming, Public Nuisances, Building, Development Code, Administrative Code</a:t>
            </a:r>
            <a:endParaRPr lang="en-US" sz="2800" dirty="0"/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 </a:t>
            </a:r>
            <a:r>
              <a:rPr lang="en-US" sz="3200" b="1" dirty="0"/>
              <a:t>Do not </a:t>
            </a:r>
            <a:r>
              <a:rPr lang="en-US" sz="3200" dirty="0"/>
              <a:t>enforce Health (food, solid waste, air quality, EHS), Fire, Sheriff (criminal), Landlord/Tenant issues</a:t>
            </a:r>
          </a:p>
        </p:txBody>
      </p:sp>
    </p:spTree>
    <p:extLst>
      <p:ext uri="{BB962C8B-B14F-4D97-AF65-F5344CB8AC3E}">
        <p14:creationId xmlns:p14="http://schemas.microsoft.com/office/powerpoint/2010/main" val="1896313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282982-DB0D-DA40-AA47-A5710492C714}"/>
              </a:ext>
            </a:extLst>
          </p:cNvPr>
          <p:cNvSpPr/>
          <p:nvPr/>
        </p:nvSpPr>
        <p:spPr>
          <a:xfrm>
            <a:off x="381000" y="216208"/>
            <a:ext cx="8700073" cy="47043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 Code Enforcement: 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Code-Enforcement@washoecounty.gov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CB397C-4067-0444-B963-0136F833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48504"/>
            <a:ext cx="11201400" cy="707535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sz="4000" dirty="0"/>
              <a:t>Case Loads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912F5A-D15C-8944-B481-78975AFF6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372" y="1752600"/>
            <a:ext cx="10896600" cy="4409575"/>
          </a:xfrm>
        </p:spPr>
        <p:txBody>
          <a:bodyPr>
            <a:noAutofit/>
          </a:bodyPr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  Since August 5, 2017:  3,944 Complaint Cases Opened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  Over last complete 4-year span (2018 thru 2021), each CEO averaged </a:t>
            </a:r>
            <a:r>
              <a:rPr lang="en-US" sz="2900" b="1" dirty="0"/>
              <a:t>270</a:t>
            </a:r>
            <a:r>
              <a:rPr lang="en-US" sz="2900" dirty="0"/>
              <a:t> complaint cases per year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  Of the total complaints 1,598 became Violation cases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  Each CEO averaged </a:t>
            </a:r>
            <a:r>
              <a:rPr lang="en-US" sz="2900" b="1" dirty="0"/>
              <a:t>108</a:t>
            </a:r>
            <a:r>
              <a:rPr lang="en-US" sz="2900" dirty="0"/>
              <a:t> violation cases/year over 4-years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  Violation cases represent significant on-going work and monitoring, in addition to continued complaint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356681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282982-DB0D-DA40-AA47-A5710492C714}"/>
              </a:ext>
            </a:extLst>
          </p:cNvPr>
          <p:cNvSpPr/>
          <p:nvPr/>
        </p:nvSpPr>
        <p:spPr>
          <a:xfrm>
            <a:off x="381000" y="216208"/>
            <a:ext cx="8700073" cy="47043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 Code Enforcement: 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Code-Enforcement@washoecounty.gov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CB397C-4067-0444-B963-0136F833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48504"/>
            <a:ext cx="11201400" cy="707535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sz="4000" dirty="0"/>
              <a:t>Typical Complaints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912F5A-D15C-8944-B481-78975AFF6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372" y="1752600"/>
            <a:ext cx="10896600" cy="4572000"/>
          </a:xfrm>
        </p:spPr>
        <p:txBody>
          <a:bodyPr>
            <a:noAutofit/>
          </a:bodyPr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  </a:t>
            </a:r>
            <a:r>
              <a:rPr lang="en-US" sz="3000" dirty="0"/>
              <a:t>Junk and abandoned vehicles / RV’s</a:t>
            </a:r>
            <a:endParaRPr lang="en-US" sz="2900" dirty="0"/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  RV living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  Building material, debris, appliances (nuisance code)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  Grading without a permit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  Building without a permit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  Storage on a vacant parcel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  Doing business without a business license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  Lighting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9440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282982-DB0D-DA40-AA47-A5710492C714}"/>
              </a:ext>
            </a:extLst>
          </p:cNvPr>
          <p:cNvSpPr/>
          <p:nvPr/>
        </p:nvSpPr>
        <p:spPr>
          <a:xfrm>
            <a:off x="381000" y="216208"/>
            <a:ext cx="8700073" cy="47043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Roboto Slab" pitchFamily="2" charset="0"/>
              </a:rPr>
              <a:t>Types of Complaints – Most Frequent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46669C-C911-47B4-B747-2810EAF45A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976467"/>
              </p:ext>
            </p:extLst>
          </p:nvPr>
        </p:nvGraphicFramePr>
        <p:xfrm>
          <a:off x="1752600" y="1066800"/>
          <a:ext cx="8258907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9789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282982-DB0D-DA40-AA47-A5710492C714}"/>
              </a:ext>
            </a:extLst>
          </p:cNvPr>
          <p:cNvSpPr/>
          <p:nvPr/>
        </p:nvSpPr>
        <p:spPr>
          <a:xfrm>
            <a:off x="381000" y="216208"/>
            <a:ext cx="8700073" cy="47043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 Code Enforcement: 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Code-Enforcement@washoecounty.gov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CB397C-4067-0444-B963-0136F833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08925"/>
            <a:ext cx="11201400" cy="707535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sz="4000" dirty="0"/>
              <a:t>Code Enforcement Policies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912F5A-D15C-8944-B481-78975AFF6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3782"/>
            <a:ext cx="10515600" cy="4191000"/>
          </a:xfrm>
        </p:spPr>
        <p:txBody>
          <a:bodyPr>
            <a:normAutofit lnSpcReduction="10000"/>
          </a:bodyPr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</a:t>
            </a:r>
            <a:r>
              <a:rPr lang="en-US" sz="3200" b="1" dirty="0"/>
              <a:t>Complaint Driven </a:t>
            </a:r>
            <a:r>
              <a:rPr lang="en-US" sz="3200" dirty="0"/>
              <a:t>– no pro-active enforcement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All complaints are investigated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Consistent, impartial enforcement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Due process must be provided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Do not issue fines as “punishment”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 </a:t>
            </a:r>
            <a:r>
              <a:rPr lang="en-US" sz="3200" b="1" dirty="0"/>
              <a:t>Voluntary compliance is always goal (majority comply)</a:t>
            </a:r>
          </a:p>
        </p:txBody>
      </p:sp>
    </p:spTree>
    <p:extLst>
      <p:ext uri="{BB962C8B-B14F-4D97-AF65-F5344CB8AC3E}">
        <p14:creationId xmlns:p14="http://schemas.microsoft.com/office/powerpoint/2010/main" val="1851161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shoe Coun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475A7"/>
      </a:accent1>
      <a:accent2>
        <a:srgbClr val="6A428A"/>
      </a:accent2>
      <a:accent3>
        <a:srgbClr val="C35366"/>
      </a:accent3>
      <a:accent4>
        <a:srgbClr val="BA6391"/>
      </a:accent4>
      <a:accent5>
        <a:srgbClr val="F48E71"/>
      </a:accent5>
      <a:accent6>
        <a:srgbClr val="F8C45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98494C53C9E24485E2885EACBD14A6" ma:contentTypeVersion="2" ma:contentTypeDescription="Create a new document." ma:contentTypeScope="" ma:versionID="c3409a1ef1c5177e0bc03130f7b9eeca">
  <xsd:schema xmlns:xsd="http://www.w3.org/2001/XMLSchema" xmlns:xs="http://www.w3.org/2001/XMLSchema" xmlns:p="http://schemas.microsoft.com/office/2006/metadata/properties" xmlns:ns2="e3919083-26af-4ea4-b3c4-9ddd56066064" targetNamespace="http://schemas.microsoft.com/office/2006/metadata/properties" ma:root="true" ma:fieldsID="87f473b0639a088be296dc3a564957d2" ns2:_="">
    <xsd:import namespace="e3919083-26af-4ea4-b3c4-9ddd560660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919083-26af-4ea4-b3c4-9ddd560660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34678A-73AF-4A07-A48F-AC39902908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ED8C840-75D6-4846-A868-0E53B1376E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919083-26af-4ea4-b3c4-9ddd560660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8A2ED1-CF57-4A94-AC0C-09E145F1FC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</TotalTime>
  <Words>1239</Words>
  <Application>Microsoft Office PowerPoint</Application>
  <PresentationFormat>Widescreen</PresentationFormat>
  <Paragraphs>146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Roboto Slab</vt:lpstr>
      <vt:lpstr>Roboto Slab Light</vt:lpstr>
      <vt:lpstr>Rockwell</vt:lpstr>
      <vt:lpstr>Wingdings</vt:lpstr>
      <vt:lpstr>Wingdings 2</vt:lpstr>
      <vt:lpstr>Office Theme</vt:lpstr>
      <vt:lpstr>PowerPoint Presentation</vt:lpstr>
      <vt:lpstr>PowerPoint Presentation</vt:lpstr>
      <vt:lpstr>What is Washoe County Code Enforcement?</vt:lpstr>
      <vt:lpstr>PowerPoint Presentation</vt:lpstr>
      <vt:lpstr>What does code enforcement do?</vt:lpstr>
      <vt:lpstr>Case Loads</vt:lpstr>
      <vt:lpstr>Typical Complaints</vt:lpstr>
      <vt:lpstr>PowerPoint Presentation</vt:lpstr>
      <vt:lpstr>Code Enforcement Policies</vt:lpstr>
      <vt:lpstr>Code Enforcement Process</vt:lpstr>
      <vt:lpstr>Code Enforcement Process (cont.)</vt:lpstr>
      <vt:lpstr>Code Enforcement Process (cont.)</vt:lpstr>
      <vt:lpstr>Sample Enforcement Timeline (cumulative) </vt:lpstr>
      <vt:lpstr>Code Enforcement Process (cont.)</vt:lpstr>
      <vt:lpstr>Enforcement Options / Actions</vt:lpstr>
      <vt:lpstr>Miscellaneous Enforcement Oddities</vt:lpstr>
      <vt:lpstr>Enforcement issues specific to Sun Valley</vt:lpstr>
      <vt:lpstr>Enforcement issues specific to Sun Valley – Private ownership of roads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 Sperka</dc:creator>
  <cp:lastModifiedBy>Giesinger, Chad</cp:lastModifiedBy>
  <cp:revision>107</cp:revision>
  <dcterms:created xsi:type="dcterms:W3CDTF">2021-10-07T17:37:40Z</dcterms:created>
  <dcterms:modified xsi:type="dcterms:W3CDTF">2022-08-06T18:38:01Z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0x0101003C98494C53C9E24485E2885EACBD14A6</vt:lpwstr>
  </property>
</Properties>
</file>