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99" r:id="rId6"/>
    <p:sldId id="308" r:id="rId7"/>
    <p:sldId id="272" r:id="rId8"/>
    <p:sldId id="310" r:id="rId9"/>
    <p:sldId id="309" r:id="rId10"/>
    <p:sldId id="311" r:id="rId11"/>
    <p:sldId id="267" r:id="rId12"/>
    <p:sldId id="312" r:id="rId13"/>
    <p:sldId id="276" r:id="rId1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04AA08-22F8-4B27-5B18-6E9B44DB8D90}" name="Searcy, Dana" initials="SD" userId="S::dsearcy@washoecounty.gov::0dffaf84-94f7-4ccb-8373-400ae3dd0736" providerId="AD"/>
  <p188:author id="{EB40E109-221B-A0CB-8FA1-7A6A0FEBCC6B}" name="Andreasen, Joshua" initials="AJ" userId="S::JAndreasen@washoecounty.gov::306d1e8f-45c1-4827-94b8-9c775b2ff6d7" providerId="AD"/>
  <p188:author id="{8103665C-5D12-E975-4FFA-68ABB46B7ABE}" name="Andreasen, Joshua" initials="AJ" userId="S::jandreasen@washoecounty.gov::306d1e8f-45c1-4827-94b8-9c775b2ff6d7" providerId="AD"/>
  <p188:author id="{D7D10D7A-21AA-BE6F-A673-300E316A288A}" name="Matijevich, Cadence" initials="MC" userId="S::cmatijevich@washoecounty.gov::b0f76e95-bcd7-4cd7-a228-d739a7264333" providerId="AD"/>
  <p188:author id="{20717785-1E72-1DEA-7FE5-C5D386E1F944}" name="Ramos, Candee" initials="RC" userId="S::cramos@washoecounty.gov::2d089a0e-1da2-4ece-893b-6e04de3ea7c7" providerId="AD"/>
  <p188:author id="{882B86AD-544C-9BD5-00A9-8052E7E13741}" name="Thomas, Kate L" initials="TL" userId="S::kathomas@washoecounty.gov::33a3eb8f-6f35-4ad0-a4e7-6a324b45dd84" providerId="AD"/>
  <p188:author id="{9F7428AF-5074-A8A5-24FE-63B990AB86FF}" name="Wilson, Alexandra" initials="WA" userId="S::alwilson@washoecounty.gov::2602288d-92e3-4858-b0f9-9ea939b32a71" providerId="AD"/>
  <p188:author id="{3EBE21B8-98F2-1E50-73C8-E2F86C2D3C1C}" name="Brown, Eric P." initials="BP" userId="S::epricebrown@washoecounty.gov::59d55c7b-b72d-40a2-9d7d-5df2cb5bbee0" providerId="AD"/>
  <p188:author id="{94F4C9BA-65E0-47F9-58F2-E19C4949CC3A}" name="Enfield, Gabrielle" initials="EG" userId="S::genfield@washoecounty.gov::ee779545-4c5f-4d44-9d58-d3db7e94a19a" providerId="AD"/>
  <p188:author id="{D9C0E0BE-4DDA-00EF-3ED6-3B4FFA1DAAF4}" name="Yacoben, Abbe" initials="YA" userId="S::ayacoben@washoecounty.gov::434b99a2-9182-4842-97ee-4d753003e9c1" providerId="AD"/>
  <p188:author id="{EDEE85E9-7E24-86A9-8CA3-1C85062F77AE}" name="Willrich, Erick S" initials="WS" userId="S::ewillrich@washoecounty.gov::fdea5eeb-5bf0-4720-9dee-f51d39323002" providerId="AD"/>
  <p188:author id="{158377FC-058B-2203-D0A1-83C2B2022691}" name="Matijevich, Cadence" initials="" userId="S::CMatijevich@washoecounty.gov::b0f76e95-bcd7-4cd7-a228-d739a72643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0840"/>
    <a:srgbClr val="005A9C"/>
    <a:srgbClr val="CD9600"/>
    <a:srgbClr val="FAFAFA"/>
    <a:srgbClr val="0476A8"/>
    <a:srgbClr val="00B04C"/>
    <a:srgbClr val="F58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46" autoAdjust="0"/>
  </p:normalViewPr>
  <p:slideViewPr>
    <p:cSldViewPr snapToGrid="0">
      <p:cViewPr varScale="1">
        <p:scale>
          <a:sx n="110" d="100"/>
          <a:sy n="110" d="100"/>
        </p:scale>
        <p:origin x="59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86" tIns="46242" rIns="92486" bIns="462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86" tIns="46242" rIns="92486" bIns="46242" rtlCol="0"/>
          <a:lstStyle>
            <a:lvl1pPr algn="r">
              <a:defRPr sz="1200"/>
            </a:lvl1pPr>
          </a:lstStyle>
          <a:p>
            <a:fld id="{BCFCC7A9-CEF2-EB48-AC7A-B4187E2BE6FF}" type="datetimeFigureOut">
              <a:rPr lang="en-US" smtClean="0"/>
              <a:t>2/6/2025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6" tIns="46242" rIns="92486" bIns="4624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6" tIns="46242" rIns="92486" bIns="462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86" tIns="46242" rIns="92486" bIns="462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86" tIns="46242" rIns="92486" bIns="46242" rtlCol="0" anchor="b"/>
          <a:lstStyle>
            <a:lvl1pPr algn="r">
              <a:defRPr sz="1200"/>
            </a:lvl1pPr>
          </a:lstStyle>
          <a:p>
            <a:fld id="{5717CEB6-4AEE-A149-A20B-4BDEFB58D9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6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7CEB6-4AEE-A149-A20B-4BDEFB58D92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7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7CEB6-4AEE-A149-A20B-4BDEFB58D92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36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AD845-1B1D-9D99-E610-36115ADD2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F0A1BB-E414-7C47-6FF2-22614953AC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278886-9F53-AE12-EB1F-E68D9702D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126B7-F4A5-4FBC-5A46-1518A35AC4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7CEB6-4AEE-A149-A20B-4BDEFB58D92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11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0F3A1-9C74-DFCB-FFC1-20BA0ADD1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9AB671-BC67-F47B-8E18-BDFA5A6E11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91ADE0-E0AA-A482-31F9-3B104563B2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E2042-EC99-EE21-74AF-11B2350A91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7CEB6-4AEE-A149-A20B-4BDEFB58D92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21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59BB5-2F23-04BC-0E5E-3D5D76E5F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44064A-D47E-827F-FE86-47AEA2E861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C79897-3D3E-100C-224C-0FB5AE47D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8DB82-9867-5A24-58AE-C9953DC8C0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7CEB6-4AEE-A149-A20B-4BDEFB58D92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12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7CEB6-4AEE-A149-A20B-4BDEFB58D92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7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02ABA-4FEB-2758-01FB-5D0AC20D1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98AF2D-04E4-C04F-E14E-DA4BB84845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1453A1-077F-0372-4A6B-30127C8D9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89D72-4E66-705E-9877-BE3FCD3A96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17CEB6-4AEE-A149-A20B-4BDEFB58D92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371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61153E6-B3AF-0747-B76A-C999FC7D64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24925"/>
            <a:ext cx="12195174" cy="653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CFC92-37C7-3D40-A314-CF30C4C639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0"/>
            <a:ext cx="12192000" cy="995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ABE5F7-BF94-6D4C-9066-8D4A796BA6F3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7A3CDE-6D96-CB4C-BC3B-EF427717B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109A8-797E-4C43-9651-559140E52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Roboto Slab" pitchFamily="2" charset="0"/>
                <a:ea typeface="Roboto Slab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2B2-4381-4B43-8EAD-5F017CE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7A1D-EDD9-4D83-AE98-8477A829BC6E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D3B3-9200-6E47-BC8F-6D77EF4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5C7-B123-4246-BDCE-13175EDB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0936283-8255-0145-85EC-60081DC0B5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7217" y="145014"/>
            <a:ext cx="685635" cy="68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7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3514-633A-C149-B2BF-3D0F15223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760CE-87EE-C44E-8C7C-A3BF767D2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F8175-670E-A248-AFCC-09CAB7C3F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47BE2-7190-4D7D-B600-44BAE2825DC5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187D5-6CDB-5341-B51C-D7AD9E04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BB4FE-A9A2-2146-A435-C43FD72E9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7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EB0BF-6E52-4A41-91D5-D5746DD21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B1F05-2ED9-824F-AEB6-743BD95FD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AD57-818F-F145-B6EC-5263F820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DF4A-3B94-4D30-BD7D-AC10B611B750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B2670-304E-AB4C-BDBD-C8B02FE1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FCB0E-509B-A344-A6E9-3FA14E89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1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5EACBBB-6FCE-6B45-8719-D4DBB4F9A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24925"/>
            <a:ext cx="12195174" cy="653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CFC92-37C7-3D40-A314-CF30C4C639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" y="-76200"/>
            <a:ext cx="12192000" cy="10721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ABE5F7-BF94-6D4C-9066-8D4A796BA6F3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0476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2B2-4381-4B43-8EAD-5F017CE2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B9DC-D522-4489-AC87-6DC3228221CE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D3B3-9200-6E47-BC8F-6D77EF40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F5C7-B123-4246-BDCE-13175EDB6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39117BB-308E-4244-9303-1E53D42CB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1265"/>
            <a:ext cx="10515600" cy="1325563"/>
          </a:xfrm>
        </p:spPr>
        <p:txBody>
          <a:bodyPr/>
          <a:lstStyle>
            <a:lvl1pPr>
              <a:defRPr b="1" i="0">
                <a:solidFill>
                  <a:srgbClr val="0476A8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B052C1-7B7F-134A-BE02-6E8218254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1763"/>
            <a:ext cx="10515600" cy="3631468"/>
          </a:xfrm>
        </p:spPr>
        <p:txBody>
          <a:bodyPr/>
          <a:lstStyle>
            <a:lvl1pPr>
              <a:defRPr b="0" i="0">
                <a:latin typeface="Roboto Slab" pitchFamily="2" charset="0"/>
                <a:ea typeface="Roboto Slab" pitchFamily="2" charset="0"/>
              </a:defRPr>
            </a:lvl1pPr>
            <a:lvl2pPr>
              <a:defRPr b="0" i="0">
                <a:latin typeface="Roboto Slab" pitchFamily="2" charset="0"/>
                <a:ea typeface="Roboto Slab" pitchFamily="2" charset="0"/>
              </a:defRPr>
            </a:lvl2pPr>
            <a:lvl3pPr>
              <a:defRPr b="0" i="0">
                <a:latin typeface="Roboto Slab" pitchFamily="2" charset="0"/>
                <a:ea typeface="Roboto Slab" pitchFamily="2" charset="0"/>
              </a:defRPr>
            </a:lvl3pPr>
            <a:lvl4pPr>
              <a:defRPr b="0" i="0">
                <a:latin typeface="Roboto Slab" pitchFamily="2" charset="0"/>
                <a:ea typeface="Roboto Slab" pitchFamily="2" charset="0"/>
              </a:defRPr>
            </a:lvl4pPr>
            <a:lvl5pPr>
              <a:defRPr b="0" i="0">
                <a:latin typeface="Roboto Slab" pitchFamily="2" charset="0"/>
                <a:ea typeface="Roboto Slab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264148D5-3A41-AF4A-9807-8577E78E1D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7217" y="145014"/>
            <a:ext cx="685635" cy="68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6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1BC2D-2C8E-7147-AEF9-A0242C3E4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C7D01-43AB-2A4E-9EFC-A3B564854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DB691-B72E-9D40-80A3-2564FE29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5768-7505-423F-BE55-9C5B65F5428B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7A2CD-0E2C-EC4E-A7E0-FBACDEBA0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2FD3-5C00-8B4B-BD6F-A1451066D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7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8006C-6C51-674C-ACE4-A8C4F53A0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13C51-7402-134A-9611-A4EA09CFE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96115-027C-5041-9738-FA97EE972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332E-84CB-4D5D-8A9B-E33F22C53E88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FBC39-1FE1-5B45-9C64-0F0CAE1F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5F332-0C33-CF4C-B791-12824079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7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EAFC-CF1B-E546-8B41-46B7ADDF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E4D8D-2FBE-2E42-99AA-0916F1ECC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069D79-AB08-B848-810E-ACC301D46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F977E-5909-F843-B777-2F66AF125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74B10-E22A-F74C-8770-73CE26D47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F9B751-AAD6-D348-AD04-2085D058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62649-5DC8-491F-AAD0-534A787CC4E7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416B2-F8A3-5B4A-B392-53EBA15A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E72885-DBDE-734A-9E13-230E8FAE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4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DC295-8D49-C64D-BFCB-1A04F399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E4842E-C5D1-AE43-AF09-0EBAAE15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AE04-9082-453E-940B-D3B4AA790941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6BA7C-65E1-0543-AA51-DDEF68A1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F6DA5B-B428-D74C-B5B1-09133402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1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0AD575-50F0-A84A-B102-9EB5BCF0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722BA-64D2-4E89-8F3F-CA0E7DD64D2F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4D19E-2B30-A44B-8F74-98C19C91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768EA-3713-EA42-8FAD-06FC18FB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6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BE0A7-3A1A-8640-9701-A29E74FC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A962A-C625-3C49-A8B1-03088E8C1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316BE-CA2A-674C-A0F0-6E6A1DACE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B981D-1E70-1149-A275-87919E85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4A332-55E3-4C7A-9915-2928D2CCDF27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9B122-FAB1-2B48-99A0-13CB62BB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C6B09F-BC4F-E242-AFEB-3552FD15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71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E899-F0BA-AB45-B1B1-68AE76677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81854-66DE-CE4B-B783-FF1E3EEACF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8DF05-97C4-A846-97F7-DF0C92EDF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F702F6-A460-DA45-A6A3-C17C22E6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5121-DA60-473E-BCA4-78A0859768AB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02045-DF8E-754E-A16D-E7BE516C2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195E2-4EB0-5745-B87E-93D0EAFF7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4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78BFF-06B9-0C40-8158-51684171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86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6B449-66F7-404C-8EAA-9ACE761A8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29123"/>
            <a:ext cx="10515600" cy="2815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346B5-9A06-D34F-B5C5-53ED2DA09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A1B2A-8884-4405-BA39-A4EF46242F1D}" type="datetime1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4D778-DE33-964A-BEC6-28550C15A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EAC4E-6F74-0247-A098-B4B11A034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C1194-F25E-814B-9304-87CFF248F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0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476A8"/>
          </a:solidFill>
          <a:latin typeface="Roboto Slab" pitchFamily="2" charset="0"/>
          <a:ea typeface="Roboto Slab" pitchFamily="2" charset="0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716F762-938B-1646-8DD8-892F579870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90"/>
            <a:ext cx="12192000" cy="6858000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948738BA-D24E-1846-B815-9CA15E2D2588}"/>
              </a:ext>
            </a:extLst>
          </p:cNvPr>
          <p:cNvSpPr txBox="1">
            <a:spLocks/>
          </p:cNvSpPr>
          <p:nvPr/>
        </p:nvSpPr>
        <p:spPr>
          <a:xfrm>
            <a:off x="1066800" y="4415843"/>
            <a:ext cx="10439400" cy="1659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4800" b="1" dirty="0">
                <a:solidFill>
                  <a:schemeClr val="bg1"/>
                </a:solidFill>
                <a:latin typeface="Roboto Slab"/>
                <a:ea typeface="Roboto Slab" pitchFamily="2" charset="0"/>
                <a:cs typeface="Roboto Light" panose="02000000000000000000" pitchFamily="2" charset="0"/>
              </a:rPr>
              <a:t>County Accomplishments</a:t>
            </a:r>
          </a:p>
          <a:p>
            <a:pPr marL="0" indent="0" algn="ctr">
              <a:lnSpc>
                <a:spcPts val="6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bg1"/>
                </a:solidFill>
                <a:latin typeface="Roboto Slab"/>
                <a:ea typeface="Roboto Slab" pitchFamily="2" charset="0"/>
                <a:cs typeface="Roboto Light" panose="02000000000000000000" pitchFamily="2" charset="0"/>
              </a:rPr>
              <a:t>February, 2025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/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lnSpc>
                <a:spcPts val="6000"/>
              </a:lnSpc>
              <a:spcBef>
                <a:spcPts val="0"/>
              </a:spcBef>
              <a:buNone/>
            </a:pPr>
            <a:endParaRPr lang="en-US" sz="3200" b="1" dirty="0">
              <a:solidFill>
                <a:schemeClr val="bg1"/>
              </a:solidFill>
              <a:latin typeface="Roboto Slab"/>
              <a:ea typeface="Roboto Slab" pitchFamily="2" charset="0"/>
              <a:cs typeface="Roboto Light" panose="02000000000000000000" pitchFamily="2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60A9524-9D4D-6A4D-A81A-52A8680C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7164" y="1816441"/>
            <a:ext cx="1816444" cy="18164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965127-7EFA-4DC4-B93E-DD406AEF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640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A7355D-3039-E249-ABA5-AA341BED4F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856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FEE6A1A-CBFA-334A-AC26-86072326FF77}"/>
              </a:ext>
            </a:extLst>
          </p:cNvPr>
          <p:cNvSpPr txBox="1">
            <a:spLocks/>
          </p:cNvSpPr>
          <p:nvPr/>
        </p:nvSpPr>
        <p:spPr>
          <a:xfrm>
            <a:off x="1524000" y="1643742"/>
            <a:ext cx="9144000" cy="2071915"/>
          </a:xfrm>
          <a:prstGeom prst="rect">
            <a:avLst/>
          </a:prstGeom>
        </p:spPr>
        <p:txBody>
          <a:bodyPr anchor="b"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476A8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12000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0FBF6-03FD-3E44-BCAD-CD1A1D34AA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536" y="5304170"/>
            <a:ext cx="1114927" cy="111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0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aerial view of a town&#10;&#10;Description automatically generated">
            <a:extLst>
              <a:ext uri="{FF2B5EF4-FFF2-40B4-BE49-F238E27FC236}">
                <a16:creationId xmlns:a16="http://schemas.microsoft.com/office/drawing/2014/main" id="{C662C132-219A-E2FC-0A9E-32D4DD938F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b="17466"/>
          <a:stretch/>
        </p:blipFill>
        <p:spPr>
          <a:xfrm>
            <a:off x="0" y="1061563"/>
            <a:ext cx="12192000" cy="5294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8EBE9-744E-4BF2-3D55-F4ABFB586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9719"/>
            <a:ext cx="9144000" cy="101685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63BF4B-5559-EFBA-EAA2-C3B873852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815" y="2849491"/>
            <a:ext cx="10144369" cy="2059788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Continue to follow through on strategic plan priorities (Seniors, Mental Health, Infrastructure)</a:t>
            </a:r>
          </a:p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while preparing for financial headwinds ahead due to flattening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BF0EE-1428-A7B9-81C6-E9F196CC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48E4BE50-E53C-1ADC-8D27-E215BD43D8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48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59A3F36-E077-0B7C-DB04-E58CBAFDF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BC713A-C5F4-DDD8-5F6F-9B00675E33B5}"/>
              </a:ext>
            </a:extLst>
          </p:cNvPr>
          <p:cNvSpPr/>
          <p:nvPr/>
        </p:nvSpPr>
        <p:spPr>
          <a:xfrm>
            <a:off x="4724400" y="330787"/>
            <a:ext cx="6964681" cy="58361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endParaRPr lang="en-US" sz="3000" i="1" dirty="0">
              <a:solidFill>
                <a:schemeClr val="bg1"/>
              </a:solidFill>
              <a:latin typeface="Roboto Slab"/>
              <a:ea typeface="Roboto Slab"/>
              <a:cs typeface="Roboto 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E8529-8A17-64B4-8800-205FA63DB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9C982F3D-01E7-C57F-0A7A-F0CEB9DC6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0C85C7-38E4-D8D8-5C15-C1403FF3501F}"/>
              </a:ext>
            </a:extLst>
          </p:cNvPr>
          <p:cNvSpPr/>
          <p:nvPr/>
        </p:nvSpPr>
        <p:spPr>
          <a:xfrm>
            <a:off x="3168869" y="271180"/>
            <a:ext cx="8719967" cy="70282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Roboto Slab"/>
                <a:ea typeface="Roboto Slab"/>
                <a:cs typeface="Roboto Light"/>
              </a:rPr>
              <a:t>Fiscal Management Accomplishments</a:t>
            </a:r>
            <a:endParaRPr lang="en-US" sz="2800" i="1" dirty="0">
              <a:solidFill>
                <a:schemeClr val="bg1"/>
              </a:solidFill>
              <a:latin typeface="Roboto Slab"/>
              <a:ea typeface="Roboto Slab"/>
              <a:cs typeface="Roboto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6E503D-DC6C-523C-BFC2-4AF47285598D}"/>
              </a:ext>
            </a:extLst>
          </p:cNvPr>
          <p:cNvSpPr txBox="1"/>
          <p:nvPr/>
        </p:nvSpPr>
        <p:spPr>
          <a:xfrm>
            <a:off x="424120" y="1581393"/>
            <a:ext cx="11343760" cy="40975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Structurally balanced budget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Moody's Analytics increased sales tax bond rating from Aa3 to Aa2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Unmodified audited financial statement opinion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Unanimous Board approval of all collective bargaining agreements – 4 year terms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GFOA Distinguished Budget Award - transparency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Distributed $4.5m in Washoe County Opioid Abatement and Recovery Grant Funds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Implementing Open Checkbook – transparency</a:t>
            </a:r>
          </a:p>
        </p:txBody>
      </p:sp>
    </p:spTree>
    <p:extLst>
      <p:ext uri="{BB962C8B-B14F-4D97-AF65-F5344CB8AC3E}">
        <p14:creationId xmlns:p14="http://schemas.microsoft.com/office/powerpoint/2010/main" val="4077678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63488-DC4D-4D68-9D13-83F279B93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29" y="1450636"/>
            <a:ext cx="11316773" cy="47552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Completed Cares Campus Construction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Renewed contracts and expanded services with providers at CARES, Safe Camp and Our Place.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Secured $20 million in State funding and started affordable housing projects on Cares Campus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Relocated Men’s Crossroads program - Opening a family Crossroads program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Launched Sequential Intercept Behavioral Health Model initiative following the Miami model.</a:t>
            </a:r>
          </a:p>
          <a:p>
            <a:pPr marL="227965" indent="-227965">
              <a:lnSpc>
                <a:spcPct val="110000"/>
              </a:lnSpc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  <a:p>
            <a:pPr marL="227965" indent="-227965">
              <a:lnSpc>
                <a:spcPct val="110000"/>
              </a:lnSpc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3D3870-54A3-4B8E-9881-A220FAB27A89}"/>
              </a:ext>
            </a:extLst>
          </p:cNvPr>
          <p:cNvSpPr/>
          <p:nvPr/>
        </p:nvSpPr>
        <p:spPr>
          <a:xfrm>
            <a:off x="1863306" y="362097"/>
            <a:ext cx="10110448" cy="50741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Vulnerable Populations Accomplishments</a:t>
            </a:r>
            <a:endParaRPr lang="en-US" sz="30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D063AE-0ACE-4557-BD3F-75FC0B44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F14275BF-D935-2196-AD49-B34FE3651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1598D57-53B4-4902-7CB7-79CD572B7F97}"/>
              </a:ext>
            </a:extLst>
          </p:cNvPr>
          <p:cNvSpPr txBox="1">
            <a:spLocks/>
          </p:cNvSpPr>
          <p:nvPr/>
        </p:nvSpPr>
        <p:spPr>
          <a:xfrm>
            <a:off x="356598" y="1235364"/>
            <a:ext cx="10433464" cy="10592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41904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BE1D839-00FE-204A-8331-CA20DE1C9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D5CDA-A055-46E1-ED7D-CC9971C21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025" y="1364746"/>
            <a:ext cx="11675949" cy="4324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Hired Opioid Analyst to develop and administer BCC approved Opioid action plan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Distributed $4.5m in Washoe County Opioid Abatement and Recovery Grant Funds 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Hired Behavioral Health Administrator – Julia Ratti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Obtained BCC approval to initial County behavioral health action plan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Secured $14.5 million State IFC funding to remodel Washoe Behavioral Health Center (formerly West Hills)</a:t>
            </a:r>
          </a:p>
          <a:p>
            <a:pPr marL="227965" indent="-227965">
              <a:lnSpc>
                <a:spcPct val="110000"/>
              </a:lnSpc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Completed Phase I of 9</a:t>
            </a:r>
            <a:r>
              <a:rPr lang="en-US" sz="2200" baseline="300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th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 Street Senior Center remodel</a:t>
            </a:r>
          </a:p>
          <a:p>
            <a:pPr marL="227965" indent="-227965">
              <a:lnSpc>
                <a:spcPct val="110000"/>
              </a:lnSpc>
            </a:pPr>
            <a:endParaRPr lang="en-US" sz="22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  <a:p>
            <a:pPr marL="227965" indent="-227965">
              <a:lnSpc>
                <a:spcPct val="110000"/>
              </a:lnSpc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  <a:p>
            <a:pPr marL="227965" indent="-227965">
              <a:lnSpc>
                <a:spcPct val="110000"/>
              </a:lnSpc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FEE746-2019-232E-700E-55D2D3CC1B62}"/>
              </a:ext>
            </a:extLst>
          </p:cNvPr>
          <p:cNvSpPr/>
          <p:nvPr/>
        </p:nvSpPr>
        <p:spPr>
          <a:xfrm>
            <a:off x="1863306" y="362097"/>
            <a:ext cx="10110448" cy="50741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Light" panose="02000000000000000000" pitchFamily="2" charset="0"/>
              </a:rPr>
              <a:t>Vulnerable Populations Accomplishments</a:t>
            </a:r>
            <a:endParaRPr lang="en-US" sz="30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5BF415-A3F7-9B97-7A4C-D702CB3D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173DB9A3-93A9-3103-54C4-FA5D15D00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A2E6747-B0CB-9F8F-FC7B-576FD4C15660}"/>
              </a:ext>
            </a:extLst>
          </p:cNvPr>
          <p:cNvSpPr txBox="1">
            <a:spLocks/>
          </p:cNvSpPr>
          <p:nvPr/>
        </p:nvSpPr>
        <p:spPr>
          <a:xfrm>
            <a:off x="356598" y="1235364"/>
            <a:ext cx="10433464" cy="10592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804249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3DDFA4E-5951-3B8A-0790-EF0FA5532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EBB9-6151-0F9C-7693-D0655480C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092" y="1270039"/>
            <a:ext cx="10433464" cy="525717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Elections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8BE611-9FF9-0D0F-6C30-6F893CF3D3CE}"/>
              </a:ext>
            </a:extLst>
          </p:cNvPr>
          <p:cNvSpPr/>
          <p:nvPr/>
        </p:nvSpPr>
        <p:spPr>
          <a:xfrm>
            <a:off x="4724400" y="330787"/>
            <a:ext cx="6964681" cy="58361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endParaRPr lang="en-US" sz="3000" i="1" dirty="0">
              <a:solidFill>
                <a:schemeClr val="bg1"/>
              </a:solidFill>
              <a:latin typeface="Roboto Slab"/>
              <a:ea typeface="Roboto Slab"/>
              <a:cs typeface="Roboto 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E233D-6159-F553-DD42-1DD2545FC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E477E960-B697-CCA6-465A-5B8375BAC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BA96CDD-A17F-E473-1EAF-A5CDE15F8E7F}"/>
              </a:ext>
            </a:extLst>
          </p:cNvPr>
          <p:cNvSpPr/>
          <p:nvPr/>
        </p:nvSpPr>
        <p:spPr>
          <a:xfrm>
            <a:off x="3168869" y="271180"/>
            <a:ext cx="8719967" cy="70282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Roboto Slab"/>
                <a:ea typeface="Roboto Slab"/>
                <a:cs typeface="Roboto Light"/>
              </a:rPr>
              <a:t>Innovative Services Accomplishments</a:t>
            </a:r>
            <a:endParaRPr lang="en-US" sz="2800" i="1" dirty="0">
              <a:solidFill>
                <a:schemeClr val="bg1"/>
              </a:solidFill>
              <a:latin typeface="Roboto Slab"/>
              <a:ea typeface="Roboto Slab"/>
              <a:cs typeface="Roboto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0C4076-0EA5-BEC2-97AC-FFE98F9751D3}"/>
              </a:ext>
            </a:extLst>
          </p:cNvPr>
          <p:cNvSpPr txBox="1"/>
          <p:nvPr/>
        </p:nvSpPr>
        <p:spPr>
          <a:xfrm>
            <a:off x="447757" y="1739548"/>
            <a:ext cx="10426519" cy="37334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Successfully administered the February Presidential Preference Primary, June Primary and November General Presidential Elections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Implemented recommended new staffing model, renovated facilities, purchased and installed new election equipment for better efficiency (faster ballot processing)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Implemented “Top Down” Know.inc voter registration and election management system in collaboration with the SOS Elections Office.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Successfully completed recruitment for a new Registrar of Voters </a:t>
            </a:r>
          </a:p>
        </p:txBody>
      </p:sp>
    </p:spTree>
    <p:extLst>
      <p:ext uri="{BB962C8B-B14F-4D97-AF65-F5344CB8AC3E}">
        <p14:creationId xmlns:p14="http://schemas.microsoft.com/office/powerpoint/2010/main" val="195545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965D96D-98F2-18C3-60A2-A95FDD8C2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03D4FD-4D15-DC50-BF82-A7C1E50C540E}"/>
              </a:ext>
            </a:extLst>
          </p:cNvPr>
          <p:cNvSpPr/>
          <p:nvPr/>
        </p:nvSpPr>
        <p:spPr>
          <a:xfrm>
            <a:off x="4724400" y="330787"/>
            <a:ext cx="6964681" cy="58361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endParaRPr lang="en-US" sz="3000" i="1" dirty="0">
              <a:solidFill>
                <a:schemeClr val="bg1"/>
              </a:solidFill>
              <a:latin typeface="Roboto Slab"/>
              <a:ea typeface="Roboto Slab"/>
              <a:cs typeface="Roboto Ligh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134AB-0877-B716-E754-BE3FD6D6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1D315C27-027E-D8A9-D593-E64280AB5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79A7877-C896-3353-249D-AF29CA2EBC94}"/>
              </a:ext>
            </a:extLst>
          </p:cNvPr>
          <p:cNvSpPr/>
          <p:nvPr/>
        </p:nvSpPr>
        <p:spPr>
          <a:xfrm>
            <a:off x="3168869" y="271180"/>
            <a:ext cx="8719967" cy="70282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Roboto Slab"/>
                <a:ea typeface="Roboto Slab"/>
                <a:cs typeface="Roboto Light"/>
              </a:rPr>
              <a:t>Innovative Services Accomplishments</a:t>
            </a:r>
            <a:endParaRPr lang="en-US" sz="2800" i="1" dirty="0">
              <a:solidFill>
                <a:schemeClr val="bg1"/>
              </a:solidFill>
              <a:latin typeface="Roboto Slab"/>
              <a:ea typeface="Roboto Slab"/>
              <a:cs typeface="Roboto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3E3FD9-08AF-5D09-F28F-681305B05AF2}"/>
              </a:ext>
            </a:extLst>
          </p:cNvPr>
          <p:cNvSpPr txBox="1"/>
          <p:nvPr/>
        </p:nvSpPr>
        <p:spPr>
          <a:xfrm>
            <a:off x="456090" y="1566909"/>
            <a:ext cx="10426519" cy="41951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Regional Computer Aided Dispatch (CAD)  project progressing on schedule/on budget for Fall 2025 completion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Successfully implemented technology to enhance community outreach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Development HUB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eComment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Virtual BCC meeting access for Incline Village and Gerlach communities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Wordly.ai language translation tool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BCC Approval of Washoe County Master Plan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Completed upgrade of Incline Village Court House facilities improvements</a:t>
            </a:r>
          </a:p>
        </p:txBody>
      </p:sp>
    </p:spTree>
    <p:extLst>
      <p:ext uri="{BB962C8B-B14F-4D97-AF65-F5344CB8AC3E}">
        <p14:creationId xmlns:p14="http://schemas.microsoft.com/office/powerpoint/2010/main" val="382949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3D6B67-7B68-487B-84E9-750679E4160D}"/>
              </a:ext>
            </a:extLst>
          </p:cNvPr>
          <p:cNvSpPr/>
          <p:nvPr/>
        </p:nvSpPr>
        <p:spPr>
          <a:xfrm>
            <a:off x="6172200" y="1754104"/>
            <a:ext cx="2296106" cy="37586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en-US" sz="17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/>
            <a:endParaRPr lang="en-US" sz="1700" b="1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/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Neighboring</a:t>
            </a:r>
          </a:p>
          <a:p>
            <a:pPr algn="ctr"/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Jurisdictions: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</a:rPr>
              <a:t>NV Association of Counties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</a:rPr>
              <a:t>Pyramid Lake Paiute Tribe</a:t>
            </a:r>
          </a:p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</a:rPr>
              <a:t>Reno Sparks Indian Colony</a:t>
            </a:r>
          </a:p>
          <a:p>
            <a:pPr algn="ctr">
              <a:lnSpc>
                <a:spcPct val="150000"/>
              </a:lnSpc>
            </a:pPr>
            <a:endParaRPr lang="en-US" sz="11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87F398-0CD9-BF47-9B2A-B7608E5C9EB8}"/>
              </a:ext>
            </a:extLst>
          </p:cNvPr>
          <p:cNvSpPr/>
          <p:nvPr/>
        </p:nvSpPr>
        <p:spPr>
          <a:xfrm>
            <a:off x="5257800" y="330787"/>
            <a:ext cx="6431281" cy="43121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On-Going Regional Collaboration</a:t>
            </a:r>
            <a:endParaRPr lang="en-US" sz="30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DD2B8D2-EC3C-4D3A-889F-8CE62E88AC30}"/>
              </a:ext>
            </a:extLst>
          </p:cNvPr>
          <p:cNvSpPr/>
          <p:nvPr/>
        </p:nvSpPr>
        <p:spPr>
          <a:xfrm>
            <a:off x="1000706" y="1759315"/>
            <a:ext cx="2199694" cy="37534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7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/>
            <a:endParaRPr lang="en-US" sz="17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/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Public/Private: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Children’s Cabinet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WCSD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EDAWN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RTC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RSCVA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TMCC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UNR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RHA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A06A1B1-D07C-46F6-A054-22181629F317}"/>
              </a:ext>
            </a:extLst>
          </p:cNvPr>
          <p:cNvSpPr/>
          <p:nvPr/>
        </p:nvSpPr>
        <p:spPr>
          <a:xfrm>
            <a:off x="3591506" y="1744146"/>
            <a:ext cx="2199694" cy="37686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7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/>
            <a:endParaRPr lang="en-US" sz="17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/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Health</a:t>
            </a:r>
            <a:r>
              <a:rPr lang="en-US" sz="1600" b="1" u="sng" dirty="0">
                <a:solidFill>
                  <a:schemeClr val="accent1">
                    <a:lumMod val="50000"/>
                  </a:schemeClr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NNPH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REMSA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Renown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NNMC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St. Mary’s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HOPES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Managed Care Organizations</a:t>
            </a:r>
          </a:p>
          <a:p>
            <a:pPr algn="ctr"/>
            <a:endParaRPr lang="en-US" sz="17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/>
            <a:endParaRPr lang="en-US" sz="17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485522D-B6AF-4D25-99DC-276DF4EE1B64}"/>
              </a:ext>
            </a:extLst>
          </p:cNvPr>
          <p:cNvSpPr/>
          <p:nvPr/>
        </p:nvSpPr>
        <p:spPr>
          <a:xfrm>
            <a:off x="8849306" y="1771037"/>
            <a:ext cx="2422286" cy="37417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en-US" sz="17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/>
            <a:endParaRPr lang="en-US" sz="17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/>
            <a:r>
              <a:rPr lang="en-US" sz="1400" b="1" u="sng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Regional Dispatch/EMS/Fire: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</a:rPr>
              <a:t>Reno PD/Fire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</a:rPr>
              <a:t>Sparks PD/Fire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</a:rPr>
              <a:t>WCSO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</a:rPr>
              <a:t>Truckee Meadows Fire</a:t>
            </a:r>
            <a:endParaRPr lang="en-US" sz="12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</a:rPr>
              <a:t>REMSA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accent1"/>
                </a:solidFill>
                <a:latin typeface="Roboto Slab"/>
                <a:ea typeface="Roboto Slab"/>
                <a:cs typeface="Roboto Slab"/>
              </a:rPr>
              <a:t>Others</a:t>
            </a:r>
          </a:p>
          <a:p>
            <a:pPr algn="ctr"/>
            <a:endParaRPr lang="en-US" sz="1700"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4F344494-889E-400A-B470-D849D9D73DB4}"/>
              </a:ext>
            </a:extLst>
          </p:cNvPr>
          <p:cNvSpPr/>
          <p:nvPr/>
        </p:nvSpPr>
        <p:spPr>
          <a:xfrm>
            <a:off x="896816" y="1521660"/>
            <a:ext cx="10515599" cy="909735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Roboto Slab"/>
                <a:ea typeface="Roboto Slab"/>
                <a:cs typeface="Roboto Slab"/>
              </a:rPr>
              <a:t>Facilitated ongoing problem-solving discussions across Washoe County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A5F16-B27F-40A0-9FDE-362A5D0E5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8</a:t>
            </a:fld>
            <a:endParaRPr lang="en-US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3" name="Picture 2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E38021FA-286C-7800-693E-4FC797013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33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6A1A2-8EB4-43EF-FA3B-96333C626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27654-B9B0-BA8B-D8BB-AA8235200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617" y="1586892"/>
            <a:ext cx="11313464" cy="49999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Continue CAB program with BCC/public input for improvements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Complete regional CAD implementation targeting Fall, 2025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Complete Washoe Behavioral Health Center (West Hills) site use plan and begin implementation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Conduct WC Justice System (DA/PD/APD) case workflow study and develop recommendations for system improvements 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Update WC emergency evacuation plans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Pursue Public Private Partnership opportunities to drive WC revenue growth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Roboto Slab"/>
                <a:ea typeface="Roboto Slab"/>
                <a:cs typeface="Roboto Slab"/>
              </a:rPr>
              <a:t>Complete updates to FEMA floodplain designations</a:t>
            </a:r>
          </a:p>
          <a:p>
            <a:pPr marL="227965" indent="-227965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accent1">
                  <a:lumMod val="50000"/>
                </a:schemeClr>
              </a:solidFill>
              <a:latin typeface="Roboto Slab"/>
              <a:ea typeface="Roboto Slab"/>
              <a:cs typeface="Roboto Slab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101FA0-6C13-CDD6-A957-B7372A24EDAD}"/>
              </a:ext>
            </a:extLst>
          </p:cNvPr>
          <p:cNvSpPr/>
          <p:nvPr/>
        </p:nvSpPr>
        <p:spPr>
          <a:xfrm>
            <a:off x="4724400" y="330787"/>
            <a:ext cx="6964681" cy="583613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Roboto Slab"/>
                <a:ea typeface="Roboto Slab"/>
                <a:cs typeface="Roboto Light"/>
              </a:rPr>
              <a:t>Proposed 2025 Priorities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0B77D-AD74-331A-C948-E28DE47D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C1194-F25E-814B-9304-87CFF248FEE2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black circle with white text and a logo&#10;&#10;Description automatically generated">
            <a:extLst>
              <a:ext uri="{FF2B5EF4-FFF2-40B4-BE49-F238E27FC236}">
                <a16:creationId xmlns:a16="http://schemas.microsoft.com/office/drawing/2014/main" id="{3B0DE362-1252-26E7-CF7F-32DCCDB8B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51" y="57321"/>
            <a:ext cx="812005" cy="8121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56C5C14-9212-5E64-E6D4-9BBB61906FC4}"/>
              </a:ext>
            </a:extLst>
          </p:cNvPr>
          <p:cNvSpPr/>
          <p:nvPr/>
        </p:nvSpPr>
        <p:spPr>
          <a:xfrm>
            <a:off x="3168869" y="271180"/>
            <a:ext cx="8719967" cy="702826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r"/>
            <a:endParaRPr lang="en-US" sz="2800" i="1" dirty="0">
              <a:solidFill>
                <a:schemeClr val="bg1"/>
              </a:solidFill>
              <a:latin typeface="Roboto Slab"/>
              <a:ea typeface="Roboto Slab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21420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shoe Count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475A7"/>
      </a:accent1>
      <a:accent2>
        <a:srgbClr val="6A428A"/>
      </a:accent2>
      <a:accent3>
        <a:srgbClr val="C35366"/>
      </a:accent3>
      <a:accent4>
        <a:srgbClr val="BA6391"/>
      </a:accent4>
      <a:accent5>
        <a:srgbClr val="F48E71"/>
      </a:accent5>
      <a:accent6>
        <a:srgbClr val="F8C457"/>
      </a:accent6>
      <a:hlink>
        <a:srgbClr val="0563C1"/>
      </a:hlink>
      <a:folHlink>
        <a:srgbClr val="954F72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B3540E5350B4F8430A3F167417D44" ma:contentTypeVersion="16" ma:contentTypeDescription="Create a new document." ma:contentTypeScope="" ma:versionID="62218403509189c6bae05f45bb6be05c">
  <xsd:schema xmlns:xsd="http://www.w3.org/2001/XMLSchema" xmlns:xs="http://www.w3.org/2001/XMLSchema" xmlns:p="http://schemas.microsoft.com/office/2006/metadata/properties" xmlns:ns2="61acbd0e-8d97-4eab-adf5-73367b499e5d" xmlns:ns3="58cd2864-a2ba-4bca-97be-cff8ac02128d" targetNamespace="http://schemas.microsoft.com/office/2006/metadata/properties" ma:root="true" ma:fieldsID="da3183aee502165235f8b2d02da72519" ns2:_="" ns3:_="">
    <xsd:import namespace="61acbd0e-8d97-4eab-adf5-73367b499e5d"/>
    <xsd:import namespace="58cd2864-a2ba-4bca-97be-cff8ac0212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Note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cbd0e-8d97-4eab-adf5-73367b499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b48f011-0c99-48a8-b23c-e11e698ab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22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d2864-a2ba-4bca-97be-cff8ac02128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b5ab036-566d-4bc9-b3dd-50a0351051b0}" ma:internalName="TaxCatchAll" ma:showField="CatchAllData" ma:web="58cd2864-a2ba-4bca-97be-cff8ac0212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8cd2864-a2ba-4bca-97be-cff8ac02128d">
      <UserInfo>
        <DisplayName>Jourdin, Elizabeth Kay</DisplayName>
        <AccountId>15</AccountId>
        <AccountType/>
      </UserInfo>
      <UserInfo>
        <DisplayName>Leuenhagen, Nancy</DisplayName>
        <AccountId>57</AccountId>
        <AccountType/>
      </UserInfo>
      <UserInfo>
        <DisplayName>Brown, Eric P.</DisplayName>
        <AccountId>62</AccountId>
        <AccountType/>
      </UserInfo>
      <UserInfo>
        <DisplayName>Willrich, Erick S</DisplayName>
        <AccountId>20</AccountId>
        <AccountType/>
      </UserInfo>
      <UserInfo>
        <DisplayName>Cummings, Tami</DisplayName>
        <AccountId>65</AccountId>
        <AccountType/>
      </UserInfo>
      <UserInfo>
        <DisplayName>Andreasen, Joshua</DisplayName>
        <AccountId>66</AccountId>
        <AccountType/>
      </UserInfo>
      <UserInfo>
        <DisplayName>Thomas, Kate L</DisplayName>
        <AccountId>42</AccountId>
        <AccountType/>
      </UserInfo>
      <UserInfo>
        <DisplayName>Searcy, Dana</DisplayName>
        <AccountId>52</AccountId>
        <AccountType/>
      </UserInfo>
      <UserInfo>
        <DisplayName>Yacoben, Abbe</DisplayName>
        <AccountId>143</AccountId>
        <AccountType/>
      </UserInfo>
      <UserInfo>
        <DisplayName>Wilson, Alexandra</DisplayName>
        <AccountId>38</AccountId>
        <AccountType/>
      </UserInfo>
    </SharedWithUsers>
    <lcf76f155ced4ddcb4097134ff3c332f xmlns="61acbd0e-8d97-4eab-adf5-73367b499e5d">
      <Terms xmlns="http://schemas.microsoft.com/office/infopath/2007/PartnerControls"/>
    </lcf76f155ced4ddcb4097134ff3c332f>
    <TaxCatchAll xmlns="58cd2864-a2ba-4bca-97be-cff8ac02128d" xsi:nil="true"/>
    <Notes xmlns="61acbd0e-8d97-4eab-adf5-73367b499e5d" xsi:nil="true"/>
  </documentManagement>
</p:properties>
</file>

<file path=customXml/itemProps1.xml><?xml version="1.0" encoding="utf-8"?>
<ds:datastoreItem xmlns:ds="http://schemas.openxmlformats.org/officeDocument/2006/customXml" ds:itemID="{27BED0C7-52A8-406E-870D-A528BF8141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0B49D1-88F4-4123-92C2-63C5CB3971FE}"/>
</file>

<file path=customXml/itemProps3.xml><?xml version="1.0" encoding="utf-8"?>
<ds:datastoreItem xmlns:ds="http://schemas.openxmlformats.org/officeDocument/2006/customXml" ds:itemID="{3F7EB13F-E1A5-40DA-8353-27E261B0F0F2}">
  <ds:schemaRefs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c2718269-516b-4681-8359-e5cc553c82e2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aa291523-eb2f-43da-b70d-eab54637614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524</Words>
  <Application>Microsoft Office PowerPoint</Application>
  <PresentationFormat>Widescreen</PresentationFormat>
  <Paragraphs>107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Roboto Slab</vt:lpstr>
      <vt:lpstr>Rockwell</vt:lpstr>
      <vt:lpstr>Wingdings</vt:lpstr>
      <vt:lpstr>Office Theme</vt:lpstr>
      <vt:lpstr>PowerPoint Presentation</vt:lpstr>
      <vt:lpstr>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StJacques</dc:creator>
  <cp:lastModifiedBy>Johnston, Sally</cp:lastModifiedBy>
  <cp:revision>41</cp:revision>
  <cp:lastPrinted>2025-01-30T01:11:25Z</cp:lastPrinted>
  <dcterms:created xsi:type="dcterms:W3CDTF">2021-10-07T17:37:40Z</dcterms:created>
  <dcterms:modified xsi:type="dcterms:W3CDTF">2025-02-06T21:05:31Z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0x01010079CB3540E5350B4F8430A3F167417D44</vt:lpwstr>
  </property>
  <property fmtid="{D5CDD505-2E9C-101B-9397-08002B2CF9AE}" pid="3" name="MediaServiceImageTags">
    <vt:lpwstr/>
  </property>
</Properties>
</file>