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75" r:id="rId6"/>
    <p:sldId id="268" r:id="rId7"/>
    <p:sldId id="267" r:id="rId8"/>
    <p:sldId id="269" r:id="rId9"/>
    <p:sldId id="274" r:id="rId10"/>
    <p:sldId id="257" r:id="rId11"/>
    <p:sldId id="270" r:id="rId12"/>
    <p:sldId id="273" r:id="rId13"/>
    <p:sldId id="272" r:id="rId14"/>
    <p:sldId id="27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4C"/>
    <a:srgbClr val="F58F72"/>
    <a:srgbClr val="04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74DE4-FE5E-47A1-A294-F513D903DC8F}" v="1" dt="2023-10-04T22:38:20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/>
    <p:restoredTop sz="90553" autoAdjust="0"/>
  </p:normalViewPr>
  <p:slideViewPr>
    <p:cSldViewPr snapToObject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8023-8D1A-494B-8297-DDEBA6B79D2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9955E-1A41-4AA7-B012-98987DA9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 of our electricity bills at facilities YTD 2023. If you don’t care about climate, maybe you’ll care about how your tax dollars are spent.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955E-1A41-4AA7-B012-98987DA90B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Spreadsheet from facilities, showing a few facilities that need lightbulbs switched to LED. Estimated cost for 100% switch = $20m. Payback = 7 months. Then 90% lower bills and emissions moving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955E-1A41-4AA7-B012-98987DA90B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of lightbulbs. 90% savings.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955E-1A41-4AA7-B012-98987DA90B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955E-1A41-4AA7-B012-98987DA90B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0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F44E6-9346-C84D-904D-B083C7CE2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E25B54-7086-0347-B148-B6E32A1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72121-8659-6C4C-8001-64A77A0A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E35F6-50F9-3F40-825C-1A26F39D8BC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3EADB-64EE-624D-AA14-279AFEE7595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B149F-CDAC-7D48-B8F4-A318B11BF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3ED668A-304A-A54A-9379-015E25A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A0AF98-AF22-CF45-BE4F-7691C3B2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1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341ED-3265-2F47-8A6C-8C7D88F4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166744"/>
            <a:ext cx="4870588" cy="4870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25C7C-19DD-F84B-AC5A-D8089C1C7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CA0885-946A-1348-8195-8568DA111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00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2357-1115-6342-8BD7-DF484827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3691-B58B-874F-A27C-71D44DB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F817-33C7-9D43-AD7F-2519AFB6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39A4-3217-1945-A63E-CBA155BC6269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B509CD-F766-A74F-8CEC-FF6C3871CD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BBE3F7-40CA-A840-B829-A5D5B148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B3E24F-49F5-8544-BCED-F38CCB9D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1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3C8-93C1-3645-9CE6-836D5D7A133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702678" y="3048000"/>
            <a:ext cx="8786646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</a:t>
            </a:r>
            <a:br>
              <a:rPr lang="en-US" sz="6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Sustainability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Brian Beffort, Sustainability Manager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865C6-0D71-7C4F-8728-ED4E10113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64" y="762000"/>
            <a:ext cx="1817675" cy="18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B84789A6-E6DF-8A7B-5245-121BF26C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8" y="2425648"/>
            <a:ext cx="11996114" cy="26035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70882F-2E4C-323A-3557-4A2323079392}"/>
              </a:ext>
            </a:extLst>
          </p:cNvPr>
          <p:cNvSpPr/>
          <p:nvPr/>
        </p:nvSpPr>
        <p:spPr>
          <a:xfrm>
            <a:off x="6858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Green Recovery Plan cont.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570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">
            <a:extLst>
              <a:ext uri="{FF2B5EF4-FFF2-40B4-BE49-F238E27FC236}">
                <a16:creationId xmlns:a16="http://schemas.microsoft.com/office/drawing/2014/main" id="{D00231BC-E53F-928C-EC84-F166E1C06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8" y="1519270"/>
            <a:ext cx="12024691" cy="38147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2C6C8C-B8DD-C8F5-2704-4F4D2F1E95ED}"/>
              </a:ext>
            </a:extLst>
          </p:cNvPr>
          <p:cNvSpPr/>
          <p:nvPr/>
        </p:nvSpPr>
        <p:spPr>
          <a:xfrm>
            <a:off x="6858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Green Recovery Plan cont.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354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600200" y="7620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6E6C3-361E-ED40-B54A-78622F06DB76}"/>
              </a:ext>
            </a:extLst>
          </p:cNvPr>
          <p:cNvSpPr txBox="1"/>
          <p:nvPr/>
        </p:nvSpPr>
        <p:spPr>
          <a:xfrm>
            <a:off x="3771900" y="3406446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Medium" panose="02000000000000000000" pitchFamily="2" charset="0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FBF6-03FD-3E44-BCAD-CD1A1D34AA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36" y="5304170"/>
            <a:ext cx="1114927" cy="11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D131D3-E594-8A4B-98A0-A5F2B908C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43000"/>
            <a:ext cx="11049000" cy="4774468"/>
          </a:xfrm>
        </p:spPr>
        <p:txBody>
          <a:bodyPr>
            <a:no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60000"/>
              </a:lnSpc>
            </a:pPr>
            <a:r>
              <a:rPr lang="en-US" sz="2400" dirty="0"/>
              <a:t>Allowing current generations to meet their needs without compromising the needs of future </a:t>
            </a:r>
            <a:r>
              <a:rPr lang="en-US" sz="2400"/>
              <a:t>generations – 7 </a:t>
            </a:r>
            <a:r>
              <a:rPr lang="en-US" sz="2400" dirty="0"/>
              <a:t>generations.</a:t>
            </a:r>
          </a:p>
          <a:p>
            <a:pPr lvl="0">
              <a:lnSpc>
                <a:spcPct val="160000"/>
              </a:lnSpc>
            </a:pPr>
            <a:r>
              <a:rPr lang="en-US" sz="2400" dirty="0"/>
              <a:t>Triple bottom line: Ensuring a balance between economic growth, environmental care, and social well-being. </a:t>
            </a:r>
          </a:p>
          <a:p>
            <a:pPr>
              <a:lnSpc>
                <a:spcPct val="160000"/>
              </a:lnSpc>
            </a:pPr>
            <a:r>
              <a:rPr lang="en-US" sz="2400" dirty="0"/>
              <a:t>Mission Statement: Working together regionally to provide and sustain a safe, secure and healthy community. Quality of life. Continuity and quality of county services and infrastructure.</a:t>
            </a:r>
          </a:p>
          <a:p>
            <a:pPr lvl="0">
              <a:lnSpc>
                <a:spcPct val="160000"/>
              </a:lnSpc>
            </a:pPr>
            <a:r>
              <a:rPr lang="en-US" sz="2400" dirty="0"/>
              <a:t>Financial Sustainability. The wise management of taxpayer dollars.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9FC059-7E02-9B4B-985E-14117C14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5156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What is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327481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">
            <a:extLst>
              <a:ext uri="{FF2B5EF4-FFF2-40B4-BE49-F238E27FC236}">
                <a16:creationId xmlns:a16="http://schemas.microsoft.com/office/drawing/2014/main" id="{F6CFFE7C-9AFB-7D05-EB1E-C022D4CA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5576"/>
            <a:ext cx="11184962" cy="51228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9AE3EF-E022-8E77-07A1-B6C4F0EB947E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County Draft Strategic Priorities for FY 2024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115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8DD206-3525-797A-F918-DE8A9C1A0BA5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Data from NZero</a:t>
            </a:r>
            <a:endParaRPr lang="en-US" sz="1800" dirty="0"/>
          </a:p>
        </p:txBody>
      </p:sp>
      <p:pic>
        <p:nvPicPr>
          <p:cNvPr id="3" name="Picture 2" descr="A graph with blue squares&#10;&#10;Description automatically generated with medium confidence">
            <a:extLst>
              <a:ext uri="{FF2B5EF4-FFF2-40B4-BE49-F238E27FC236}">
                <a16:creationId xmlns:a16="http://schemas.microsoft.com/office/drawing/2014/main" id="{F198F54A-8865-BF6F-DC9B-7EEC0D92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84" y="1143000"/>
            <a:ext cx="11473432" cy="51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1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8DD206-3525-797A-F918-DE8A9C1A0BA5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LED lightbulbs data</a:t>
            </a:r>
            <a:endParaRPr lang="en-US" sz="1800" dirty="0"/>
          </a:p>
        </p:txBody>
      </p:sp>
      <p:pic>
        <p:nvPicPr>
          <p:cNvPr id="5" name="Picture 4" descr="Graphical user interface, application, table, Excel">
            <a:extLst>
              <a:ext uri="{FF2B5EF4-FFF2-40B4-BE49-F238E27FC236}">
                <a16:creationId xmlns:a16="http://schemas.microsoft.com/office/drawing/2014/main" id="{9B3CD652-A014-1D8F-EA46-422064879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1214008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0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8DD206-3525-797A-F918-DE8A9C1A0BA5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LEDs</a:t>
            </a:r>
            <a:endParaRPr lang="en-US" sz="1800" dirty="0"/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B08017E8-B077-A809-D0CA-B4BC59F32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36982"/>
            <a:ext cx="6493042" cy="536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hot air balloons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8C2470BA-6691-F766-F5FA-1806D03D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75" y="1015875"/>
            <a:ext cx="8620325" cy="53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C0CA4E9-FF39-65A2-DFC7-BFDEC74C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2158934"/>
            <a:ext cx="12062062" cy="33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7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">
            <a:extLst>
              <a:ext uri="{FF2B5EF4-FFF2-40B4-BE49-F238E27FC236}">
                <a16:creationId xmlns:a16="http://schemas.microsoft.com/office/drawing/2014/main" id="{573F1BFB-CCC3-5106-B8CF-08E3169B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059"/>
            <a:ext cx="12192000" cy="38311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0FFCF-37BF-5307-AAC3-80A9B59BC039}"/>
              </a:ext>
            </a:extLst>
          </p:cNvPr>
          <p:cNvSpPr/>
          <p:nvPr/>
        </p:nvSpPr>
        <p:spPr>
          <a:xfrm>
            <a:off x="6858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Green Recovery Plan cont.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1919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5" ma:contentTypeDescription="Create a new document." ma:contentTypeScope="" ma:versionID="03254869bf504dbe72727df14c1bc2d8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e21bbc90ca14e29cb5a7baac26b31de0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cd2864-a2ba-4bca-97be-cff8ac02128d" xsi:nil="true"/>
    <lcf76f155ced4ddcb4097134ff3c332f xmlns="61acbd0e-8d97-4eab-adf5-73367b499e5d">
      <Terms xmlns="http://schemas.microsoft.com/office/infopath/2007/PartnerControls"/>
    </lcf76f155ced4ddcb4097134ff3c332f>
    <Notes xmlns="61acbd0e-8d97-4eab-adf5-73367b499e5d" xsi:nil="true"/>
  </documentManagement>
</p:properties>
</file>

<file path=customXml/itemProps1.xml><?xml version="1.0" encoding="utf-8"?>
<ds:datastoreItem xmlns:ds="http://schemas.openxmlformats.org/officeDocument/2006/customXml" ds:itemID="{AA8A2ED1-CF57-4A94-AC0C-09E145F1F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B8BE7B-99CE-4264-80CE-9D33C61F3B8B}"/>
</file>

<file path=customXml/itemProps3.xml><?xml version="1.0" encoding="utf-8"?>
<ds:datastoreItem xmlns:ds="http://schemas.openxmlformats.org/officeDocument/2006/customXml" ds:itemID="{2634678A-73AF-4A07-A48F-AC3990290816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2e592e58-1ea2-4767-b12d-785cb278db63"/>
    <ds:schemaRef ds:uri="http://schemas.microsoft.com/office/infopath/2007/PartnerControls"/>
    <ds:schemaRef ds:uri="http://schemas.openxmlformats.org/package/2006/metadata/core-properties"/>
    <ds:schemaRef ds:uri="d674ea5f-e568-4e07-bc16-0a1f19b41d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209</Words>
  <Application>Microsoft Office PowerPoint</Application>
  <PresentationFormat>Widescreen</PresentationFormat>
  <Paragraphs>24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Roboto Slab</vt:lpstr>
      <vt:lpstr>Roboto Slab Light</vt:lpstr>
      <vt:lpstr>Rockwell</vt:lpstr>
      <vt:lpstr>Wingdings 2</vt:lpstr>
      <vt:lpstr>Office Theme</vt:lpstr>
      <vt:lpstr>PowerPoint Presentation</vt:lpstr>
      <vt:lpstr>What is Sustainability?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Sperka</dc:creator>
  <cp:lastModifiedBy>Wilson, Alexandra</cp:lastModifiedBy>
  <cp:revision>84</cp:revision>
  <dcterms:created xsi:type="dcterms:W3CDTF">2021-10-07T17:37:40Z</dcterms:created>
  <dcterms:modified xsi:type="dcterms:W3CDTF">2023-10-05T20:49:26Z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  <property fmtid="{D5CDD505-2E9C-101B-9397-08002B2CF9AE}" pid="3" name="MediaServiceImageTags">
    <vt:lpwstr/>
  </property>
</Properties>
</file>