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sldIdLst>
    <p:sldId id="256" r:id="rId2"/>
    <p:sldId id="350" r:id="rId3"/>
    <p:sldId id="260" r:id="rId4"/>
    <p:sldId id="341" r:id="rId5"/>
    <p:sldId id="346" r:id="rId6"/>
    <p:sldId id="355" r:id="rId7"/>
    <p:sldId id="356" r:id="rId8"/>
    <p:sldId id="351" r:id="rId9"/>
    <p:sldId id="353" r:id="rId10"/>
    <p:sldId id="264" r:id="rId11"/>
    <p:sldId id="265" r:id="rId12"/>
    <p:sldId id="354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BE596-0CA2-41A1-A103-9DD51DC3EF89}" v="4" dt="2023-03-14T00:50:07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ooman, Robert" userId="edf158c8-715d-4547-8b66-302dc086ab7a" providerId="ADAL" clId="{07BBE596-0CA2-41A1-A103-9DD51DC3EF89}"/>
    <pc:docChg chg="custSel delSld modSld">
      <pc:chgData name="Vrooman, Robert" userId="edf158c8-715d-4547-8b66-302dc086ab7a" providerId="ADAL" clId="{07BBE596-0CA2-41A1-A103-9DD51DC3EF89}" dt="2023-03-14T00:50:05.283" v="100" actId="2696"/>
      <pc:docMkLst>
        <pc:docMk/>
      </pc:docMkLst>
      <pc:sldChg chg="del">
        <pc:chgData name="Vrooman, Robert" userId="edf158c8-715d-4547-8b66-302dc086ab7a" providerId="ADAL" clId="{07BBE596-0CA2-41A1-A103-9DD51DC3EF89}" dt="2023-03-13T23:03:54.736" v="93" actId="2696"/>
        <pc:sldMkLst>
          <pc:docMk/>
          <pc:sldMk cId="3567508664" sldId="260"/>
        </pc:sldMkLst>
      </pc:sldChg>
      <pc:sldChg chg="modSp mod">
        <pc:chgData name="Vrooman, Robert" userId="edf158c8-715d-4547-8b66-302dc086ab7a" providerId="ADAL" clId="{07BBE596-0CA2-41A1-A103-9DD51DC3EF89}" dt="2023-03-13T22:58:08.924" v="38" actId="20577"/>
        <pc:sldMkLst>
          <pc:docMk/>
          <pc:sldMk cId="1833969432" sldId="264"/>
        </pc:sldMkLst>
        <pc:spChg chg="mod">
          <ac:chgData name="Vrooman, Robert" userId="edf158c8-715d-4547-8b66-302dc086ab7a" providerId="ADAL" clId="{07BBE596-0CA2-41A1-A103-9DD51DC3EF89}" dt="2023-03-13T22:58:08.924" v="38" actId="20577"/>
          <ac:spMkLst>
            <pc:docMk/>
            <pc:sldMk cId="1833969432" sldId="264"/>
            <ac:spMk id="3" creationId="{ECED3E96-9AA8-49C7-9103-D4163B988DF5}"/>
          </ac:spMkLst>
        </pc:spChg>
      </pc:sldChg>
      <pc:sldChg chg="modSp mod">
        <pc:chgData name="Vrooman, Robert" userId="edf158c8-715d-4547-8b66-302dc086ab7a" providerId="ADAL" clId="{07BBE596-0CA2-41A1-A103-9DD51DC3EF89}" dt="2023-03-13T23:00:58.213" v="91" actId="115"/>
        <pc:sldMkLst>
          <pc:docMk/>
          <pc:sldMk cId="1218916099" sldId="265"/>
        </pc:sldMkLst>
        <pc:spChg chg="mod">
          <ac:chgData name="Vrooman, Robert" userId="edf158c8-715d-4547-8b66-302dc086ab7a" providerId="ADAL" clId="{07BBE596-0CA2-41A1-A103-9DD51DC3EF89}" dt="2023-03-13T23:00:58.213" v="91" actId="115"/>
          <ac:spMkLst>
            <pc:docMk/>
            <pc:sldMk cId="1218916099" sldId="265"/>
            <ac:spMk id="3" creationId="{ECED3E96-9AA8-49C7-9103-D4163B988DF5}"/>
          </ac:spMkLst>
        </pc:spChg>
        <pc:picChg chg="mod">
          <ac:chgData name="Vrooman, Robert" userId="edf158c8-715d-4547-8b66-302dc086ab7a" providerId="ADAL" clId="{07BBE596-0CA2-41A1-A103-9DD51DC3EF89}" dt="2023-03-13T22:47:35.260" v="36" actId="1076"/>
          <ac:picMkLst>
            <pc:docMk/>
            <pc:sldMk cId="1218916099" sldId="265"/>
            <ac:picMk id="5" creationId="{1BB2CBEA-F4BE-43B7-A2AF-1462E7F42469}"/>
          </ac:picMkLst>
        </pc:picChg>
      </pc:sldChg>
      <pc:sldChg chg="del">
        <pc:chgData name="Vrooman, Robert" userId="edf158c8-715d-4547-8b66-302dc086ab7a" providerId="ADAL" clId="{07BBE596-0CA2-41A1-A103-9DD51DC3EF89}" dt="2023-03-13T23:04:02.461" v="94" actId="2696"/>
        <pc:sldMkLst>
          <pc:docMk/>
          <pc:sldMk cId="1448652964" sldId="341"/>
        </pc:sldMkLst>
      </pc:sldChg>
      <pc:sldChg chg="del">
        <pc:chgData name="Vrooman, Robert" userId="edf158c8-715d-4547-8b66-302dc086ab7a" providerId="ADAL" clId="{07BBE596-0CA2-41A1-A103-9DD51DC3EF89}" dt="2023-03-14T00:50:05.283" v="100" actId="2696"/>
        <pc:sldMkLst>
          <pc:docMk/>
          <pc:sldMk cId="2297309271" sldId="350"/>
        </pc:sldMkLst>
      </pc:sldChg>
      <pc:sldChg chg="del">
        <pc:chgData name="Vrooman, Robert" userId="edf158c8-715d-4547-8b66-302dc086ab7a" providerId="ADAL" clId="{07BBE596-0CA2-41A1-A103-9DD51DC3EF89}" dt="2023-03-13T23:03:33.002" v="92" actId="2696"/>
        <pc:sldMkLst>
          <pc:docMk/>
          <pc:sldMk cId="831305599" sldId="354"/>
        </pc:sldMkLst>
      </pc:sldChg>
      <pc:sldChg chg="modSp mod">
        <pc:chgData name="Vrooman, Robert" userId="edf158c8-715d-4547-8b66-302dc086ab7a" providerId="ADAL" clId="{07BBE596-0CA2-41A1-A103-9DD51DC3EF89}" dt="2023-03-13T23:07:31.613" v="99" actId="20577"/>
        <pc:sldMkLst>
          <pc:docMk/>
          <pc:sldMk cId="1346315952" sldId="356"/>
        </pc:sldMkLst>
        <pc:spChg chg="mod">
          <ac:chgData name="Vrooman, Robert" userId="edf158c8-715d-4547-8b66-302dc086ab7a" providerId="ADAL" clId="{07BBE596-0CA2-41A1-A103-9DD51DC3EF89}" dt="2023-03-13T23:07:31.613" v="99" actId="20577"/>
          <ac:spMkLst>
            <pc:docMk/>
            <pc:sldMk cId="1346315952" sldId="356"/>
            <ac:spMk id="3" creationId="{6BA44E8D-9627-45D3-1921-BEC37A2C75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3C95-EE87-478D-93FC-1AEEA984F00E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DB1C7-0962-41F9-85C9-EB3BAC0C1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7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DB1C7-0962-41F9-85C9-EB3BAC0C14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6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14B6-E5BF-4FB0-8986-4EF716B5D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95E6D-28EE-4F2A-ACDE-3B0D6D02F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EF06A-79C4-4541-97F1-99EE11A1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D1DE6-1ED7-4888-8650-9F2103A2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F25BE-2362-455A-9530-3EBE1124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9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283A-8EF9-45F1-A373-A4A6876F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EE43C-0189-4BE6-A23D-6B86B3DC6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A1195-B268-4630-A2FC-003FCF54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6746C-99FD-4ECD-80D6-7594DB48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49ABC-EC41-419B-BF69-F816F182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0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7E9C3-728B-414B-B79C-CE71B898F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28211-400A-4730-9286-83578143D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ED96A-0ACF-4D64-BA26-9F5586BE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5E18F-ED81-40E0-96A7-BAA9C8E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A751-EEE1-4D03-BCCC-7F821A89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7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6BFF-0771-7398-B2F8-0A4F0249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038AD-B3EA-38CE-21D7-3962C46B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DBA4-3CEC-57B0-4935-A1F44FB4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C9AE1-9101-6153-9793-1BA5CFC7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0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BBB0-7D94-4BF1-8E48-894F95DF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1A419-CF51-4AC9-86A0-98DA25C62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4B6A6-97CC-4748-B3A2-4AD8BA78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C6ED7-A8D4-4FE2-8752-6642663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rtcwashoe.com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8039F-7C0D-4FD0-AAEE-E805E841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9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BFDF-9C2E-4999-B023-373E6A70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135B3-1F13-41C7-AFD6-65A1DB2DE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8EFC4-7404-41B0-9976-7D72BE7A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0D7F2-9230-4856-9D9A-445D4EF1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F0FE-B986-4D07-B33A-93215E17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4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6B42-1B9C-4F51-A90B-CDE46FAF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A7232-1141-44C1-9C78-A1DF483C5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68BD6-742E-46BF-950C-2BCEFB2AF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0BB4F-D6C6-40A7-92D0-21669537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25118-A501-4F3E-944E-9B5F61C1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rtcwashoe.com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4F00C-FF70-44E6-B1EB-AAC9DC38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430D-7E1A-45C5-A210-AC09B76E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DBD0B-2289-4814-AB2F-71F90ABD5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BE040-5347-49C3-8C21-25FE6CA4D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06511-6996-4C39-B53D-234D10451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9B0E5-8A49-4ED1-A9A7-B9FA63C64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C6F52C-C1EB-44BE-A786-94652C48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F92F74-5074-4F1E-87D7-6178767E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4BAA3-C104-4B61-A22E-2F7FD45F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8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EC69-7F58-4FFB-B9A3-79AAF13B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BDF1B-DD6C-4EAE-B851-C93E3DB0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007C1-099F-4C29-9C09-812B8F54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FB609-3D56-42F7-A625-0E38704A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9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8A378-6372-4214-A8FD-39B1A7C3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EF6906-7B2F-451B-8989-E326186E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8E6BA-7A9B-4948-8636-4BE32A4B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7337-7920-40D2-B01C-007B08E3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D7518-D542-41C8-9147-432A0569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16656-7A85-40DE-9F65-E47981EEC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12BCE-1A2F-4FC5-8954-C09D0DEC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5C082-60B1-49FF-9C93-2C70115D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ED539-4D06-48F2-97ED-E8409925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4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1CB7-079A-4F3A-9CE3-1853C127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18E67-F623-40FE-96FA-A633382DB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482DA-3465-462C-9955-0D1BBC805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5A6E8-B8E9-4285-A23E-9778E9A4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CDFAC-D93B-4487-81F7-5F232CDE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C544B-82B4-4462-A580-5E3865AA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5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05632-DEBA-4968-A2F1-4535915F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41F6E-04C0-470C-A109-40147BB39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CB90F-929D-4CA1-A490-86558B59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ABB8-4E4F-423C-BDC1-C8BFCCEFD08B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24135-6902-4B9A-AE7F-4611AEB65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B0D00-35EE-4180-A044-1FFFC4603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0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6781-FA9F-4A4F-966D-4F4D4BE69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9FD87-6658-42D7-87B1-FC4257FAA6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B4EA2-8794-4C50-8391-44D38E569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2CBEA-F4BE-43B7-A2AF-1462E7F4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705DDF-ECFF-40CC-A423-4A188FE99BBA}"/>
              </a:ext>
            </a:extLst>
          </p:cNvPr>
          <p:cNvSpPr txBox="1">
            <a:spLocks/>
          </p:cNvSpPr>
          <p:nvPr/>
        </p:nvSpPr>
        <p:spPr>
          <a:xfrm>
            <a:off x="2521215" y="364585"/>
            <a:ext cx="8159875" cy="960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Construction Coordination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ED3E96-9AA8-49C7-9103-D4163B988DF5}"/>
              </a:ext>
            </a:extLst>
          </p:cNvPr>
          <p:cNvSpPr/>
          <p:nvPr/>
        </p:nvSpPr>
        <p:spPr>
          <a:xfrm>
            <a:off x="3060808" y="1609155"/>
            <a:ext cx="8057848" cy="457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Industrial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NV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Regional Training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Residents and businesses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RTC and City of Reno (signal timing and adjacent projects)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TMCC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Transit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Washoe County School District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Washoe County Sheriff's Office</a:t>
            </a:r>
          </a:p>
          <a:p>
            <a:endParaRPr lang="en-US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6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2CBEA-F4BE-43B7-A2AF-1462E7F4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1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705DDF-ECFF-40CC-A423-4A188FE99BBA}"/>
              </a:ext>
            </a:extLst>
          </p:cNvPr>
          <p:cNvSpPr txBox="1">
            <a:spLocks/>
          </p:cNvSpPr>
          <p:nvPr/>
        </p:nvSpPr>
        <p:spPr>
          <a:xfrm>
            <a:off x="3026098" y="407958"/>
            <a:ext cx="6845061" cy="8655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Stakeholder Outreach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ED3E96-9AA8-49C7-9103-D4163B988DF5}"/>
              </a:ext>
            </a:extLst>
          </p:cNvPr>
          <p:cNvSpPr/>
          <p:nvPr/>
        </p:nvSpPr>
        <p:spPr>
          <a:xfrm>
            <a:off x="3341298" y="1804324"/>
            <a:ext cx="86379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Media releases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One-on-one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Project postcard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Weekly or as needed stakeholder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Community and neighborhood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Virtual “Public Outreach Meeting”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Project web site: 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dot.nv.gov/</a:t>
            </a:r>
            <a:r>
              <a:rPr lang="en-US" sz="2400" u="sng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northvalleys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1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2CBEA-F4BE-43B7-A2AF-1462E7F4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07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6AEE1-AB00-8525-7A65-0E08539773E0}"/>
              </a:ext>
            </a:extLst>
          </p:cNvPr>
          <p:cNvSpPr txBox="1"/>
          <p:nvPr/>
        </p:nvSpPr>
        <p:spPr>
          <a:xfrm>
            <a:off x="2712346" y="1884898"/>
            <a:ext cx="844557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buClr>
                <a:srgbClr val="2894A2"/>
              </a:buClr>
              <a:buSzPct val="100000"/>
              <a:tabLst>
                <a:tab pos="454025" algn="l"/>
              </a:tabLst>
            </a:pPr>
            <a:r>
              <a:rPr lang="en-US" sz="2100" b="1" dirty="0">
                <a:latin typeface="Century Gothic" panose="020B0502020202020204" pitchFamily="34" charset="0"/>
                <a:cs typeface="Calibri"/>
              </a:rPr>
              <a:t>RTC </a:t>
            </a:r>
          </a:p>
          <a:p>
            <a:pPr marL="342900" lvl="1" indent="-342900">
              <a:spcBef>
                <a:spcPts val="0"/>
              </a:spcBef>
              <a:buClr>
                <a:srgbClr val="2894A2"/>
              </a:buClr>
              <a:buSzPct val="100000"/>
              <a:buFont typeface="Arial" panose="020B0604020202020204" pitchFamily="34" charset="0"/>
              <a:buChar char="•"/>
              <a:tabLst>
                <a:tab pos="454025" algn="l"/>
              </a:tabLst>
            </a:pPr>
            <a:r>
              <a:rPr lang="en-US" sz="2100" dirty="0">
                <a:latin typeface="Century Gothic" panose="020B0502020202020204" pitchFamily="34" charset="0"/>
                <a:cs typeface="Calibri"/>
              </a:rPr>
              <a:t>Widening Lemmon Drive to four lanes between Fleetwood Drive to Ramsey Way</a:t>
            </a:r>
            <a:r>
              <a:rPr lang="en-US" sz="2100" b="1" i="1" dirty="0">
                <a:latin typeface="Century Gothic" panose="020B0502020202020204" pitchFamily="34" charset="0"/>
                <a:cs typeface="Calibri"/>
              </a:rPr>
              <a:t>. Status: Design in process. </a:t>
            </a:r>
          </a:p>
          <a:p>
            <a:pPr marL="0" lvl="1">
              <a:spcBef>
                <a:spcPts val="0"/>
              </a:spcBef>
              <a:buClr>
                <a:srgbClr val="2894A2"/>
              </a:buClr>
              <a:buSzPct val="100000"/>
              <a:tabLst>
                <a:tab pos="454025" algn="l"/>
              </a:tabLst>
            </a:pPr>
            <a:endParaRPr lang="en-US" sz="2100" b="1" i="1" dirty="0">
              <a:latin typeface="Century Gothic" panose="020B0502020202020204" pitchFamily="34" charset="0"/>
              <a:cs typeface="Calibri"/>
            </a:endParaRPr>
          </a:p>
          <a:p>
            <a:pPr marL="0" lvl="1">
              <a:buClr>
                <a:srgbClr val="2894A2"/>
              </a:buClr>
              <a:buSzPct val="100000"/>
              <a:tabLst>
                <a:tab pos="454025" algn="l"/>
              </a:tabLst>
            </a:pPr>
            <a:r>
              <a:rPr lang="en-US" sz="2100" b="1" dirty="0">
                <a:latin typeface="Century Gothic" panose="020B0502020202020204" pitchFamily="34" charset="0"/>
                <a:cs typeface="Calibri"/>
              </a:rPr>
              <a:t>NDOT</a:t>
            </a:r>
          </a:p>
          <a:p>
            <a:pPr marL="342900" lvl="1" indent="-342900">
              <a:buClr>
                <a:srgbClr val="2894A2"/>
              </a:buClr>
              <a:buSzPct val="100000"/>
              <a:buFont typeface="Arial" panose="020B0604020202020204" pitchFamily="34" charset="0"/>
              <a:buChar char="•"/>
              <a:tabLst>
                <a:tab pos="454025" algn="l"/>
              </a:tabLst>
            </a:pPr>
            <a:r>
              <a:rPr lang="en-US" sz="2100" dirty="0">
                <a:latin typeface="Century Gothic" panose="020B0502020202020204" pitchFamily="34" charset="0"/>
                <a:cs typeface="Calibri"/>
              </a:rPr>
              <a:t>US 395 Phase 2: Golden Valley interchange to Stead interchange:. </a:t>
            </a:r>
            <a:r>
              <a:rPr lang="en-US" sz="2100" b="1" i="1" dirty="0">
                <a:latin typeface="Century Gothic" panose="020B0502020202020204" pitchFamily="34" charset="0"/>
                <a:cs typeface="Calibri"/>
              </a:rPr>
              <a:t>Status: Design in process.</a:t>
            </a:r>
          </a:p>
          <a:p>
            <a:pPr marL="342900" lvl="1" indent="-342900">
              <a:buClr>
                <a:srgbClr val="2894A2"/>
              </a:buClr>
              <a:buSzPct val="100000"/>
              <a:buFont typeface="Arial" panose="020B0604020202020204" pitchFamily="34" charset="0"/>
              <a:buChar char="•"/>
              <a:tabLst>
                <a:tab pos="454025" algn="l"/>
              </a:tabLst>
            </a:pPr>
            <a:r>
              <a:rPr lang="en-US" sz="2100" dirty="0">
                <a:latin typeface="Century Gothic" panose="020B0502020202020204" pitchFamily="34" charset="0"/>
                <a:cs typeface="Calibri"/>
              </a:rPr>
              <a:t>North Virginia Complete Streets Project. </a:t>
            </a:r>
            <a:r>
              <a:rPr lang="en-US" sz="2100" b="1" i="1" dirty="0">
                <a:latin typeface="Century Gothic" panose="020B0502020202020204" pitchFamily="34" charset="0"/>
                <a:cs typeface="Calibri"/>
              </a:rPr>
              <a:t>Status: Design in process.</a:t>
            </a:r>
          </a:p>
          <a:p>
            <a:pPr marL="342900" lvl="1" indent="-342900">
              <a:buClr>
                <a:srgbClr val="2894A2"/>
              </a:buClr>
              <a:buSzPct val="100000"/>
              <a:buFont typeface="Arial" panose="020B0604020202020204" pitchFamily="34" charset="0"/>
              <a:buChar char="•"/>
              <a:tabLst>
                <a:tab pos="454025" algn="l"/>
              </a:tabLst>
            </a:pPr>
            <a:r>
              <a:rPr lang="en-US" sz="2100" dirty="0">
                <a:latin typeface="Century Gothic" panose="020B0502020202020204" pitchFamily="34" charset="0"/>
                <a:cs typeface="Calibri"/>
              </a:rPr>
              <a:t>US 395 Stead Boulevard to Cold Springs Maintenance. </a:t>
            </a:r>
            <a:r>
              <a:rPr lang="en-US" sz="2100" b="1" i="1" dirty="0">
                <a:latin typeface="Century Gothic" panose="020B0502020202020204" pitchFamily="34" charset="0"/>
                <a:cs typeface="Calibri"/>
              </a:rPr>
              <a:t>Status: Design in process.</a:t>
            </a:r>
          </a:p>
          <a:p>
            <a:pPr marL="0" lvl="1">
              <a:buClr>
                <a:srgbClr val="2894A2"/>
              </a:buClr>
              <a:buSzPct val="100000"/>
              <a:tabLst>
                <a:tab pos="454025" algn="l"/>
              </a:tabLst>
            </a:pPr>
            <a:r>
              <a:rPr lang="en-US" sz="2100" dirty="0">
                <a:latin typeface="Century Gothic" panose="020B0502020202020204" pitchFamily="34" charset="0"/>
                <a:cs typeface="Calibri"/>
              </a:rPr>
              <a:t> *</a:t>
            </a:r>
            <a:r>
              <a:rPr lang="en-US" sz="1800" dirty="0">
                <a:latin typeface="Century Gothic" panose="020B0502020202020204" pitchFamily="34" charset="0"/>
                <a:cs typeface="Calibri"/>
              </a:rPr>
              <a:t> Construction anticipated in 2026</a:t>
            </a:r>
            <a:br>
              <a:rPr lang="en-US" dirty="0">
                <a:latin typeface="Roboto"/>
                <a:cs typeface="Calibri"/>
              </a:rPr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90BDBA-3EE0-8EEA-CF52-5ADFBBD7E8A5}"/>
              </a:ext>
            </a:extLst>
          </p:cNvPr>
          <p:cNvSpPr txBox="1">
            <a:spLocks/>
          </p:cNvSpPr>
          <p:nvPr/>
        </p:nvSpPr>
        <p:spPr>
          <a:xfrm>
            <a:off x="2201456" y="403853"/>
            <a:ext cx="8159875" cy="960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North Valleys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val="74823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2CBEA-F4BE-43B7-A2AF-1462E7F4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705DDF-ECFF-40CC-A423-4A188FE99BBA}"/>
              </a:ext>
            </a:extLst>
          </p:cNvPr>
          <p:cNvSpPr txBox="1">
            <a:spLocks/>
          </p:cNvSpPr>
          <p:nvPr/>
        </p:nvSpPr>
        <p:spPr>
          <a:xfrm>
            <a:off x="3001992" y="449135"/>
            <a:ext cx="7136921" cy="900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Contact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9379E5-A963-40AA-9277-701DC8CEE7A1}"/>
              </a:ext>
            </a:extLst>
          </p:cNvPr>
          <p:cNvSpPr txBox="1">
            <a:spLocks/>
          </p:cNvSpPr>
          <p:nvPr/>
        </p:nvSpPr>
        <p:spPr>
          <a:xfrm>
            <a:off x="4704907" y="1798352"/>
            <a:ext cx="5179589" cy="27573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Robert </a:t>
            </a:r>
            <a:r>
              <a:rPr lang="en-US" dirty="0" err="1">
                <a:latin typeface="Century Gothic" panose="020B0502020202020204" pitchFamily="34" charset="0"/>
              </a:rPr>
              <a:t>Vrooman</a:t>
            </a:r>
            <a:r>
              <a:rPr lang="en-US" dirty="0">
                <a:latin typeface="Century Gothic" panose="020B0502020202020204" pitchFamily="34" charset="0"/>
              </a:rPr>
              <a:t>, PE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NDOT Project Manager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rvrooman@dot.nv.gov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 775-888-7317</a:t>
            </a:r>
          </a:p>
        </p:txBody>
      </p:sp>
    </p:spTree>
    <p:extLst>
      <p:ext uri="{BB962C8B-B14F-4D97-AF65-F5344CB8AC3E}">
        <p14:creationId xmlns:p14="http://schemas.microsoft.com/office/powerpoint/2010/main" val="246775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2CBEA-F4BE-43B7-A2AF-1462E7F4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705DDF-ECFF-40CC-A423-4A188FE99BBA}"/>
              </a:ext>
            </a:extLst>
          </p:cNvPr>
          <p:cNvSpPr txBox="1">
            <a:spLocks/>
          </p:cNvSpPr>
          <p:nvPr/>
        </p:nvSpPr>
        <p:spPr>
          <a:xfrm>
            <a:off x="2902788" y="247635"/>
            <a:ext cx="7126857" cy="888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US 395 North Valleys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Project Update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7C7BE9-2629-4AFF-B713-CD368A9C28D1}"/>
              </a:ext>
            </a:extLst>
          </p:cNvPr>
          <p:cNvSpPr txBox="1">
            <a:spLocks/>
          </p:cNvSpPr>
          <p:nvPr/>
        </p:nvSpPr>
        <p:spPr>
          <a:xfrm>
            <a:off x="3438442" y="1770885"/>
            <a:ext cx="8586782" cy="4839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Century Gothic" panose="020B0502020202020204" pitchFamily="34" charset="0"/>
              </a:rPr>
              <a:t>Phase 1b: Widen U.S. 395 to three lanes between North McCarran Blvd. and Golden Valley Rd. *</a:t>
            </a:r>
            <a:r>
              <a:rPr lang="en-US" sz="3600" b="1" i="1" dirty="0">
                <a:latin typeface="Century Gothic" panose="020B0502020202020204" pitchFamily="34" charset="0"/>
              </a:rPr>
              <a:t>Construction in 2023.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entury Gothic" panose="020B0502020202020204" pitchFamily="34" charset="0"/>
              </a:rPr>
              <a:t>Phase 1a: Parr/Dandini Blvd. Bridge Replacement. </a:t>
            </a:r>
            <a:r>
              <a:rPr lang="en-US" b="1" i="1" dirty="0">
                <a:latin typeface="Century Gothic" panose="020B0502020202020204" pitchFamily="34" charset="0"/>
              </a:rPr>
              <a:t>Complete</a:t>
            </a:r>
          </a:p>
          <a:p>
            <a:r>
              <a:rPr lang="en-US" dirty="0">
                <a:latin typeface="Century Gothic" panose="020B0502020202020204" pitchFamily="34" charset="0"/>
              </a:rPr>
              <a:t>Phase 2: Future Widening of U.S. 395 Between Golden Valley Rd. and Stead Blvd. This phase will consist of an additional southbound and northbound lane. </a:t>
            </a:r>
            <a:r>
              <a:rPr lang="en-US" b="1" dirty="0">
                <a:latin typeface="Century Gothic" panose="020B0502020202020204" pitchFamily="34" charset="0"/>
              </a:rPr>
              <a:t>*</a:t>
            </a:r>
            <a:r>
              <a:rPr lang="en-US" b="1" i="1" dirty="0">
                <a:latin typeface="Century Gothic" panose="020B0502020202020204" pitchFamily="34" charset="0"/>
              </a:rPr>
              <a:t>Anticipated construction in 2026.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1800" b="1" i="0" u="none" strike="noStrike" baseline="0" dirty="0">
              <a:solidFill>
                <a:srgbClr val="57585A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i="1" dirty="0">
              <a:latin typeface="Franklin Gothic Book" panose="020B05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6A827-353F-43B6-BA8B-CC8C91AFD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8125"/>
            <a:ext cx="3438442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2CBEA-F4BE-43B7-A2AF-1462E7F42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91A871-6827-4417-B875-52DBF4FBE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0"/>
            <a:ext cx="12192000" cy="596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F6B4FC-DCE1-4CAB-B751-2F214E385510}"/>
              </a:ext>
            </a:extLst>
          </p:cNvPr>
          <p:cNvSpPr txBox="1"/>
          <p:nvPr/>
        </p:nvSpPr>
        <p:spPr>
          <a:xfrm>
            <a:off x="4916" y="6068961"/>
            <a:ext cx="1218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The replacement of Parr Bridge over US395 in north Reno was a vital project for the Nevada Department of Transportation and was successfully completed in Spring 2021.</a:t>
            </a:r>
          </a:p>
        </p:txBody>
      </p:sp>
    </p:spTree>
    <p:extLst>
      <p:ext uri="{BB962C8B-B14F-4D97-AF65-F5344CB8AC3E}">
        <p14:creationId xmlns:p14="http://schemas.microsoft.com/office/powerpoint/2010/main" val="208962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6000B3-5C45-47A2-BFB5-85282B51B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 b="10683"/>
          <a:stretch/>
        </p:blipFill>
        <p:spPr>
          <a:xfrm>
            <a:off x="1006414" y="178280"/>
            <a:ext cx="9635217" cy="5669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32946-00C6-46DF-A06C-466DE1DA7CD4}"/>
              </a:ext>
            </a:extLst>
          </p:cNvPr>
          <p:cNvSpPr txBox="1"/>
          <p:nvPr/>
        </p:nvSpPr>
        <p:spPr>
          <a:xfrm>
            <a:off x="-150360" y="5907934"/>
            <a:ext cx="1218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The reconfiguration of the Lemmon Dr. interchange into a diverging diamond interchange (DDI) 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was complete in July 2022 with the RTC’s Lemmon Drive Project.</a:t>
            </a:r>
          </a:p>
        </p:txBody>
      </p:sp>
    </p:spTree>
    <p:extLst>
      <p:ext uri="{BB962C8B-B14F-4D97-AF65-F5344CB8AC3E}">
        <p14:creationId xmlns:p14="http://schemas.microsoft.com/office/powerpoint/2010/main" val="298963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2CBEA-F4BE-43B7-A2AF-1462E7F4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146CCA2-9465-04FE-33F7-5A41E78DD06C}"/>
              </a:ext>
            </a:extLst>
          </p:cNvPr>
          <p:cNvSpPr txBox="1">
            <a:spLocks/>
          </p:cNvSpPr>
          <p:nvPr/>
        </p:nvSpPr>
        <p:spPr>
          <a:xfrm>
            <a:off x="2282138" y="292371"/>
            <a:ext cx="8594333" cy="1447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Project Improvements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7BD878-E8D2-D123-FE60-EFC80BAEAF02}"/>
              </a:ext>
            </a:extLst>
          </p:cNvPr>
          <p:cNvSpPr txBox="1">
            <a:spLocks/>
          </p:cNvSpPr>
          <p:nvPr/>
        </p:nvSpPr>
        <p:spPr>
          <a:xfrm>
            <a:off x="3117068" y="1228608"/>
            <a:ext cx="8189224" cy="3778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Widen U.S. 395 to three general-purpose lanes</a:t>
            </a:r>
            <a:endParaRPr lang="en-US" sz="2100" dirty="0">
              <a:effectLst/>
              <a:latin typeface="Century Gothic" panose="020B0502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Add an auxiliary lane between the interchanges in both the northbound and southbound directions</a:t>
            </a:r>
            <a:endParaRPr lang="en-US" sz="2100" dirty="0">
              <a:effectLst/>
              <a:latin typeface="Century Gothic" panose="020B0502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Add a braided (cross over) ramp to the Golden Valley Road northbound exit</a:t>
            </a:r>
            <a:endParaRPr lang="en-US" sz="2100" dirty="0">
              <a:effectLst/>
              <a:latin typeface="Century Gothic" panose="020B0502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Add new sound walls</a:t>
            </a:r>
            <a:endParaRPr lang="en-US" sz="2100" dirty="0">
              <a:effectLst/>
              <a:latin typeface="Century Gothic" panose="020B0502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Rehabilitate the existing roadway</a:t>
            </a:r>
            <a:endParaRPr lang="en-US" sz="2100" dirty="0">
              <a:effectLst/>
              <a:latin typeface="Century Gothic" panose="020B0502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8EE9B-C3CA-F882-4521-3245DCCAF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" t="21158" r="19246" b="16996"/>
          <a:stretch/>
        </p:blipFill>
        <p:spPr>
          <a:xfrm>
            <a:off x="2282138" y="3513151"/>
            <a:ext cx="8038867" cy="35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2CBEA-F4BE-43B7-A2AF-1462E7F4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-15707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6AEE1-AB00-8525-7A65-0E08539773E0}"/>
              </a:ext>
            </a:extLst>
          </p:cNvPr>
          <p:cNvSpPr txBox="1"/>
          <p:nvPr/>
        </p:nvSpPr>
        <p:spPr>
          <a:xfrm>
            <a:off x="2712346" y="1884898"/>
            <a:ext cx="8445578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buClr>
                <a:srgbClr val="2894A2"/>
              </a:buClr>
              <a:buSzPct val="100000"/>
              <a:tabLst>
                <a:tab pos="454025" algn="l"/>
              </a:tabLst>
            </a:pPr>
            <a:endParaRPr lang="en-US" sz="2100" b="1" i="1" dirty="0">
              <a:latin typeface="Century Gothic" panose="020B0502020202020204" pitchFamily="34" charset="0"/>
              <a:cs typeface="Calibri"/>
            </a:endParaRPr>
          </a:p>
          <a:p>
            <a:pPr marL="800100" lvl="2" indent="-342900">
              <a:spcAft>
                <a:spcPts val="1200"/>
              </a:spcAft>
              <a:buClr>
                <a:srgbClr val="2894A2"/>
              </a:buClr>
              <a:buSzPct val="100000"/>
              <a:buFont typeface="Wingdings" panose="05000000000000000000" pitchFamily="2" charset="2"/>
              <a:buChar char=""/>
              <a:tabLst>
                <a:tab pos="454025" algn="l"/>
              </a:tabLst>
            </a:pPr>
            <a:r>
              <a:rPr lang="en-US" sz="2400" dirty="0">
                <a:latin typeface="Century Gothic" panose="020B0502020202020204" pitchFamily="34" charset="0"/>
                <a:cs typeface="Calibri"/>
              </a:rPr>
              <a:t>Two lanes open in each direction during “Peak“ traffic hours</a:t>
            </a:r>
          </a:p>
          <a:p>
            <a:pPr marL="800100" lvl="2" indent="-342900">
              <a:spcAft>
                <a:spcPts val="1200"/>
              </a:spcAft>
              <a:buClr>
                <a:srgbClr val="2894A2"/>
              </a:buClr>
              <a:buSzPct val="100000"/>
              <a:buFont typeface="Wingdings" panose="05000000000000000000" pitchFamily="2" charset="2"/>
              <a:buChar char=""/>
              <a:tabLst>
                <a:tab pos="454025" algn="l"/>
              </a:tabLst>
            </a:pPr>
            <a:r>
              <a:rPr lang="en-US" sz="2400" dirty="0">
                <a:latin typeface="Century Gothic" panose="020B0502020202020204" pitchFamily="34" charset="0"/>
                <a:cs typeface="Calibri"/>
              </a:rPr>
              <a:t>Reduced speed limits</a:t>
            </a:r>
          </a:p>
          <a:p>
            <a:pPr marL="800100" lvl="2" indent="-342900">
              <a:spcAft>
                <a:spcPts val="1200"/>
              </a:spcAft>
              <a:buClr>
                <a:srgbClr val="2894A2"/>
              </a:buClr>
              <a:buSzPct val="100000"/>
              <a:buFont typeface="Wingdings" panose="05000000000000000000" pitchFamily="2" charset="2"/>
              <a:buChar char=""/>
              <a:tabLst>
                <a:tab pos="454025" algn="l"/>
              </a:tabLst>
            </a:pPr>
            <a:r>
              <a:rPr lang="en-US" sz="2400" dirty="0">
                <a:latin typeface="Century Gothic" panose="020B0502020202020204" pitchFamily="34" charset="0"/>
                <a:cs typeface="Calibri"/>
              </a:rPr>
              <a:t>Lane width reductions</a:t>
            </a:r>
          </a:p>
          <a:p>
            <a:pPr marL="800100" lvl="2" indent="-342900">
              <a:spcAft>
                <a:spcPts val="1200"/>
              </a:spcAft>
              <a:buClr>
                <a:srgbClr val="2894A2"/>
              </a:buClr>
              <a:buSzPct val="100000"/>
              <a:buFont typeface="Wingdings" panose="05000000000000000000" pitchFamily="2" charset="2"/>
              <a:buChar char=""/>
              <a:tabLst>
                <a:tab pos="454025" algn="l"/>
              </a:tabLst>
            </a:pPr>
            <a:r>
              <a:rPr lang="en-US" sz="2400" dirty="0">
                <a:latin typeface="Century Gothic" panose="020B0502020202020204" pitchFamily="34" charset="0"/>
                <a:cs typeface="Calibri"/>
              </a:rPr>
              <a:t>Detours will be in place during any road closures</a:t>
            </a:r>
          </a:p>
          <a:p>
            <a:pPr marL="800100" lvl="2" indent="-342900">
              <a:spcAft>
                <a:spcPts val="1200"/>
              </a:spcAft>
              <a:buClr>
                <a:srgbClr val="2894A2"/>
              </a:buClr>
              <a:buSzPct val="100000"/>
              <a:buFont typeface="Wingdings" panose="05000000000000000000" pitchFamily="2" charset="2"/>
              <a:buChar char=""/>
              <a:tabLst>
                <a:tab pos="454025" algn="l"/>
              </a:tabLst>
            </a:pPr>
            <a:r>
              <a:rPr lang="en-US" sz="2400" dirty="0">
                <a:latin typeface="Century Gothic" panose="020B0502020202020204" pitchFamily="34" charset="0"/>
                <a:cs typeface="Calibri"/>
              </a:rPr>
              <a:t>Marathon weekends</a:t>
            </a:r>
          </a:p>
          <a:p>
            <a:pPr marL="800100" lvl="2" indent="-342900">
              <a:spcAft>
                <a:spcPts val="1200"/>
              </a:spcAft>
              <a:buClr>
                <a:srgbClr val="2894A2"/>
              </a:buClr>
              <a:buSzPct val="100000"/>
              <a:buFont typeface="Wingdings" panose="05000000000000000000" pitchFamily="2" charset="2"/>
              <a:buChar char=""/>
              <a:tabLst>
                <a:tab pos="454025" algn="l"/>
              </a:tabLst>
            </a:pPr>
            <a:r>
              <a:rPr lang="en-US" sz="2400" dirty="0">
                <a:latin typeface="Century Gothic" panose="020B0502020202020204" pitchFamily="34" charset="0"/>
                <a:cs typeface="Calibri"/>
              </a:rPr>
              <a:t>Communicated in advance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894A2"/>
              </a:buClr>
              <a:buSzPct val="100000"/>
              <a:buFont typeface="Wingdings" panose="05000000000000000000" pitchFamily="2" charset="2"/>
              <a:buChar char=""/>
              <a:tabLst>
                <a:tab pos="454025" algn="l"/>
              </a:tabLst>
            </a:pPr>
            <a:r>
              <a:rPr lang="en-US" sz="2400" dirty="0">
                <a:latin typeface="Century Gothic" panose="020B0502020202020204" pitchFamily="34" charset="0"/>
                <a:cs typeface="Calibri"/>
              </a:rPr>
              <a:t>Work zone will be in effect 24-hours-a-day, seven days a week</a:t>
            </a:r>
          </a:p>
          <a:p>
            <a:pPr marL="0" lvl="1">
              <a:buClr>
                <a:srgbClr val="2894A2"/>
              </a:buClr>
              <a:buSzPct val="100000"/>
              <a:tabLst>
                <a:tab pos="454025" algn="l"/>
              </a:tabLst>
            </a:pPr>
            <a:br>
              <a:rPr lang="en-US" dirty="0">
                <a:latin typeface="Roboto"/>
                <a:cs typeface="Calibri"/>
              </a:rPr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90BDBA-3EE0-8EEA-CF52-5ADFBBD7E8A5}"/>
              </a:ext>
            </a:extLst>
          </p:cNvPr>
          <p:cNvSpPr txBox="1">
            <a:spLocks/>
          </p:cNvSpPr>
          <p:nvPr/>
        </p:nvSpPr>
        <p:spPr>
          <a:xfrm>
            <a:off x="2201456" y="403853"/>
            <a:ext cx="8159875" cy="960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Traffic Control</a:t>
            </a:r>
          </a:p>
        </p:txBody>
      </p:sp>
    </p:spTree>
    <p:extLst>
      <p:ext uri="{BB962C8B-B14F-4D97-AF65-F5344CB8AC3E}">
        <p14:creationId xmlns:p14="http://schemas.microsoft.com/office/powerpoint/2010/main" val="89884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705DDF-ECFF-40CC-A423-4A188FE99BBA}"/>
              </a:ext>
            </a:extLst>
          </p:cNvPr>
          <p:cNvSpPr txBox="1">
            <a:spLocks/>
          </p:cNvSpPr>
          <p:nvPr/>
        </p:nvSpPr>
        <p:spPr>
          <a:xfrm>
            <a:off x="1553919" y="290363"/>
            <a:ext cx="8573492" cy="9233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7C7D1-0BE9-2FEC-E712-266D76012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40" y="171242"/>
            <a:ext cx="10607040" cy="67286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4E8D-9627-45D3-1921-BEC37A2C7507}"/>
              </a:ext>
            </a:extLst>
          </p:cNvPr>
          <p:cNvSpPr txBox="1">
            <a:spLocks/>
          </p:cNvSpPr>
          <p:nvPr/>
        </p:nvSpPr>
        <p:spPr>
          <a:xfrm>
            <a:off x="3483697" y="4265433"/>
            <a:ext cx="7085197" cy="2124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 US 395: </a:t>
            </a:r>
          </a:p>
          <a:p>
            <a:pPr>
              <a:spcBef>
                <a:spcPts val="0"/>
              </a:spcBef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 Clear Acre </a:t>
            </a: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Lane</a:t>
            </a: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north of Clear Acre Lane</a:t>
            </a: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north of Parr/Dandini Blvd.</a:t>
            </a: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between Parr/Dandini Blvd. and Panther Valley Interchange</a:t>
            </a: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just south of Panther Valley Interchange</a:t>
            </a: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Panther Valley Interchange at Virginia Street </a:t>
            </a:r>
          </a:p>
          <a:p>
            <a:pPr>
              <a:spcBef>
                <a:spcPts val="0"/>
              </a:spcBef>
            </a:pPr>
            <a:endParaRPr lang="en-US" sz="2100" dirty="0">
              <a:solidFill>
                <a:srgbClr val="000000"/>
              </a:solidFill>
              <a:latin typeface="Century Gothic" panose="020B0502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93441D-8BDD-6DF3-0989-66E478F934CE}"/>
              </a:ext>
            </a:extLst>
          </p:cNvPr>
          <p:cNvSpPr txBox="1">
            <a:spLocks/>
          </p:cNvSpPr>
          <p:nvPr/>
        </p:nvSpPr>
        <p:spPr>
          <a:xfrm>
            <a:off x="3467184" y="398705"/>
            <a:ext cx="4746961" cy="11044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Soundwalls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296721-F6C5-5B54-789D-BF9E7AC6737B}"/>
              </a:ext>
            </a:extLst>
          </p:cNvPr>
          <p:cNvSpPr txBox="1">
            <a:spLocks/>
          </p:cNvSpPr>
          <p:nvPr/>
        </p:nvSpPr>
        <p:spPr>
          <a:xfrm>
            <a:off x="3483697" y="1119799"/>
            <a:ext cx="5536889" cy="1462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Rang</a:t>
            </a:r>
            <a:r>
              <a:rPr lang="en-US" sz="2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 in height from 8 to 18 feet </a:t>
            </a:r>
          </a:p>
          <a:p>
            <a:pPr>
              <a:spcBef>
                <a:spcPts val="0"/>
              </a:spcBef>
            </a:pP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oncrete post and panel or concrete masonry block</a:t>
            </a:r>
          </a:p>
        </p:txBody>
      </p:sp>
    </p:spTree>
    <p:extLst>
      <p:ext uri="{BB962C8B-B14F-4D97-AF65-F5344CB8AC3E}">
        <p14:creationId xmlns:p14="http://schemas.microsoft.com/office/powerpoint/2010/main" val="134631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705DDF-ECFF-40CC-A423-4A188FE99BBA}"/>
              </a:ext>
            </a:extLst>
          </p:cNvPr>
          <p:cNvSpPr txBox="1">
            <a:spLocks/>
          </p:cNvSpPr>
          <p:nvPr/>
        </p:nvSpPr>
        <p:spPr>
          <a:xfrm>
            <a:off x="1553919" y="290363"/>
            <a:ext cx="8573492" cy="9233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7C7D1-0BE9-2FEC-E712-266D7601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06589"/>
            <a:ext cx="1060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9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2CBEA-F4BE-43B7-A2AF-1462E7F4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705DDF-ECFF-40CC-A423-4A188FE99BBA}"/>
              </a:ext>
            </a:extLst>
          </p:cNvPr>
          <p:cNvSpPr txBox="1">
            <a:spLocks/>
          </p:cNvSpPr>
          <p:nvPr/>
        </p:nvSpPr>
        <p:spPr>
          <a:xfrm>
            <a:off x="2201456" y="403853"/>
            <a:ext cx="8159875" cy="960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Schedule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7F280-5553-80A8-3F61-DBBC29244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15" y="2872415"/>
            <a:ext cx="9839325" cy="1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32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CAA4937-9D9A-4170-BBFB-2853827A7A4C}" vid="{7A8242F0-63E5-43FB-B3F1-F8B830C7DF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3" ma:contentTypeDescription="Create a new document." ma:contentTypeScope="" ma:versionID="ccaffed93b43dd928348c5f5c14d2bd7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992d5fea35402a2bff5a8b4bc7c0a00a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7A40E3-9D57-4DF7-9C0C-A180FF2614ED}"/>
</file>

<file path=customXml/itemProps2.xml><?xml version="1.0" encoding="utf-8"?>
<ds:datastoreItem xmlns:ds="http://schemas.openxmlformats.org/officeDocument/2006/customXml" ds:itemID="{DFA714A2-ED67-4A81-8B3C-B3363220F519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1307</TotalTime>
  <Words>461</Words>
  <Application>Microsoft Office PowerPoint</Application>
  <PresentationFormat>Widescreen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Franklin Gothic Book</vt:lpstr>
      <vt:lpstr>Roboto</vt:lpstr>
      <vt:lpstr>Symbol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Vrooman, Robert</cp:lastModifiedBy>
  <cp:revision>23</cp:revision>
  <dcterms:created xsi:type="dcterms:W3CDTF">2020-05-18T23:16:04Z</dcterms:created>
  <dcterms:modified xsi:type="dcterms:W3CDTF">2023-03-14T00:50:16Z</dcterms:modified>
</cp:coreProperties>
</file>