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5"/>
  </p:notesMasterIdLst>
  <p:sldIdLst>
    <p:sldId id="274" r:id="rId5"/>
    <p:sldId id="275" r:id="rId6"/>
    <p:sldId id="278" r:id="rId7"/>
    <p:sldId id="279" r:id="rId8"/>
    <p:sldId id="282" r:id="rId9"/>
    <p:sldId id="283" r:id="rId10"/>
    <p:sldId id="280" r:id="rId11"/>
    <p:sldId id="287" r:id="rId12"/>
    <p:sldId id="281" r:id="rId13"/>
    <p:sldId id="288" r:id="rId14"/>
  </p:sldIdLst>
  <p:sldSz cx="9144000" cy="6858000" type="screen4x3"/>
  <p:notesSz cx="6950075" cy="9236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54A4"/>
    <a:srgbClr val="BCBEC0"/>
    <a:srgbClr val="E6E7E8"/>
    <a:srgbClr val="006325"/>
    <a:srgbClr val="FFD457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E9639D4-E3E2-4D34-9284-5A2195B3D0D7}" styleName="Light Style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/>
    <p:restoredTop sz="94660"/>
  </p:normalViewPr>
  <p:slideViewPr>
    <p:cSldViewPr>
      <p:cViewPr varScale="1">
        <p:scale>
          <a:sx n="114" d="100"/>
          <a:sy n="114" d="100"/>
        </p:scale>
        <p:origin x="1524" y="11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0" d="100"/>
        <a:sy n="12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11595" cy="461489"/>
          </a:xfrm>
          <a:prstGeom prst="rect">
            <a:avLst/>
          </a:prstGeom>
        </p:spPr>
        <p:txBody>
          <a:bodyPr vert="horz" lIns="90617" tIns="45309" rIns="90617" bIns="4530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36910" y="0"/>
            <a:ext cx="3011595" cy="461489"/>
          </a:xfrm>
          <a:prstGeom prst="rect">
            <a:avLst/>
          </a:prstGeom>
        </p:spPr>
        <p:txBody>
          <a:bodyPr vert="horz" lIns="90617" tIns="45309" rIns="90617" bIns="45309" rtlCol="0"/>
          <a:lstStyle>
            <a:lvl1pPr algn="r">
              <a:defRPr sz="1200"/>
            </a:lvl1pPr>
          </a:lstStyle>
          <a:p>
            <a:fld id="{B8AE55A0-88DB-44F8-9E71-882C6BFF5295}" type="datetimeFigureOut">
              <a:rPr lang="en-US" smtClean="0"/>
              <a:t>2/2/2022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66813" y="693738"/>
            <a:ext cx="4616450" cy="346233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0617" tIns="45309" rIns="90617" bIns="4530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94379" y="4386506"/>
            <a:ext cx="5561317" cy="4156548"/>
          </a:xfrm>
          <a:prstGeom prst="rect">
            <a:avLst/>
          </a:prstGeom>
        </p:spPr>
        <p:txBody>
          <a:bodyPr vert="horz" lIns="90617" tIns="45309" rIns="90617" bIns="4530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773011"/>
            <a:ext cx="3011595" cy="461489"/>
          </a:xfrm>
          <a:prstGeom prst="rect">
            <a:avLst/>
          </a:prstGeom>
        </p:spPr>
        <p:txBody>
          <a:bodyPr vert="horz" lIns="90617" tIns="45309" rIns="90617" bIns="4530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36910" y="8773011"/>
            <a:ext cx="3011595" cy="461489"/>
          </a:xfrm>
          <a:prstGeom prst="rect">
            <a:avLst/>
          </a:prstGeom>
        </p:spPr>
        <p:txBody>
          <a:bodyPr vert="horz" lIns="90617" tIns="45309" rIns="90617" bIns="45309" rtlCol="0" anchor="b"/>
          <a:lstStyle>
            <a:lvl1pPr algn="r">
              <a:defRPr sz="1200"/>
            </a:lvl1pPr>
          </a:lstStyle>
          <a:p>
            <a:fld id="{68F7C3CB-48A2-4C6E-9D8D-9C534A317DE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1480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7C3CB-48A2-4C6E-9D8D-9C534A317DEE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854947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7C3CB-48A2-4C6E-9D8D-9C534A317DEE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504577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7C3CB-48A2-4C6E-9D8D-9C534A317DEE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21759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7C3CB-48A2-4C6E-9D8D-9C534A317DEE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22973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68F7C3CB-48A2-4C6E-9D8D-9C534A317DEE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950543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905000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657600"/>
            <a:ext cx="6400800" cy="15240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5" name="TextBox 4"/>
          <p:cNvSpPr txBox="1"/>
          <p:nvPr userDrawn="1"/>
        </p:nvSpPr>
        <p:spPr>
          <a:xfrm>
            <a:off x="8275320" y="6172200"/>
            <a:ext cx="3810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FD79E14-A5CB-4B11-98BD-C2699C7313C6}" type="slidenum">
              <a:rPr lang="en-US" sz="1600" smtClean="0">
                <a:solidFill>
                  <a:schemeClr val="bg1"/>
                </a:solidFill>
              </a:rPr>
              <a:pPr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038601"/>
          </a:xfrm>
        </p:spPr>
        <p:txBody>
          <a:bodyPr/>
          <a:lstStyle>
            <a:lvl1pPr>
              <a:buFont typeface="Wingdings" pitchFamily="2" charset="2"/>
              <a:buChar char="§"/>
              <a:defRPr b="1"/>
            </a:lvl1pPr>
            <a:lvl2pPr>
              <a:defRPr sz="3200"/>
            </a:lvl2pPr>
            <a:lvl3pPr>
              <a:buFont typeface="Wingdings" pitchFamily="2" charset="2"/>
              <a:buChar char="§"/>
              <a:defRPr sz="2800"/>
            </a:lvl3pPr>
            <a:lvl4pPr>
              <a:defRPr sz="2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219200" y="76200"/>
            <a:ext cx="8229600" cy="792162"/>
          </a:xfrm>
          <a:prstGeom prst="rect">
            <a:avLst/>
          </a:prstGeom>
        </p:spPr>
        <p:txBody>
          <a:bodyPr/>
          <a:lstStyle>
            <a:lvl1pPr>
              <a:defRPr b="1">
                <a:solidFill>
                  <a:schemeClr val="bg1">
                    <a:lumMod val="95000"/>
                  </a:schemeClr>
                </a:solidFill>
              </a:defRPr>
            </a:lvl1pPr>
          </a:lstStyle>
          <a:p>
            <a:pPr algn="l"/>
            <a:r>
              <a:rPr lang="en-US" dirty="0">
                <a:solidFill>
                  <a:srgbClr val="0054A4"/>
                </a:solidFill>
              </a:rPr>
              <a:t>Template for pages 1-9</a:t>
            </a:r>
          </a:p>
        </p:txBody>
      </p:sp>
      <p:sp>
        <p:nvSpPr>
          <p:cNvPr id="20" name="TextBox 19"/>
          <p:cNvSpPr txBox="1"/>
          <p:nvPr userDrawn="1"/>
        </p:nvSpPr>
        <p:spPr>
          <a:xfrm>
            <a:off x="8284464" y="6172200"/>
            <a:ext cx="48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FD79E14-A5CB-4B11-98BD-C2699C7313C6}" type="slidenum">
              <a:rPr lang="en-US" sz="1600" smtClean="0">
                <a:solidFill>
                  <a:schemeClr val="bg1"/>
                </a:solidFill>
              </a:rPr>
              <a:pPr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038601"/>
          </a:xfrm>
        </p:spPr>
        <p:txBody>
          <a:bodyPr/>
          <a:lstStyle>
            <a:lvl1pPr>
              <a:buFont typeface="Wingdings" pitchFamily="2" charset="2"/>
              <a:buChar char="§"/>
              <a:defRPr b="1"/>
            </a:lvl1pPr>
            <a:lvl2pPr>
              <a:defRPr sz="3200"/>
            </a:lvl2pPr>
            <a:lvl3pPr>
              <a:buFont typeface="Wingdings" pitchFamily="2" charset="2"/>
              <a:buChar char="§"/>
              <a:defRPr sz="2800"/>
            </a:lvl3pPr>
            <a:lvl4pPr>
              <a:defRPr sz="2400"/>
            </a:lvl4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</p:txBody>
      </p:sp>
      <p:sp>
        <p:nvSpPr>
          <p:cNvPr id="7" name="Title 1"/>
          <p:cNvSpPr>
            <a:spLocks noGrp="1"/>
          </p:cNvSpPr>
          <p:nvPr userDrawn="1">
            <p:ph type="title" hasCustomPrompt="1"/>
          </p:nvPr>
        </p:nvSpPr>
        <p:spPr>
          <a:xfrm>
            <a:off x="1219200" y="76200"/>
            <a:ext cx="8229600" cy="792162"/>
          </a:xfrm>
          <a:prstGeom prst="rect">
            <a:avLst/>
          </a:prstGeom>
        </p:spPr>
        <p:txBody>
          <a:bodyPr/>
          <a:lstStyle>
            <a:lvl1pPr>
              <a:defRPr b="1" baseline="0">
                <a:solidFill>
                  <a:schemeClr val="bg1"/>
                </a:solidFill>
              </a:defRPr>
            </a:lvl1pPr>
          </a:lstStyle>
          <a:p>
            <a:pPr algn="l"/>
            <a:r>
              <a:rPr lang="en-US" dirty="0">
                <a:solidFill>
                  <a:srgbClr val="0054A4"/>
                </a:solidFill>
              </a:rPr>
              <a:t>Template for pages 10 and up</a:t>
            </a:r>
          </a:p>
        </p:txBody>
      </p:sp>
      <p:sp>
        <p:nvSpPr>
          <p:cNvPr id="5" name="TextBox 4"/>
          <p:cNvSpPr txBox="1"/>
          <p:nvPr userDrawn="1"/>
        </p:nvSpPr>
        <p:spPr>
          <a:xfrm>
            <a:off x="8211312" y="6172200"/>
            <a:ext cx="48768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fld id="{CFD79E14-A5CB-4B11-98BD-C2699C7313C6}" type="slidenum">
              <a:rPr lang="en-US" sz="1600" smtClean="0">
                <a:solidFill>
                  <a:schemeClr val="bg1"/>
                </a:solidFill>
              </a:rPr>
              <a:pPr/>
              <a:t>‹#›</a:t>
            </a:fld>
            <a:endParaRPr lang="en-US" sz="1600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.png"/><Relationship Id="rId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pic>
        <p:nvPicPr>
          <p:cNvPr id="2" name="Picture 1" descr="wc_strat_powerpoint-r1-01.png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6" r:id="rId3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s://www.flickr.com/photos/weho/24861155867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04800" y="-698021"/>
            <a:ext cx="9067800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sz="4400" b="1" dirty="0"/>
          </a:p>
          <a:p>
            <a:pPr algn="ctr"/>
            <a:r>
              <a:rPr lang="en-US" sz="3200" b="1" dirty="0"/>
              <a:t>Washoe County Regional Parks &amp; </a:t>
            </a:r>
          </a:p>
          <a:p>
            <a:pPr algn="ctr"/>
            <a:r>
              <a:rPr lang="en-US" sz="3200" b="1" dirty="0"/>
              <a:t>Open Space</a:t>
            </a:r>
          </a:p>
          <a:p>
            <a:pPr algn="ctr"/>
            <a:endParaRPr lang="en-US" sz="4400" b="1" dirty="0"/>
          </a:p>
          <a:p>
            <a:pPr algn="ctr"/>
            <a:r>
              <a:rPr lang="en-US" sz="4400" b="1" dirty="0"/>
              <a:t>Off-Leash Dog Area Pilot Program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752600" y="-533400"/>
            <a:ext cx="5943600" cy="17050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lvl="0" indent="-342900">
              <a:spcBef>
                <a:spcPct val="20000"/>
              </a:spcBef>
            </a:pPr>
            <a:endParaRPr lang="en-US" sz="2800" dirty="0"/>
          </a:p>
          <a:p>
            <a:pPr marL="342900" lvl="0" indent="-342900">
              <a:spcBef>
                <a:spcPct val="20000"/>
              </a:spcBef>
            </a:pPr>
            <a:endParaRPr lang="en-US" sz="3600" dirty="0"/>
          </a:p>
          <a:p>
            <a:pPr marL="342900" lvl="0" indent="-342900">
              <a:spcBef>
                <a:spcPct val="20000"/>
              </a:spcBef>
            </a:pPr>
            <a:endParaRPr lang="en-US" sz="2800" dirty="0"/>
          </a:p>
        </p:txBody>
      </p:sp>
      <p:pic>
        <p:nvPicPr>
          <p:cNvPr id="11" name="Picture 10" descr="A dog running with a ball in its mouth&#10;&#10;Description automatically generated with medium confidence">
            <a:extLst>
              <a:ext uri="{FF2B5EF4-FFF2-40B4-BE49-F238E27FC236}">
                <a16:creationId xmlns:a16="http://schemas.microsoft.com/office/drawing/2014/main" id="{A949E431-11D7-46F3-9C96-D5AA25EF724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4"/>
              </a:ext>
            </a:extLst>
          </a:blip>
          <a:stretch>
            <a:fillRect/>
          </a:stretch>
        </p:blipFill>
        <p:spPr>
          <a:xfrm>
            <a:off x="2667000" y="3124200"/>
            <a:ext cx="3810000" cy="24609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3593591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B924A1D2-1822-464A-869E-17BA21F3010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572000"/>
          </a:xfrm>
        </p:spPr>
        <p:txBody>
          <a:bodyPr>
            <a:normAutofit/>
          </a:bodyPr>
          <a:lstStyle/>
          <a:p>
            <a:r>
              <a:rPr lang="en-US" sz="2800" dirty="0"/>
              <a:t>Sport field reservations start March 1</a:t>
            </a:r>
            <a:r>
              <a:rPr lang="en-US" sz="2800" baseline="30000" dirty="0"/>
              <a:t>st</a:t>
            </a:r>
            <a:r>
              <a:rPr lang="en-US" sz="2800" dirty="0"/>
              <a:t>. Off-leash dog use hours will change to Monday thru Friday 8am-1pm starting March 1</a:t>
            </a:r>
            <a:r>
              <a:rPr lang="en-US" sz="2800" baseline="30000" dirty="0"/>
              <a:t>st</a:t>
            </a:r>
            <a:r>
              <a:rPr lang="en-US" sz="2800" dirty="0"/>
              <a:t> thru October 31</a:t>
            </a:r>
            <a:r>
              <a:rPr lang="en-US" sz="2800" baseline="30000" dirty="0"/>
              <a:t>st</a:t>
            </a:r>
            <a:r>
              <a:rPr lang="en-US" sz="2800" dirty="0"/>
              <a:t> </a:t>
            </a:r>
          </a:p>
          <a:p>
            <a:r>
              <a:rPr lang="en-US" sz="2800" dirty="0"/>
              <a:t>Volunteer cleanup of off-leash fields will take place end of February</a:t>
            </a:r>
          </a:p>
          <a:p>
            <a:r>
              <a:rPr lang="en-US" sz="2800" dirty="0"/>
              <a:t>Possible “Clean Field Volunteer” program to start in March</a:t>
            </a:r>
          </a:p>
          <a:p>
            <a:r>
              <a:rPr lang="en-US" sz="2800" dirty="0"/>
              <a:t>North Valleys CAB meeting is February 15</a:t>
            </a:r>
            <a:r>
              <a:rPr lang="en-US" sz="2800" baseline="30000" dirty="0"/>
              <a:t>th</a:t>
            </a:r>
            <a:r>
              <a:rPr lang="en-US" sz="2800" dirty="0"/>
              <a:t> </a:t>
            </a:r>
          </a:p>
          <a:p>
            <a:r>
              <a:rPr lang="en-US" sz="2800" dirty="0"/>
              <a:t>Next quarterly update to Parks Commission in May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3D5154D-40E8-497E-9728-DA6A12B962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6553200" cy="792162"/>
          </a:xfrm>
        </p:spPr>
        <p:txBody>
          <a:bodyPr/>
          <a:lstStyle/>
          <a:p>
            <a:r>
              <a:rPr lang="en-US" dirty="0"/>
              <a:t>What’s Next?</a:t>
            </a:r>
          </a:p>
        </p:txBody>
      </p:sp>
    </p:spTree>
    <p:extLst>
      <p:ext uri="{BB962C8B-B14F-4D97-AF65-F5344CB8AC3E}">
        <p14:creationId xmlns:p14="http://schemas.microsoft.com/office/powerpoint/2010/main" val="80406956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76200" y="1143000"/>
            <a:ext cx="8991600" cy="4648200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sz="2800" dirty="0"/>
              <a:t>Truckee Meadows area currently has: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6 dog parks (Whitaker, Virginia Lake, Link </a:t>
            </a:r>
            <a:r>
              <a:rPr lang="en-US" sz="2800" b="0" dirty="0" err="1"/>
              <a:t>Piazzo</a:t>
            </a:r>
            <a:r>
              <a:rPr lang="en-US" sz="2800" b="0" dirty="0"/>
              <a:t>, Sparks Marina, Biggest Little Dog Park, and Cyan Park)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2 off-leash areas (Rancho San Rafael, </a:t>
            </a:r>
            <a:r>
              <a:rPr lang="en-US" sz="2800" b="0" dirty="0" err="1"/>
              <a:t>Wedekind</a:t>
            </a:r>
            <a:r>
              <a:rPr lang="en-US" sz="2800" b="0" dirty="0"/>
              <a:t> Regional Park)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3,819 acres of developed parks in Reno, Sparks, and Washoe County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BLM open space has multi-use on public lands, including target shooting, where pet owners are not willing to take their dogs off-leash with the threat of wildlife and people. Also, most pet owners must drive a </a:t>
            </a:r>
            <a:r>
              <a:rPr lang="en-US" sz="2800" b="0"/>
              <a:t>far distance </a:t>
            </a:r>
            <a:r>
              <a:rPr lang="en-US" sz="2800" b="0" dirty="0"/>
              <a:t>to reach public lands and end up using any close open grass field.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Widespread apartment living with dogs has people searching for open space to let their dogs run!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en-US" sz="2800" b="0" dirty="0"/>
              <a:t>The off-leash areas and dog parks we have are very busy and impacted by the growing population. </a:t>
            </a:r>
          </a:p>
          <a:p>
            <a:pPr marL="0" indent="0">
              <a:buNone/>
            </a:pPr>
            <a:endParaRPr lang="en-US" sz="2400" b="0" dirty="0"/>
          </a:p>
          <a:p>
            <a:pPr marL="0" indent="0">
              <a:buNone/>
            </a:pPr>
            <a:endParaRPr lang="en-US" u="sng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1066800" y="76200"/>
            <a:ext cx="8001000" cy="792162"/>
          </a:xfrm>
        </p:spPr>
        <p:txBody>
          <a:bodyPr/>
          <a:lstStyle/>
          <a:p>
            <a:pPr algn="l"/>
            <a:r>
              <a:rPr lang="en-US" dirty="0"/>
              <a:t>Why do we need off-leash areas?</a:t>
            </a:r>
          </a:p>
        </p:txBody>
      </p:sp>
    </p:spTree>
    <p:extLst>
      <p:ext uri="{BB962C8B-B14F-4D97-AF65-F5344CB8AC3E}">
        <p14:creationId xmlns:p14="http://schemas.microsoft.com/office/powerpoint/2010/main" val="14132875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D24C7167-7258-4591-BB6C-EC82C9D7866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066800"/>
            <a:ext cx="8229600" cy="4724400"/>
          </a:xfrm>
        </p:spPr>
        <p:txBody>
          <a:bodyPr>
            <a:normAutofit/>
          </a:bodyPr>
          <a:lstStyle/>
          <a:p>
            <a:r>
              <a:rPr lang="en-US" dirty="0"/>
              <a:t>Washoe County Regional Parks and Open Space has started a one-year pilot program </a:t>
            </a:r>
          </a:p>
          <a:p>
            <a:r>
              <a:rPr lang="en-US" dirty="0"/>
              <a:t>Three Washoe County Parks with soccer fields have off-leash hours during the soccer off-season, November through February</a:t>
            </a:r>
          </a:p>
          <a:p>
            <a:r>
              <a:rPr lang="en-US" dirty="0"/>
              <a:t>The same three parks have off-leash hours during non-team use times March through November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B62134AF-E737-4808-BD19-7F62DA4B73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90600" y="76200"/>
            <a:ext cx="8153400" cy="792162"/>
          </a:xfrm>
        </p:spPr>
        <p:txBody>
          <a:bodyPr/>
          <a:lstStyle/>
          <a:p>
            <a:r>
              <a:rPr lang="en-US" sz="4000" dirty="0"/>
              <a:t>Washoe County Parks Pilot Program</a:t>
            </a:r>
          </a:p>
        </p:txBody>
      </p:sp>
    </p:spTree>
    <p:extLst>
      <p:ext uri="{BB962C8B-B14F-4D97-AF65-F5344CB8AC3E}">
        <p14:creationId xmlns:p14="http://schemas.microsoft.com/office/powerpoint/2010/main" val="26857701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1038B19-9D87-4E99-965B-8D9DACE32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839200" cy="4953000"/>
          </a:xfrm>
        </p:spPr>
        <p:txBody>
          <a:bodyPr>
            <a:normAutofit fontScale="55000" lnSpcReduction="20000"/>
          </a:bodyPr>
          <a:lstStyle/>
          <a:p>
            <a:pPr marL="0" indent="0" algn="ctr">
              <a:buNone/>
            </a:pPr>
            <a:r>
              <a:rPr lang="en-US" sz="5100" dirty="0"/>
              <a:t>This field is designated as a “off-leash” dog area during non-team use. </a:t>
            </a:r>
          </a:p>
          <a:p>
            <a:pPr marL="0" indent="0" algn="l">
              <a:buNone/>
            </a:pPr>
            <a:r>
              <a:rPr lang="en-US" sz="5100" u="sng" dirty="0"/>
              <a:t>Hours:</a:t>
            </a:r>
            <a:r>
              <a:rPr lang="en-US" sz="5100" dirty="0"/>
              <a:t> </a:t>
            </a:r>
          </a:p>
          <a:p>
            <a:pPr marL="0" indent="0" algn="l">
              <a:buNone/>
            </a:pPr>
            <a:r>
              <a:rPr lang="en-US" sz="5100" dirty="0"/>
              <a:t>November 1</a:t>
            </a:r>
            <a:r>
              <a:rPr lang="en-US" sz="5100" baseline="30000" dirty="0"/>
              <a:t>st</a:t>
            </a:r>
            <a:r>
              <a:rPr lang="en-US" sz="5100" dirty="0"/>
              <a:t> through March 1</a:t>
            </a:r>
            <a:r>
              <a:rPr lang="en-US" sz="5100" baseline="30000" dirty="0"/>
              <a:t>st</a:t>
            </a:r>
            <a:r>
              <a:rPr lang="en-US" sz="5100" dirty="0"/>
              <a:t> 8am-sunset everyday</a:t>
            </a:r>
          </a:p>
          <a:p>
            <a:pPr marL="0" indent="0" algn="l">
              <a:buNone/>
            </a:pPr>
            <a:r>
              <a:rPr lang="en-US" sz="5100" i="0" dirty="0">
                <a:effectLst/>
              </a:rPr>
              <a:t>March 1</a:t>
            </a:r>
            <a:r>
              <a:rPr lang="en-US" sz="5100" i="0" baseline="30000" dirty="0">
                <a:effectLst/>
              </a:rPr>
              <a:t>st</a:t>
            </a:r>
            <a:r>
              <a:rPr lang="en-US" sz="5100" i="0" dirty="0">
                <a:effectLst/>
              </a:rPr>
              <a:t> through November 1</a:t>
            </a:r>
            <a:r>
              <a:rPr lang="en-US" sz="5100" i="0" baseline="30000" dirty="0">
                <a:effectLst/>
              </a:rPr>
              <a:t>st</a:t>
            </a:r>
            <a:r>
              <a:rPr lang="en-US" sz="5100" i="0" dirty="0">
                <a:effectLst/>
              </a:rPr>
              <a:t> Monday thru Friday 8am-1pm</a:t>
            </a:r>
          </a:p>
          <a:p>
            <a:pPr marL="0" indent="0" algn="ctr">
              <a:buNone/>
            </a:pPr>
            <a:r>
              <a:rPr lang="en-US" sz="5100" dirty="0">
                <a:solidFill>
                  <a:srgbClr val="C00000"/>
                </a:solidFill>
              </a:rPr>
              <a:t>**THIS IS A PILOT PROGRAM. IF RULES AND HOURS ARE </a:t>
            </a:r>
            <a:r>
              <a:rPr lang="en-US" sz="5100" i="1" dirty="0">
                <a:solidFill>
                  <a:srgbClr val="C00000"/>
                </a:solidFill>
              </a:rPr>
              <a:t>NOT</a:t>
            </a:r>
            <a:r>
              <a:rPr lang="en-US" sz="5100" dirty="0">
                <a:solidFill>
                  <a:srgbClr val="C00000"/>
                </a:solidFill>
              </a:rPr>
              <a:t> RESPECTED THEN THIS FIELD WILL NOT BE PERMITTED FOR “OFF-LEASH”. IF RULES AND HOURS </a:t>
            </a:r>
            <a:r>
              <a:rPr lang="en-US" sz="5100" i="1" dirty="0">
                <a:solidFill>
                  <a:srgbClr val="C00000"/>
                </a:solidFill>
              </a:rPr>
              <a:t>ARE</a:t>
            </a:r>
            <a:r>
              <a:rPr lang="en-US" sz="5100" dirty="0">
                <a:solidFill>
                  <a:srgbClr val="C00000"/>
                </a:solidFill>
              </a:rPr>
              <a:t> FOLLOWED, MORE PARK FIELDS IN ADDITION TO THIS ONE WILL BE DESIGNATED FOR “OFF-LEASH”. </a:t>
            </a:r>
          </a:p>
          <a:p>
            <a:pPr marL="0" indent="0" algn="ctr">
              <a:buNone/>
            </a:pPr>
            <a:r>
              <a:rPr lang="en-US" sz="5100" dirty="0">
                <a:solidFill>
                  <a:srgbClr val="C00000"/>
                </a:solidFill>
              </a:rPr>
              <a:t>PLEASE BE RESPECTFUL!</a:t>
            </a:r>
          </a:p>
          <a:p>
            <a:pPr marL="0" indent="0">
              <a:buNone/>
            </a:pPr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EE562F6E-EAE5-4E00-92C9-7F95A60E2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7391400" cy="792162"/>
          </a:xfrm>
        </p:spPr>
        <p:txBody>
          <a:bodyPr/>
          <a:lstStyle/>
          <a:p>
            <a:r>
              <a:rPr lang="en-US" dirty="0"/>
              <a:t>Rule signs for off-leash areas</a:t>
            </a:r>
          </a:p>
        </p:txBody>
      </p:sp>
    </p:spTree>
    <p:extLst>
      <p:ext uri="{BB962C8B-B14F-4D97-AF65-F5344CB8AC3E}">
        <p14:creationId xmlns:p14="http://schemas.microsoft.com/office/powerpoint/2010/main" val="32666954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>
            <a:extLst>
              <a:ext uri="{FF2B5EF4-FFF2-40B4-BE49-F238E27FC236}">
                <a16:creationId xmlns:a16="http://schemas.microsoft.com/office/drawing/2014/main" id="{986639B2-8DC9-491D-A82F-6CC678EF394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7924800" cy="792162"/>
          </a:xfrm>
        </p:spPr>
        <p:txBody>
          <a:bodyPr/>
          <a:lstStyle/>
          <a:p>
            <a:r>
              <a:rPr lang="en-US" sz="4000" dirty="0"/>
              <a:t>Rule signs for off-leash areas </a:t>
            </a:r>
            <a:r>
              <a:rPr lang="en-US" sz="4000" dirty="0" err="1"/>
              <a:t>con’t</a:t>
            </a:r>
            <a:endParaRPr lang="en-US" dirty="0"/>
          </a:p>
        </p:txBody>
      </p:sp>
      <p:sp>
        <p:nvSpPr>
          <p:cNvPr id="7" name="Content Placeholder 6">
            <a:extLst>
              <a:ext uri="{FF2B5EF4-FFF2-40B4-BE49-F238E27FC236}">
                <a16:creationId xmlns:a16="http://schemas.microsoft.com/office/drawing/2014/main" id="{BFF4154F-F87E-4E6D-B89A-1EF1234C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066800"/>
            <a:ext cx="8839200" cy="4800600"/>
          </a:xfrm>
        </p:spPr>
        <p:txBody>
          <a:bodyPr>
            <a:normAutofit fontScale="400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7000" i="0" dirty="0">
                <a:effectLst/>
              </a:rPr>
              <a:t>Aggressive dogs are not permitted.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000" i="0" dirty="0">
                <a:effectLst/>
              </a:rPr>
              <a:t>You are legally responsible for your dog's behavior and any injuries or damages he/she causes.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000" i="0" dirty="0">
                <a:effectLst/>
              </a:rPr>
              <a:t>By entering the dog off-leash area, you do so at your own risk and agree to abide by all park rules.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000" i="0" dirty="0">
                <a:effectLst/>
              </a:rPr>
              <a:t>Never leave the off-leash area without your dog(s), leave them unattended, or allow them out of sight. Your dog should be under voice control, meaning they are obedient and respond to your commands.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7000" i="0" dirty="0">
                <a:effectLst/>
              </a:rPr>
              <a:t>You are required by law (WCC Chapter 55) to clean up after your dog and carry a suitable container for dog feces. Remove and dispose of waste in bins provided.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200764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F0FED16D-B672-42AD-AB0A-995084297B3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1143000"/>
            <a:ext cx="8839200" cy="4572000"/>
          </a:xfrm>
        </p:spPr>
        <p:txBody>
          <a:bodyPr>
            <a:normAutofit fontScale="62500" lnSpcReduction="20000"/>
          </a:bodyPr>
          <a:lstStyle/>
          <a:p>
            <a:pPr algn="l">
              <a:buFont typeface="Arial" panose="020B0604020202020204" pitchFamily="34" charset="0"/>
              <a:buChar char="•"/>
            </a:pPr>
            <a:r>
              <a:rPr lang="en-US" sz="4500" i="0" dirty="0">
                <a:effectLst/>
              </a:rPr>
              <a:t>Always carry a physical leash; leash dog(s) when entering/leaving park.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500" dirty="0"/>
              <a:t>Female dogs in heat are not permitted in this area.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500" i="0" dirty="0">
                <a:effectLst/>
              </a:rPr>
              <a:t>All dogs must have current vaccinations and licenses by law (WCC Chapter 55)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en-US" sz="4500" dirty="0"/>
              <a:t>No more than three dogs per handler</a:t>
            </a:r>
            <a:endParaRPr lang="en-US" sz="4500" i="0" dirty="0">
              <a:effectLst/>
            </a:endParaRPr>
          </a:p>
          <a:p>
            <a:pPr marL="0" indent="0" algn="ctr">
              <a:buNone/>
            </a:pPr>
            <a:r>
              <a:rPr lang="en-US" sz="4500" dirty="0"/>
              <a:t>For animal related emergencies please call Washoe County Regional Animal Services dispatch </a:t>
            </a:r>
          </a:p>
          <a:p>
            <a:pPr marL="0" indent="0" algn="ctr">
              <a:buNone/>
            </a:pPr>
            <a:r>
              <a:rPr lang="en-US" sz="4500" dirty="0"/>
              <a:t>(775) 322-DOGS</a:t>
            </a:r>
          </a:p>
          <a:p>
            <a:pPr marL="0" indent="0" algn="ctr">
              <a:buNone/>
            </a:pPr>
            <a:r>
              <a:rPr lang="en-US" sz="4500" i="0" dirty="0">
                <a:effectLst/>
              </a:rPr>
              <a:t>For any questions or concerns please call </a:t>
            </a:r>
          </a:p>
          <a:p>
            <a:pPr marL="0" indent="0" algn="ctr">
              <a:buNone/>
            </a:pPr>
            <a:r>
              <a:rPr lang="en-US" sz="4500" i="0" dirty="0">
                <a:effectLst/>
              </a:rPr>
              <a:t>Washoe County Regional Parks (775) 785-4512</a:t>
            </a:r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6CF3A2D4-07BE-4F5E-A2F8-89272C8B1A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7924800" cy="792162"/>
          </a:xfrm>
        </p:spPr>
        <p:txBody>
          <a:bodyPr/>
          <a:lstStyle/>
          <a:p>
            <a:r>
              <a:rPr lang="en-US" sz="4000" dirty="0"/>
              <a:t>Rule signs for off-leash areas </a:t>
            </a:r>
            <a:r>
              <a:rPr lang="en-US" sz="4000" dirty="0" err="1"/>
              <a:t>con’t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94741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13B1E860-98F7-45AB-926D-C94DB54B87F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1219200"/>
            <a:ext cx="9144000" cy="4648200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20000"/>
              </a:lnSpc>
            </a:pPr>
            <a:r>
              <a:rPr lang="en-US" sz="9600" dirty="0"/>
              <a:t>North Valleys Regional Park (80 x 80 soccer field)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9600" b="0" dirty="0"/>
              <a:t>8085 Silver Lake Rd., Reno 89506</a:t>
            </a:r>
          </a:p>
          <a:p>
            <a:pPr marL="400050" lvl="1" indent="0">
              <a:lnSpc>
                <a:spcPct val="150000"/>
              </a:lnSpc>
              <a:buNone/>
            </a:pPr>
            <a:r>
              <a:rPr lang="en-US" sz="9600" b="0" dirty="0"/>
              <a:t>Fully fenced 80 x 80 soccer field </a:t>
            </a:r>
          </a:p>
          <a:p>
            <a:pPr>
              <a:lnSpc>
                <a:spcPct val="150000"/>
              </a:lnSpc>
            </a:pPr>
            <a:endParaRPr lang="en-US" sz="9600" dirty="0"/>
          </a:p>
          <a:p>
            <a:pPr>
              <a:lnSpc>
                <a:spcPct val="120000"/>
              </a:lnSpc>
            </a:pPr>
            <a:r>
              <a:rPr lang="en-US" sz="9600" dirty="0"/>
              <a:t>Lazy 5 Regional Park (lower soccer field) </a:t>
            </a:r>
          </a:p>
          <a:p>
            <a:pPr marL="3657600" lvl="8" indent="0">
              <a:lnSpc>
                <a:spcPct val="150000"/>
              </a:lnSpc>
              <a:buNone/>
            </a:pPr>
            <a:r>
              <a:rPr lang="en-US" sz="9600" b="0" dirty="0"/>
              <a:t>7100 Pyramid Way, Sparks 89436</a:t>
            </a:r>
            <a:endParaRPr lang="en-US" sz="9600" dirty="0"/>
          </a:p>
          <a:p>
            <a:pPr marL="0" indent="0">
              <a:lnSpc>
                <a:spcPct val="120000"/>
              </a:lnSpc>
              <a:buNone/>
            </a:pPr>
            <a:r>
              <a:rPr lang="en-US" sz="9600" b="0" dirty="0"/>
              <a:t>                                                      Unfenced soccer field far away from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sz="9600" b="0" dirty="0"/>
              <a:t>			              main road and surrounded by sagebrush 			              on three sides. Playground and pavilion 			              are at a distance from fields.</a:t>
            </a:r>
          </a:p>
          <a:p>
            <a:pPr>
              <a:lnSpc>
                <a:spcPct val="150000"/>
              </a:lnSpc>
            </a:pPr>
            <a:endParaRPr lang="en-US" sz="9600" dirty="0"/>
          </a:p>
          <a:p>
            <a:pPr>
              <a:lnSpc>
                <a:spcPct val="150000"/>
              </a:lnSpc>
            </a:pPr>
            <a:endParaRPr lang="en-US" sz="9600" dirty="0"/>
          </a:p>
          <a:p>
            <a:pPr>
              <a:lnSpc>
                <a:spcPct val="150000"/>
              </a:lnSpc>
            </a:pPr>
            <a:endParaRPr lang="en-US" sz="9600" dirty="0"/>
          </a:p>
          <a:p>
            <a:pPr>
              <a:lnSpc>
                <a:spcPct val="150000"/>
              </a:lnSpc>
            </a:pPr>
            <a:endParaRPr lang="en-US" sz="9600" dirty="0"/>
          </a:p>
          <a:p>
            <a:pPr>
              <a:lnSpc>
                <a:spcPct val="150000"/>
              </a:lnSpc>
            </a:pPr>
            <a:r>
              <a:rPr lang="en-US" sz="9600" dirty="0"/>
              <a:t>South Valleys Regional Park (lower soccer field)</a:t>
            </a:r>
          </a:p>
          <a:p>
            <a:pPr>
              <a:lnSpc>
                <a:spcPct val="150000"/>
              </a:lnSpc>
            </a:pPr>
            <a:r>
              <a:rPr lang="en-US" sz="9600" dirty="0"/>
              <a:t>White’s Creek Park (fenced-in soccer field)</a:t>
            </a:r>
          </a:p>
          <a:p>
            <a:pPr marL="0" indent="0">
              <a:lnSpc>
                <a:spcPct val="150000"/>
              </a:lnSpc>
              <a:buNone/>
            </a:pPr>
            <a:r>
              <a:rPr lang="en-US" dirty="0"/>
              <a:t>   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128792F-412A-42F4-83D5-2E6704BB41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7239000" cy="792162"/>
          </a:xfrm>
        </p:spPr>
        <p:txBody>
          <a:bodyPr/>
          <a:lstStyle/>
          <a:p>
            <a:r>
              <a:rPr lang="en-US" dirty="0"/>
              <a:t>Pilot Program Parks</a:t>
            </a:r>
          </a:p>
        </p:txBody>
      </p:sp>
      <p:pic>
        <p:nvPicPr>
          <p:cNvPr id="5" name="Picture 4" descr="A picture containing grass, outdoor, sky, field&#10;&#10;Description automatically generated">
            <a:extLst>
              <a:ext uri="{FF2B5EF4-FFF2-40B4-BE49-F238E27FC236}">
                <a16:creationId xmlns:a16="http://schemas.microsoft.com/office/drawing/2014/main" id="{42487777-A640-4221-8596-BEBCA95A73A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200" y="3876755"/>
            <a:ext cx="3505200" cy="1771832"/>
          </a:xfrm>
          <a:prstGeom prst="rect">
            <a:avLst/>
          </a:prstGeom>
        </p:spPr>
      </p:pic>
      <p:pic>
        <p:nvPicPr>
          <p:cNvPr id="6" name="Picture 5" descr="A picture containing grass, sky, outdoor, field&#10;&#10;Description automatically generated">
            <a:extLst>
              <a:ext uri="{FF2B5EF4-FFF2-40B4-BE49-F238E27FC236}">
                <a16:creationId xmlns:a16="http://schemas.microsoft.com/office/drawing/2014/main" id="{C794C495-E9BD-4A2C-AE52-9E2A85446048}"/>
              </a:ext>
            </a:extLst>
          </p:cNvPr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76800" y="1626416"/>
            <a:ext cx="3581400" cy="1752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089846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74688F28-0227-4E4A-B4EC-853BFA1BA1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04800" y="990600"/>
            <a:ext cx="8686800" cy="4800598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sz="2400" b="0" dirty="0"/>
          </a:p>
          <a:p>
            <a:r>
              <a:rPr lang="en-US" sz="2400" dirty="0"/>
              <a:t>South Valleys Regional Park   </a:t>
            </a:r>
            <a:r>
              <a:rPr lang="en-US" sz="2400" b="0" dirty="0"/>
              <a:t>15650 Wedge Pkwy., Reno 89511</a:t>
            </a:r>
            <a:endParaRPr lang="en-US" sz="2400" dirty="0"/>
          </a:p>
          <a:p>
            <a:pPr marL="3657600" lvl="8" indent="0">
              <a:buNone/>
            </a:pPr>
            <a:r>
              <a:rPr lang="en-US" sz="2400" dirty="0"/>
              <a:t>      Lower soccer field between Library           </a:t>
            </a:r>
          </a:p>
          <a:p>
            <a:pPr marL="0" indent="0">
              <a:buNone/>
            </a:pPr>
            <a:r>
              <a:rPr lang="en-US" sz="2400" dirty="0"/>
              <a:t>				      </a:t>
            </a:r>
            <a:r>
              <a:rPr lang="en-US" sz="2400" b="0" dirty="0"/>
              <a:t>and playground. Chain link fence on 			                    two sides, split rail and retaining 					       wall on the other sides.</a:t>
            </a: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F746D70D-BFA0-47B5-91DB-E6E8AD8880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19200" y="76200"/>
            <a:ext cx="7010400" cy="792162"/>
          </a:xfrm>
        </p:spPr>
        <p:txBody>
          <a:bodyPr/>
          <a:lstStyle/>
          <a:p>
            <a:r>
              <a:rPr lang="en-US" dirty="0"/>
              <a:t>Pilot Program Parks</a:t>
            </a:r>
          </a:p>
        </p:txBody>
      </p:sp>
      <p:pic>
        <p:nvPicPr>
          <p:cNvPr id="7" name="Picture 6" descr="A fence in a field&#10;&#10;Description automatically generated with low confidence">
            <a:extLst>
              <a:ext uri="{FF2B5EF4-FFF2-40B4-BE49-F238E27FC236}">
                <a16:creationId xmlns:a16="http://schemas.microsoft.com/office/drawing/2014/main" id="{43DC8F82-BD27-432E-A060-08EE5C386F5B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4800" y="2133600"/>
            <a:ext cx="4101737" cy="19939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64751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8CB9B640-78FD-472F-924F-4A08DAD49B6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400" y="990600"/>
            <a:ext cx="8915400" cy="4800600"/>
          </a:xfrm>
        </p:spPr>
        <p:txBody>
          <a:bodyPr>
            <a:normAutofit lnSpcReduction="10000"/>
          </a:bodyPr>
          <a:lstStyle/>
          <a:p>
            <a:r>
              <a:rPr lang="en-US" sz="2400" dirty="0"/>
              <a:t>Total average users per day November-present: 89 people plus their dogs</a:t>
            </a:r>
          </a:p>
          <a:p>
            <a:r>
              <a:rPr lang="en-US" sz="2400" dirty="0"/>
              <a:t>Busiest off-leash field: South Valleys Regional Park</a:t>
            </a:r>
          </a:p>
          <a:p>
            <a:r>
              <a:rPr lang="en-US" sz="2400" dirty="0"/>
              <a:t>Total dog bag boxes replaced November–present: 24 boxes</a:t>
            </a:r>
          </a:p>
          <a:p>
            <a:r>
              <a:rPr lang="en-US" sz="2400" dirty="0"/>
              <a:t>Total dog waste picked up by staff November-present: 28 piles</a:t>
            </a:r>
          </a:p>
          <a:p>
            <a:r>
              <a:rPr lang="en-US" sz="2400" dirty="0"/>
              <a:t>Total Number of damage reports: Zero</a:t>
            </a:r>
          </a:p>
          <a:p>
            <a:r>
              <a:rPr lang="en-US" sz="2400" dirty="0"/>
              <a:t>Total calls to Animal Services: Zero</a:t>
            </a:r>
          </a:p>
          <a:p>
            <a:r>
              <a:rPr lang="en-US" sz="2400" dirty="0"/>
              <a:t>Comments from the public: Personal interactions have been 100% positive. Social media and email comments have been 80% positive, 20% negative. </a:t>
            </a:r>
          </a:p>
          <a:p>
            <a:r>
              <a:rPr lang="en-US" sz="2400" dirty="0"/>
              <a:t>Sport Leagues have been informed, no comments or questions have been voiced.</a:t>
            </a:r>
          </a:p>
          <a:p>
            <a:pPr marL="0" indent="0">
              <a:buNone/>
            </a:pPr>
            <a:endParaRPr lang="en-US" sz="24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97982ED3-6DE5-435B-8155-4E92D6DB936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4400" y="76200"/>
            <a:ext cx="8229600" cy="792162"/>
          </a:xfrm>
        </p:spPr>
        <p:txBody>
          <a:bodyPr/>
          <a:lstStyle/>
          <a:p>
            <a:r>
              <a:rPr lang="en-US" sz="3600" dirty="0"/>
              <a:t>Review of Pilot Program since November</a:t>
            </a:r>
          </a:p>
        </p:txBody>
      </p:sp>
    </p:spTree>
    <p:extLst>
      <p:ext uri="{BB962C8B-B14F-4D97-AF65-F5344CB8AC3E}">
        <p14:creationId xmlns:p14="http://schemas.microsoft.com/office/powerpoint/2010/main" val="3780789089"/>
      </p:ext>
    </p:extLst>
  </p:cSld>
  <p:clrMapOvr>
    <a:masterClrMapping/>
  </p:clrMapOvr>
</p:sld>
</file>

<file path=ppt/theme/theme1.xml><?xml version="1.0" encoding="utf-8"?>
<a:theme xmlns:a="http://schemas.openxmlformats.org/drawingml/2006/main" name="PowerPoint_Template_2015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6DEC550C71CAE40912F0B948EAD3AB8" ma:contentTypeVersion="12" ma:contentTypeDescription="Create a new document." ma:contentTypeScope="" ma:versionID="c71ec6686ebac3aba36aa83d78332302">
  <xsd:schema xmlns:xsd="http://www.w3.org/2001/XMLSchema" xmlns:xs="http://www.w3.org/2001/XMLSchema" xmlns:p="http://schemas.microsoft.com/office/2006/metadata/properties" xmlns:ns2="e93f2e64-45df-44c9-9219-b68e60e71b9a" xmlns:ns3="4d5fb9ff-f347-4570-abd3-f92f5f65d108" targetNamespace="http://schemas.microsoft.com/office/2006/metadata/properties" ma:root="true" ma:fieldsID="e6130d6856672c0d5cafd7f75225b8ee" ns2:_="" ns3:_="">
    <xsd:import namespace="e93f2e64-45df-44c9-9219-b68e60e71b9a"/>
    <xsd:import namespace="4d5fb9ff-f347-4570-abd3-f92f5f65d10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93f2e64-45df-44c9-9219-b68e60e71b9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LengthInSeconds" ma:index="18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d5fb9ff-f347-4570-abd3-f92f5f65d10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2200D7ED-6620-45A0-9F13-862FEFE886A3}">
  <ds:schemaRefs>
    <ds:schemaRef ds:uri="http://purl.org/dc/dcmitype/"/>
    <ds:schemaRef ds:uri="http://schemas.microsoft.com/office/infopath/2007/PartnerControls"/>
    <ds:schemaRef ds:uri="http://purl.org/dc/elements/1.1/"/>
    <ds:schemaRef ds:uri="http://schemas.microsoft.com/office/2006/documentManagement/types"/>
    <ds:schemaRef ds:uri="692fcb46-cd32-4673-9dbb-72b6bf24393b"/>
    <ds:schemaRef ds:uri="http://purl.org/dc/terms/"/>
    <ds:schemaRef ds:uri="ffc6589c-7287-4883-80b0-fa3c681082c4"/>
    <ds:schemaRef ds:uri="http://schemas.openxmlformats.org/package/2006/metadata/core-properties"/>
    <ds:schemaRef ds:uri="http://schemas.microsoft.com/office/2006/metadata/properties"/>
    <ds:schemaRef ds:uri="http://www.w3.org/XML/1998/namespace"/>
  </ds:schemaRefs>
</ds:datastoreItem>
</file>

<file path=customXml/itemProps2.xml><?xml version="1.0" encoding="utf-8"?>
<ds:datastoreItem xmlns:ds="http://schemas.openxmlformats.org/officeDocument/2006/customXml" ds:itemID="{A7BC16CB-1CBD-402F-9378-5075DDBF955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67CECBEF-39AA-4071-909B-A3850F066482}"/>
</file>

<file path=docProps/app.xml><?xml version="1.0" encoding="utf-8"?>
<Properties xmlns="http://schemas.openxmlformats.org/officeDocument/2006/extended-properties" xmlns:vt="http://schemas.openxmlformats.org/officeDocument/2006/docPropsVTypes">
  <Template>PowerPoint_Template_2015</Template>
  <TotalTime>1166</TotalTime>
  <Words>845</Words>
  <Application>Microsoft Office PowerPoint</Application>
  <PresentationFormat>On-screen Show (4:3)</PresentationFormat>
  <Paragraphs>81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4" baseType="lpstr">
      <vt:lpstr>Arial</vt:lpstr>
      <vt:lpstr>Calibri</vt:lpstr>
      <vt:lpstr>Wingdings</vt:lpstr>
      <vt:lpstr>PowerPoint_Template_2015</vt:lpstr>
      <vt:lpstr>PowerPoint Presentation</vt:lpstr>
      <vt:lpstr>Why do we need off-leash areas?</vt:lpstr>
      <vt:lpstr>Washoe County Parks Pilot Program</vt:lpstr>
      <vt:lpstr>Rule signs for off-leash areas</vt:lpstr>
      <vt:lpstr>Rule signs for off-leash areas con’t</vt:lpstr>
      <vt:lpstr>Rule signs for off-leash areas con’t</vt:lpstr>
      <vt:lpstr>Pilot Program Parks</vt:lpstr>
      <vt:lpstr>Pilot Program Parks</vt:lpstr>
      <vt:lpstr>Review of Pilot Program since November</vt:lpstr>
      <vt:lpstr>What’s Next?</vt:lpstr>
    </vt:vector>
  </TitlesOfParts>
  <Company>Washoe County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</dc:title>
  <dc:creator>mkramer</dc:creator>
  <cp:keywords>Powerpoint, Power Point, ppt</cp:keywords>
  <dc:description/>
  <cp:lastModifiedBy>Walker, Celia</cp:lastModifiedBy>
  <cp:revision>15</cp:revision>
  <cp:lastPrinted>2021-09-21T21:06:27Z</cp:lastPrinted>
  <dcterms:created xsi:type="dcterms:W3CDTF">2015-09-25T21:46:02Z</dcterms:created>
  <dcterms:modified xsi:type="dcterms:W3CDTF">2022-02-03T00:24:44Z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0x010100C6DEC550C71CAE40912F0B948EAD3AB8</vt:lpwstr>
  </property>
  <property fmtid="{D5CDD505-2E9C-101B-9397-08002B2CF9AE}" pid="3" name="_dlc_DocIdItemGuid">
    <vt:lpwstr>baf4cdfa-0915-4212-a058-608c58f70eeb</vt:lpwstr>
  </property>
</Properties>
</file>