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16"/>
  </p:notesMasterIdLst>
  <p:sldIdLst>
    <p:sldId id="256" r:id="rId5"/>
    <p:sldId id="258" r:id="rId6"/>
    <p:sldId id="257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4C"/>
    <a:srgbClr val="F58F72"/>
    <a:srgbClr val="047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E9E9E-2BA4-4BB7-9A97-38AF03246A70}" v="16" dt="2022-09-12T18:34:21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82"/>
    <p:restoredTop sz="96054"/>
  </p:normalViewPr>
  <p:slideViewPr>
    <p:cSldViewPr snapToObjects="1">
      <p:cViewPr varScale="1">
        <p:scale>
          <a:sx n="103" d="100"/>
          <a:sy n="103" d="100"/>
        </p:scale>
        <p:origin x="13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F63C6-871C-426D-8A5D-B2B0BDD6ACC4}" type="datetimeFigureOut"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EAAB8-BE00-45D1-874B-DD8728506D7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14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5EACBBB-6FCE-6B45-8719-D4DBB4F9A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324925"/>
            <a:ext cx="12192000" cy="6533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513812-6B1B-E245-B2CB-EFB1759D15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175" y="6356346"/>
            <a:ext cx="12192000" cy="501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CFC92-37C7-3D40-A314-CF30C4C639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-4978"/>
            <a:ext cx="12192000" cy="98249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02B2-4381-4B43-8EAD-5F017CE2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6D3B3-9200-6E47-BC8F-6D77EF40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5F5C7-B123-4246-BDCE-13175EDB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BF44E6-9346-C84D-904D-B083C7CE2C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941" y="155429"/>
            <a:ext cx="686099" cy="68563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CE25B54-7086-0347-B148-B6E32A1FE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6"/>
            <a:ext cx="10515600" cy="686802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072121-8659-6C4C-8001-64A77A0A0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108"/>
            <a:ext cx="10515600" cy="3631468"/>
          </a:xfrm>
        </p:spPr>
        <p:txBody>
          <a:bodyPr/>
          <a:lstStyle>
            <a:lvl1pPr>
              <a:defRPr sz="2200" b="0" i="0">
                <a:latin typeface="Roboto Slab" pitchFamily="2" charset="0"/>
                <a:ea typeface="Roboto Slab" pitchFamily="2" charset="0"/>
              </a:defRPr>
            </a:lvl1pPr>
            <a:lvl2pPr>
              <a:defRPr sz="2000" b="0" i="0">
                <a:latin typeface="Roboto Slab" pitchFamily="2" charset="0"/>
                <a:ea typeface="Roboto Slab" pitchFamily="2" charset="0"/>
              </a:defRPr>
            </a:lvl2pPr>
            <a:lvl3pPr>
              <a:defRPr sz="1600"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8E35F6-50F9-3F40-825C-1A26F39D8BC5}"/>
              </a:ext>
            </a:extLst>
          </p:cNvPr>
          <p:cNvSpPr/>
          <p:nvPr userDrawn="1"/>
        </p:nvSpPr>
        <p:spPr>
          <a:xfrm>
            <a:off x="0" y="962026"/>
            <a:ext cx="12192000" cy="76200"/>
          </a:xfrm>
          <a:prstGeom prst="rect">
            <a:avLst/>
          </a:prstGeom>
          <a:solidFill>
            <a:srgbClr val="04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3527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5E899-F0BA-AB45-B1B1-68AE7667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E81854-66DE-CE4B-B783-FF1E3EEAC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8DF05-97C4-A846-97F7-DF0C92EDF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702F6-A460-DA45-A6A3-C17C22E6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02045-DF8E-754E-A16D-E7BE516C2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195E2-4EB0-5745-B87E-93D0EAFF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4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3514-633A-C149-B2BF-3D0F1522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760CE-87EE-C44E-8C7C-A3BF767D2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F8175-670E-A248-AFCC-09CAB7C3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187D5-6CDB-5341-B51C-D7AD9E04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BB4FE-A9A2-2146-A435-C43FD72E9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77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8EB0BF-6E52-4A41-91D5-D5746DD21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B1F05-2ED9-824F-AEB6-743BD95FD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AD57-818F-F145-B6EC-5263F820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B2670-304E-AB4C-BDBD-C8B02FE1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FCB0E-509B-A344-A6E9-3FA14E89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1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A513812-6B1B-E245-B2CB-EFB1759D15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175" y="6356346"/>
            <a:ext cx="12192000" cy="501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CFC92-37C7-3D40-A314-CF30C4C639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-4978"/>
            <a:ext cx="12192000" cy="98249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02B2-4381-4B43-8EAD-5F017CE2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6D3B3-9200-6E47-BC8F-6D77EF40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5F5C7-B123-4246-BDCE-13175EDB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A3EADB-64EE-624D-AA14-279AFEE75955}"/>
              </a:ext>
            </a:extLst>
          </p:cNvPr>
          <p:cNvSpPr/>
          <p:nvPr userDrawn="1"/>
        </p:nvSpPr>
        <p:spPr>
          <a:xfrm>
            <a:off x="0" y="962026"/>
            <a:ext cx="12192000" cy="76200"/>
          </a:xfrm>
          <a:prstGeom prst="rect">
            <a:avLst/>
          </a:prstGeom>
          <a:solidFill>
            <a:srgbClr val="04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4B149F-CDAC-7D48-B8F4-A318B11BF8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941" y="155429"/>
            <a:ext cx="686099" cy="68563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3ED668A-304A-A54A-9379-015E25A26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6"/>
            <a:ext cx="10515600" cy="686802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7A0AF98-AF22-CF45-BE4F-7691C3B21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108"/>
            <a:ext cx="10515600" cy="3631468"/>
          </a:xfrm>
        </p:spPr>
        <p:txBody>
          <a:bodyPr/>
          <a:lstStyle>
            <a:lvl1pPr>
              <a:defRPr sz="2200" b="0" i="0">
                <a:latin typeface="Roboto Slab" pitchFamily="2" charset="0"/>
                <a:ea typeface="Roboto Slab" pitchFamily="2" charset="0"/>
              </a:defRPr>
            </a:lvl1pPr>
            <a:lvl2pPr>
              <a:defRPr sz="2000" b="0" i="0">
                <a:latin typeface="Roboto Slab" pitchFamily="2" charset="0"/>
                <a:ea typeface="Roboto Slab" pitchFamily="2" charset="0"/>
              </a:defRPr>
            </a:lvl2pPr>
            <a:lvl3pPr>
              <a:defRPr sz="1600"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6511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46341ED-3265-2F47-8A6C-8C7D88F4F9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200" y="1166744"/>
            <a:ext cx="4870588" cy="48705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925C7C-19DD-F84B-AC5A-D8089C1C77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175" y="6356346"/>
            <a:ext cx="12192000" cy="5016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CA0885-946A-1348-8195-8568DA1116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000"/>
            <a:ext cx="12192000" cy="98249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42357-1115-6342-8BD7-DF4848277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73691-B58B-874F-A27C-71D44DB45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4F817-33C7-9D43-AD7F-2519AFB6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9E39A4-3217-1945-A63E-CBA155BC6269}"/>
              </a:ext>
            </a:extLst>
          </p:cNvPr>
          <p:cNvSpPr/>
          <p:nvPr userDrawn="1"/>
        </p:nvSpPr>
        <p:spPr>
          <a:xfrm>
            <a:off x="0" y="962026"/>
            <a:ext cx="12192000" cy="76200"/>
          </a:xfrm>
          <a:prstGeom prst="rect">
            <a:avLst/>
          </a:prstGeom>
          <a:solidFill>
            <a:srgbClr val="04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B509CD-F766-A74F-8CEC-FF6C3871CD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941" y="155429"/>
            <a:ext cx="686099" cy="68563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9BBE3F7-40CA-A840-B829-A5D5B148E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6"/>
            <a:ext cx="10515600" cy="686802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CB3E24F-49F5-8544-BCED-F38CCB9D7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108"/>
            <a:ext cx="10515600" cy="3631468"/>
          </a:xfrm>
        </p:spPr>
        <p:txBody>
          <a:bodyPr/>
          <a:lstStyle>
            <a:lvl1pPr>
              <a:defRPr sz="2200" b="0" i="0">
                <a:latin typeface="Roboto Slab" pitchFamily="2" charset="0"/>
                <a:ea typeface="Roboto Slab" pitchFamily="2" charset="0"/>
              </a:defRPr>
            </a:lvl1pPr>
            <a:lvl2pPr>
              <a:defRPr sz="2000" b="0" i="0">
                <a:latin typeface="Roboto Slab" pitchFamily="2" charset="0"/>
                <a:ea typeface="Roboto Slab" pitchFamily="2" charset="0"/>
              </a:defRPr>
            </a:lvl2pPr>
            <a:lvl3pPr>
              <a:defRPr sz="1600"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414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BC2D-2C8E-7147-AEF9-A0242C3E4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C7D01-43AB-2A4E-9EFC-A3B564854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DB691-B72E-9D40-80A3-2564FE29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7A2CD-0E2C-EC4E-A7E0-FBACDEBA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2FD3-5C00-8B4B-BD6F-A1451066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7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8006C-6C51-674C-ACE4-A8C4F53A0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13C51-7402-134A-9611-A4EA09CFE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96115-027C-5041-9738-FA97EE972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FBC39-1FE1-5B45-9C64-0F0CAE1F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5F332-0C33-CF4C-B791-128240799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7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EAFC-CF1B-E546-8B41-46B7ADDF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E4D8D-2FBE-2E42-99AA-0916F1ECC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69D79-AB08-B848-810E-ACC301D46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F977E-5909-F843-B777-2F66AF125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574B10-E22A-F74C-8770-73CE26D47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F9B751-AAD6-D348-AD04-2085D058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416B2-F8A3-5B4A-B392-53EBA15A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E72885-DBDE-734A-9E13-230E8FAE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4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DC295-8D49-C64D-BFCB-1A04F399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E4842E-C5D1-AE43-AF09-0EBAAE157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6BA7C-65E1-0543-AA51-DDEF68A1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6DA5B-B428-D74C-B5B1-09133402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1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0AD575-50F0-A84A-B102-9EB5BCF06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4D19E-2B30-A44B-8F74-98C19C91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768EA-3713-EA42-8FAD-06FC18FB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6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BE0A7-3A1A-8640-9701-A29E74FC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A962A-C625-3C49-A8B1-03088E8C1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316BE-CA2A-674C-A0F0-6E6A1DACE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B981D-1E70-1149-A275-87919E85D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9B122-FAB1-2B48-99A0-13CB62BB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6B09F-BC4F-E242-AFEB-3552FD15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7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78BFF-06B9-0C40-8158-51684171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86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6B449-66F7-404C-8EAA-9ACE761A8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29123"/>
            <a:ext cx="10515600" cy="2815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346B5-9A06-D34F-B5C5-53ED2DA09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793C8-93C1-3645-9CE6-836D5D7A133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4D778-DE33-964A-BEC6-28550C15A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EAC4E-6F74-0247-A098-B4B11A034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476A8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roadbandusa.maps.arcgis.com/apps/webappviewer/index.html?id=e2b4907376b548f892672ef6afbc0da5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roadbandusa.maps.arcgis.com/apps/webappviewer/index.html?id=e2b4907376b548f892672ef6afbc0da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716F762-938B-1646-8DD8-892F579870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948738BA-D24E-1846-B815-9CA15E2D2588}"/>
              </a:ext>
            </a:extLst>
          </p:cNvPr>
          <p:cNvSpPr txBox="1">
            <a:spLocks/>
          </p:cNvSpPr>
          <p:nvPr/>
        </p:nvSpPr>
        <p:spPr>
          <a:xfrm>
            <a:off x="1702678" y="4415843"/>
            <a:ext cx="8786646" cy="165919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6000" b="1" dirty="0">
                <a:solidFill>
                  <a:schemeClr val="bg1"/>
                </a:solidFill>
                <a:latin typeface="Roboto Slab"/>
                <a:ea typeface="Roboto Slab" pitchFamily="2" charset="0"/>
                <a:cs typeface="Roboto Light" panose="02000000000000000000" pitchFamily="2" charset="0"/>
              </a:rPr>
              <a:t>Digital Equity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4865C6-0D71-7C4F-8728-ED4E101138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164" y="1816442"/>
            <a:ext cx="1817675" cy="181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40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A7BF6-827E-B7FE-200B-8FE0DDB6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10515600" cy="686802"/>
          </a:xfrm>
        </p:spPr>
        <p:txBody>
          <a:bodyPr/>
          <a:lstStyle/>
          <a:p>
            <a:r>
              <a:rPr lang="en-US" dirty="0"/>
              <a:t>Next Step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93DB14-0147-EFB7-D8B7-C9A184C8D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Meetings with RTI, Plumas-Sierra, </a:t>
            </a:r>
            <a:r>
              <a:rPr lang="en-US" dirty="0" err="1"/>
              <a:t>Starlink</a:t>
            </a:r>
            <a:endParaRPr lang="en-US" dirty="0"/>
          </a:p>
          <a:p>
            <a:r>
              <a:rPr lang="en-US" dirty="0"/>
              <a:t>Grant opportunities</a:t>
            </a:r>
          </a:p>
          <a:p>
            <a:r>
              <a:rPr lang="en-US" dirty="0"/>
              <a:t>Partnership with Tribes, NDOT, State, and other agencies</a:t>
            </a:r>
          </a:p>
          <a:p>
            <a:r>
              <a:rPr lang="en-US" dirty="0"/>
              <a:t>Survey communities</a:t>
            </a:r>
          </a:p>
          <a:p>
            <a:r>
              <a:rPr lang="en-US" dirty="0"/>
              <a:t>Digital Equity Program</a:t>
            </a:r>
          </a:p>
          <a:p>
            <a:pPr lvl="1"/>
            <a:r>
              <a:rPr lang="en-US" dirty="0"/>
              <a:t>Access to affordable, high-speed internet</a:t>
            </a:r>
          </a:p>
          <a:p>
            <a:pPr lvl="1"/>
            <a:r>
              <a:rPr lang="en-US" dirty="0"/>
              <a:t>Access to affordable technology requirements</a:t>
            </a:r>
          </a:p>
          <a:p>
            <a:pPr lvl="1"/>
            <a:r>
              <a:rPr lang="en-US" dirty="0"/>
              <a:t>Access to relevant and high quality, effective training and support for digital skill development and use</a:t>
            </a:r>
          </a:p>
        </p:txBody>
      </p:sp>
    </p:spTree>
    <p:extLst>
      <p:ext uri="{BB962C8B-B14F-4D97-AF65-F5344CB8AC3E}">
        <p14:creationId xmlns:p14="http://schemas.microsoft.com/office/powerpoint/2010/main" val="3731744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A7355D-3039-E249-ABA5-AA341BED4F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856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FEE6A1A-CBFA-334A-AC26-86072326FF77}"/>
              </a:ext>
            </a:extLst>
          </p:cNvPr>
          <p:cNvSpPr txBox="1">
            <a:spLocks/>
          </p:cNvSpPr>
          <p:nvPr/>
        </p:nvSpPr>
        <p:spPr>
          <a:xfrm>
            <a:off x="1600200" y="76200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476A8"/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r>
              <a:rPr lang="en-US" sz="120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56E6C3-361E-ED40-B54A-78622F06DB76}"/>
              </a:ext>
            </a:extLst>
          </p:cNvPr>
          <p:cNvSpPr txBox="1"/>
          <p:nvPr/>
        </p:nvSpPr>
        <p:spPr>
          <a:xfrm>
            <a:off x="3771900" y="3406446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Medium" panose="02000000000000000000" pitchFamily="2" charset="0"/>
              </a:rPr>
              <a:t>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90FBF6-03FD-3E44-BCAD-CD1A1D34AA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536" y="5304170"/>
            <a:ext cx="1114927" cy="111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7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FB1C33A-50C1-B444-AD3A-4C265B1413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2868" y="-6694"/>
            <a:ext cx="9519132" cy="68620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136D92-69C1-C342-975D-84137A5C3F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948738BA-D24E-1846-B815-9CA15E2D2588}"/>
              </a:ext>
            </a:extLst>
          </p:cNvPr>
          <p:cNvSpPr txBox="1">
            <a:spLocks/>
          </p:cNvSpPr>
          <p:nvPr/>
        </p:nvSpPr>
        <p:spPr>
          <a:xfrm>
            <a:off x="593392" y="659630"/>
            <a:ext cx="6631230" cy="189522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1"/>
                </a:solidFill>
                <a:latin typeface="Roboto Slab"/>
                <a:ea typeface="Roboto Slab" pitchFamily="2" charset="0"/>
                <a:cs typeface="Roboto Light" panose="02000000000000000000" pitchFamily="2" charset="0"/>
              </a:rPr>
              <a:t>Behzad Zamanian</a:t>
            </a:r>
            <a:endParaRPr lang="en-US" sz="1100" dirty="0">
              <a:solidFill>
                <a:schemeClr val="bg1"/>
              </a:solidFill>
            </a:endParaRPr>
          </a:p>
          <a:p>
            <a:pPr marL="0" indent="0"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1"/>
                </a:solidFill>
                <a:latin typeface="Roboto Slab"/>
              </a:rPr>
              <a:t>Chief Information Officer</a:t>
            </a:r>
            <a:endParaRPr lang="en-US" sz="1100" dirty="0">
              <a:solidFill>
                <a:schemeClr val="bg1"/>
              </a:solidFill>
            </a:endParaRPr>
          </a:p>
          <a:p>
            <a:pPr marL="0" indent="0">
              <a:lnSpc>
                <a:spcPts val="6000"/>
              </a:lnSpc>
              <a:spcBef>
                <a:spcPts val="0"/>
              </a:spcBef>
              <a:buNone/>
            </a:pPr>
            <a:endParaRPr lang="en-US" sz="10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Roboto Light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4865C6-0D71-7C4F-8728-ED4E101138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52" y="5032810"/>
            <a:ext cx="1152956" cy="115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31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ACB397C-4067-0444-B963-0136F833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10515600" cy="707535"/>
          </a:xfrm>
        </p:spPr>
        <p:txBody>
          <a:bodyPr/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Broadband Needs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F73C47-7397-1C83-6AF5-F0B941CCD928}"/>
              </a:ext>
            </a:extLst>
          </p:cNvPr>
          <p:cNvSpPr txBox="1">
            <a:spLocks/>
          </p:cNvSpPr>
          <p:nvPr/>
        </p:nvSpPr>
        <p:spPr>
          <a:xfrm>
            <a:off x="838200" y="2082425"/>
            <a:ext cx="10515600" cy="335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Performed a high-level Broadband feasibility needs study</a:t>
            </a:r>
          </a:p>
          <a:p>
            <a:pPr lvl="1"/>
            <a:r>
              <a:rPr lang="en-US" dirty="0">
                <a:hlinkClick r:id="rId2"/>
              </a:rPr>
              <a:t>Broadband USA (Indicators of Broadband Needs)</a:t>
            </a:r>
            <a:endParaRPr lang="en-US" dirty="0"/>
          </a:p>
          <a:p>
            <a:r>
              <a:rPr lang="en-US" dirty="0"/>
              <a:t>Attended and hosted several regional broadband groups with other agencies</a:t>
            </a:r>
          </a:p>
          <a:p>
            <a:r>
              <a:rPr lang="en-US" dirty="0"/>
              <a:t>Met with several service providers</a:t>
            </a:r>
          </a:p>
          <a:p>
            <a:pPr lvl="1"/>
            <a:r>
              <a:rPr lang="en-US" dirty="0"/>
              <a:t>Identify locations</a:t>
            </a:r>
          </a:p>
          <a:p>
            <a:pPr lvl="1"/>
            <a:r>
              <a:rPr lang="en-US" dirty="0"/>
              <a:t>Learn recommended approaches </a:t>
            </a:r>
          </a:p>
          <a:p>
            <a:r>
              <a:rPr lang="en-US" dirty="0"/>
              <a:t>Identified high priority areas within the County</a:t>
            </a:r>
          </a:p>
          <a:p>
            <a:r>
              <a:rPr lang="en-US" dirty="0"/>
              <a:t>Met with regional entities to look for partnership opportunities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317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6AA59-F21D-1EDC-8341-09C75CD71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10515600" cy="686802"/>
          </a:xfrm>
        </p:spPr>
        <p:txBody>
          <a:bodyPr/>
          <a:lstStyle/>
          <a:p>
            <a:r>
              <a:rPr lang="en-US" dirty="0"/>
              <a:t>Broadband Needs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6E3635-FFBB-A0AE-905A-A151A195E295}"/>
              </a:ext>
            </a:extLst>
          </p:cNvPr>
          <p:cNvSpPr txBox="1">
            <a:spLocks/>
          </p:cNvSpPr>
          <p:nvPr/>
        </p:nvSpPr>
        <p:spPr>
          <a:xfrm>
            <a:off x="838200" y="2082425"/>
            <a:ext cx="10515600" cy="3355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Performed a high-level Broadband feasibility needs study</a:t>
            </a:r>
          </a:p>
          <a:p>
            <a:pPr lvl="1"/>
            <a:r>
              <a:rPr lang="en-US" dirty="0">
                <a:hlinkClick r:id="rId2"/>
              </a:rPr>
              <a:t>Broadband USA (Indicators of Broadband Needs)</a:t>
            </a:r>
            <a:endParaRPr lang="en-US" dirty="0"/>
          </a:p>
          <a:p>
            <a:r>
              <a:rPr lang="en-US" dirty="0"/>
              <a:t>Attended and hosted several regional broadband groups with other agencies</a:t>
            </a:r>
          </a:p>
          <a:p>
            <a:r>
              <a:rPr lang="en-US" dirty="0"/>
              <a:t>Met with several service providers</a:t>
            </a:r>
          </a:p>
          <a:p>
            <a:pPr lvl="1"/>
            <a:r>
              <a:rPr lang="en-US" dirty="0"/>
              <a:t>Identify locations</a:t>
            </a:r>
          </a:p>
          <a:p>
            <a:pPr lvl="1"/>
            <a:r>
              <a:rPr lang="en-US" dirty="0"/>
              <a:t>Learn recommended approaches </a:t>
            </a:r>
          </a:p>
          <a:p>
            <a:r>
              <a:rPr lang="en-US" dirty="0"/>
              <a:t>Identified high priority areas within the County</a:t>
            </a:r>
          </a:p>
          <a:p>
            <a:r>
              <a:rPr lang="en-US" dirty="0"/>
              <a:t>Met with regional entities to look for partnership opportunities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37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2F31F6-3D9D-77D8-42F6-A211B015C575}"/>
              </a:ext>
            </a:extLst>
          </p:cNvPr>
          <p:cNvSpPr txBox="1">
            <a:spLocks/>
          </p:cNvSpPr>
          <p:nvPr/>
        </p:nvSpPr>
        <p:spPr>
          <a:xfrm>
            <a:off x="381000" y="89065"/>
            <a:ext cx="10515600" cy="85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476A8"/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r>
              <a:rPr lang="en-US" dirty="0"/>
              <a:t>Initial Findings/Priorities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5901EB4-4F08-78FB-95C3-551CFDC7898A}"/>
              </a:ext>
            </a:extLst>
          </p:cNvPr>
          <p:cNvSpPr txBox="1">
            <a:spLocks/>
          </p:cNvSpPr>
          <p:nvPr/>
        </p:nvSpPr>
        <p:spPr>
          <a:xfrm>
            <a:off x="838200" y="1524001"/>
            <a:ext cx="10515600" cy="4652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Northern Washoe County (Gerlach) </a:t>
            </a:r>
          </a:p>
          <a:p>
            <a:pPr fontAlgn="base">
              <a:buFont typeface="+mj-lt"/>
              <a:buAutoNum type="arabicPeriod" startAt="2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Downtown Reno </a:t>
            </a:r>
          </a:p>
          <a:p>
            <a:pPr fontAlgn="base">
              <a:buFont typeface="+mj-lt"/>
              <a:buAutoNum type="arabicPeriod" startAt="3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Echo Loder School /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Yori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Park </a:t>
            </a:r>
          </a:p>
          <a:p>
            <a:pPr fontAlgn="base">
              <a:buFont typeface="+mj-lt"/>
              <a:buAutoNum type="arabicPeriod" startAt="4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Pyramid Lake </a:t>
            </a:r>
          </a:p>
          <a:p>
            <a:pPr fontAlgn="base">
              <a:buFont typeface="+mj-lt"/>
              <a:buAutoNum type="arabicPeriod" startAt="5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Deer Park </a:t>
            </a:r>
          </a:p>
          <a:p>
            <a:pPr fontAlgn="base">
              <a:buFont typeface="+mj-lt"/>
              <a:buAutoNum type="arabicPeriod" startAt="6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Governor’s Bowl Park </a:t>
            </a:r>
          </a:p>
          <a:p>
            <a:pPr fontAlgn="base">
              <a:buFont typeface="+mj-lt"/>
              <a:buAutoNum type="arabicPeriod" startAt="7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Lake Virginia </a:t>
            </a:r>
          </a:p>
          <a:p>
            <a:pPr fontAlgn="base">
              <a:buFont typeface="+mj-lt"/>
              <a:buAutoNum type="arabicPeriod" startAt="8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Reno housing Authority </a:t>
            </a:r>
          </a:p>
          <a:p>
            <a:pPr fontAlgn="base">
              <a:buFont typeface="+mj-lt"/>
              <a:buAutoNum type="arabicPeriod" startAt="9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Wooster High School </a:t>
            </a:r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2061EFC-C1BC-8E81-F379-FB6A13941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172531"/>
            <a:ext cx="4047258" cy="503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445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0E52B-5993-B23F-55E3-09933D95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77" y="152400"/>
            <a:ext cx="10515600" cy="686802"/>
          </a:xfrm>
        </p:spPr>
        <p:txBody>
          <a:bodyPr/>
          <a:lstStyle/>
          <a:p>
            <a:r>
              <a:rPr lang="en-US" dirty="0"/>
              <a:t>Proposed Solution / Benefits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5BCA5CC-840A-A219-CC36-D71E50290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81199"/>
            <a:ext cx="7622309" cy="4195763"/>
          </a:xfrm>
        </p:spPr>
        <p:txBody>
          <a:bodyPr/>
          <a:lstStyle/>
          <a:p>
            <a:r>
              <a:rPr lang="en-US" dirty="0"/>
              <a:t>Use PLPT fiber from i-80 to Nixon PLPT fiber</a:t>
            </a:r>
          </a:p>
          <a:p>
            <a:r>
              <a:rPr lang="en-US" dirty="0"/>
              <a:t>Build 55 miles of aerial fiber from Nixon to Gerlach</a:t>
            </a:r>
          </a:p>
          <a:p>
            <a:r>
              <a:rPr lang="en-US" dirty="0"/>
              <a:t>Light up Library, School District, Community Center, and Public Safety Stations</a:t>
            </a:r>
          </a:p>
          <a:p>
            <a:r>
              <a:rPr lang="en-US" dirty="0"/>
              <a:t>Vendor to offer high speed Internet to the community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52C525-644A-01E5-177B-26646108A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1829" y="1690688"/>
            <a:ext cx="2175500" cy="442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49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82C5A-D1B5-FFEE-F77F-E9298E49B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05" y="152400"/>
            <a:ext cx="10515600" cy="686802"/>
          </a:xfrm>
        </p:spPr>
        <p:txBody>
          <a:bodyPr/>
          <a:lstStyle/>
          <a:p>
            <a:r>
              <a:rPr lang="en-US" dirty="0"/>
              <a:t>Gerlach Broadband Funding Source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80708E-5760-9B4B-70A3-8BD762FC6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05211" cy="4041775"/>
          </a:xfrm>
        </p:spPr>
        <p:txBody>
          <a:bodyPr>
            <a:normAutofit/>
          </a:bodyPr>
          <a:lstStyle/>
          <a:p>
            <a:r>
              <a:rPr lang="en-US" dirty="0"/>
              <a:t>Formed a regional partnership with PLPT and OSIT to fund the project:</a:t>
            </a:r>
          </a:p>
          <a:p>
            <a:pPr lvl="1"/>
            <a:r>
              <a:rPr lang="en-US" dirty="0"/>
              <a:t>Phase I-A</a:t>
            </a:r>
          </a:p>
          <a:p>
            <a:pPr lvl="2"/>
            <a:r>
              <a:rPr lang="en-US" dirty="0"/>
              <a:t>Use PLPT fiber from i-80 to Nixon</a:t>
            </a:r>
          </a:p>
          <a:p>
            <a:pPr lvl="2"/>
            <a:r>
              <a:rPr lang="en-US" dirty="0"/>
              <a:t>Build and install fiber optic cable infrastructure from Nixon to Gerlach</a:t>
            </a:r>
          </a:p>
          <a:p>
            <a:pPr lvl="2"/>
            <a:r>
              <a:rPr lang="en-US" dirty="0"/>
              <a:t>E-Rate 60%</a:t>
            </a:r>
          </a:p>
          <a:p>
            <a:pPr lvl="2"/>
            <a:r>
              <a:rPr lang="en-US" dirty="0"/>
              <a:t>FCC Matching 10%</a:t>
            </a:r>
          </a:p>
          <a:p>
            <a:pPr lvl="2"/>
            <a:r>
              <a:rPr lang="en-US" dirty="0"/>
              <a:t>OSIT 30%</a:t>
            </a:r>
          </a:p>
          <a:p>
            <a:pPr lvl="2"/>
            <a:r>
              <a:rPr lang="en-US" dirty="0"/>
              <a:t>Washoe County covers the monthly fee for lid fiber for Library, School District, Community Center,  and Public Safety Stations</a:t>
            </a:r>
          </a:p>
          <a:p>
            <a:pPr lvl="1"/>
            <a:r>
              <a:rPr lang="en-US" dirty="0"/>
              <a:t>Phase I-B</a:t>
            </a:r>
          </a:p>
          <a:p>
            <a:pPr lvl="2"/>
            <a:r>
              <a:rPr lang="en-US" dirty="0"/>
              <a:t>The proposed solution would fully support the community from day one.  The vendor is paying for additional fiber lines that it can use to serve customers in Gerlach. </a:t>
            </a:r>
          </a:p>
          <a:p>
            <a:pPr lvl="2"/>
            <a:r>
              <a:rPr lang="en-US" dirty="0"/>
              <a:t>Washoe County will apply for Broadband grants to install fiber to homes.</a:t>
            </a:r>
          </a:p>
        </p:txBody>
      </p:sp>
    </p:spTree>
    <p:extLst>
      <p:ext uri="{BB962C8B-B14F-4D97-AF65-F5344CB8AC3E}">
        <p14:creationId xmlns:p14="http://schemas.microsoft.com/office/powerpoint/2010/main" val="347223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5B4E7-B778-4DD7-29B4-4E0F91CD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0515600" cy="686802"/>
          </a:xfrm>
        </p:spPr>
        <p:txBody>
          <a:bodyPr/>
          <a:lstStyle/>
          <a:p>
            <a:r>
              <a:rPr lang="en-US" dirty="0" err="1"/>
              <a:t>Gelach</a:t>
            </a:r>
            <a:r>
              <a:rPr lang="en-US" dirty="0"/>
              <a:t> - Timeline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3A5D17-C9F4-C601-2E8F-A4BBF7115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58139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Developed a working committee – February </a:t>
            </a:r>
          </a:p>
          <a:p>
            <a:r>
              <a:rPr lang="en-US" sz="2400" dirty="0"/>
              <a:t>Developed and published RFP - March-April</a:t>
            </a:r>
          </a:p>
          <a:p>
            <a:r>
              <a:rPr lang="en-US" sz="2400" dirty="0"/>
              <a:t>Reviewed proposals - April-May</a:t>
            </a:r>
          </a:p>
          <a:p>
            <a:r>
              <a:rPr lang="en-US" sz="2400" dirty="0"/>
              <a:t>Awarded RFP to Digital Technology Solutions (DTS) – May</a:t>
            </a:r>
          </a:p>
          <a:p>
            <a:r>
              <a:rPr lang="en-US" sz="2400" dirty="0"/>
              <a:t>Established MOU with PLPT on 6/17</a:t>
            </a:r>
          </a:p>
          <a:p>
            <a:r>
              <a:rPr lang="en-US" sz="2400" dirty="0"/>
              <a:t>County Approval – June 28, 2022</a:t>
            </a:r>
          </a:p>
          <a:p>
            <a:r>
              <a:rPr lang="en-US" sz="2400" dirty="0"/>
              <a:t>Implementation Timeline July 22 – June 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E9DE73-60C2-BD9C-E1A2-8207D076D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339" y="1066800"/>
            <a:ext cx="5048250" cy="528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45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FA6029-3531-723B-69AF-25E37ADA6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4402015" cy="4881563"/>
          </a:xfrm>
        </p:spPr>
        <p:txBody>
          <a:bodyPr/>
          <a:lstStyle/>
          <a:p>
            <a:r>
              <a:rPr lang="en-US" dirty="0"/>
              <a:t>Options</a:t>
            </a:r>
          </a:p>
          <a:p>
            <a:pPr lvl="1"/>
            <a:r>
              <a:rPr lang="en-US" dirty="0"/>
              <a:t>RTI</a:t>
            </a:r>
          </a:p>
          <a:p>
            <a:pPr lvl="1"/>
            <a:r>
              <a:rPr lang="en-US" dirty="0"/>
              <a:t>Plumas-Sierra</a:t>
            </a:r>
          </a:p>
          <a:p>
            <a:pPr lvl="1"/>
            <a:r>
              <a:rPr lang="en-US" dirty="0" err="1"/>
              <a:t>Starlink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B5F03F-90C9-690A-4E76-A0985A1D8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653" y="1186960"/>
            <a:ext cx="4270868" cy="40708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17FC9D-DE53-9059-C90A-73AAB7D87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757" y="2895600"/>
            <a:ext cx="4270985" cy="29981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EB60E84-ADC8-FED5-4FF2-F9A2F6DED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1899"/>
            <a:ext cx="10515600" cy="686802"/>
          </a:xfrm>
        </p:spPr>
        <p:txBody>
          <a:bodyPr/>
          <a:lstStyle/>
          <a:p>
            <a:r>
              <a:rPr lang="en-US" dirty="0"/>
              <a:t>North Valley</a:t>
            </a:r>
          </a:p>
        </p:txBody>
      </p:sp>
    </p:spTree>
    <p:extLst>
      <p:ext uri="{BB962C8B-B14F-4D97-AF65-F5344CB8AC3E}">
        <p14:creationId xmlns:p14="http://schemas.microsoft.com/office/powerpoint/2010/main" val="2188643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shoe Coun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475A7"/>
      </a:accent1>
      <a:accent2>
        <a:srgbClr val="6A428A"/>
      </a:accent2>
      <a:accent3>
        <a:srgbClr val="C35366"/>
      </a:accent3>
      <a:accent4>
        <a:srgbClr val="BA6391"/>
      </a:accent4>
      <a:accent5>
        <a:srgbClr val="F48E71"/>
      </a:accent5>
      <a:accent6>
        <a:srgbClr val="F8C457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6adaaa-11c0-43ae-9299-5743f3d29b1e" xsi:nil="true"/>
    <lcf76f155ced4ddcb4097134ff3c332f xmlns="e93f2e64-45df-44c9-9219-b68e60e71b9a">
      <Terms xmlns="http://schemas.microsoft.com/office/infopath/2007/PartnerControls"/>
    </lcf76f155ced4ddcb4097134ff3c332f>
    <TaxKeywordTaxHTField xmlns="b76adaaa-11c0-43ae-9299-5743f3d29b1e">
      <Terms xmlns="http://schemas.microsoft.com/office/infopath/2007/PartnerControls"/>
    </TaxKeywordTaxHTField>
    <https_x003a__x002f__x002f_us06web_x002e_zoom_x002e_us_x002f_rec_x002f_share_x002f_kQEEQ9___x002d_WywHNPClDayKl8kDqrIiWrOc40vAxvtXx6WeFpXUl0peDm5eNIX0JAY_x002e_NcBxvOI59ny5o4M4 xmlns="e93f2e64-45df-44c9-9219-b68e60e71b9a">
      <Url xsi:nil="true"/>
      <Description xsi:nil="true"/>
    </https_x003a__x002f__x002f_us06web_x002e_zoom_x002e_us_x002f_rec_x002f_share_x002f_kQEEQ9___x002d_WywHNPClDayKl8kDqrIiWrOc40vAxvtXx6WeFpXUl0peDm5eNIX0JAY_x002e_NcBxvOI59ny5o4M4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EC550C71CAE40912F0B948EAD3AB8" ma:contentTypeVersion="20" ma:contentTypeDescription="Create a new document." ma:contentTypeScope="" ma:versionID="7d19f98628af4fd2bbc42b64020299e1">
  <xsd:schema xmlns:xsd="http://www.w3.org/2001/XMLSchema" xmlns:xs="http://www.w3.org/2001/XMLSchema" xmlns:p="http://schemas.microsoft.com/office/2006/metadata/properties" xmlns:ns2="e93f2e64-45df-44c9-9219-b68e60e71b9a" xmlns:ns3="4d5fb9ff-f347-4570-abd3-f92f5f65d108" xmlns:ns4="b76adaaa-11c0-43ae-9299-5743f3d29b1e" targetNamespace="http://schemas.microsoft.com/office/2006/metadata/properties" ma:root="true" ma:fieldsID="741a4b4d23ef59f5bba72a30b5e61bf4" ns2:_="" ns3:_="" ns4:_="">
    <xsd:import namespace="e93f2e64-45df-44c9-9219-b68e60e71b9a"/>
    <xsd:import namespace="4d5fb9ff-f347-4570-abd3-f92f5f65d108"/>
    <xsd:import namespace="b76adaaa-11c0-43ae-9299-5743f3d29b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https_x003a__x002f__x002f_us06web_x002e_zoom_x002e_us_x002f_rec_x002f_share_x002f_kQEEQ9___x002d_WywHNPClDayKl8kDqrIiWrOc40vAxvtXx6WeFpXUl0peDm5eNIX0JAY_x002e_NcBxvOI59ny5o4M4" minOccurs="0"/>
                <xsd:element ref="ns4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f2e64-45df-44c9-9219-b68e60e71b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b48f011-0c99-48a8-b23c-e11e698ab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https_x003a__x002f__x002f_us06web_x002e_zoom_x002e_us_x002f_rec_x002f_share_x002f_kQEEQ9___x002d_WywHNPClDayKl8kDqrIiWrOc40vAxvtXx6WeFpXUl0peDm5eNIX0JAY_x002e_NcBxvOI59ny5o4M4" ma:index="21" nillable="true" ma:displayName="https://us06web.zoom.us/rec/share/kQEEQ9__-WywHNPClDayKl8kDqrIiWrOc40vAxvtXx6WeFpXUl0peDm5eNIX0JAY.NcBxvOI59ny5o4M4" ma:description="November 1, 2021" ma:format="Hyperlink" ma:internalName="https_x003a__x002f__x002f_us06web_x002e_zoom_x002e_us_x002f_rec_x002f_share_x002f_kQEEQ9___x002d_WywHNPClDayKl8kDqrIiWrOc40vAxvtXx6WeFpXUl0peDm5eNIX0JAY_x002e_NcBxvOI59ny5o4M4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5fb9ff-f347-4570-abd3-f92f5f65d10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6adaaa-11c0-43ae-9299-5743f3d29b1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4bcff1e-d56e-46a5-b1b8-814d4caf1bc1}" ma:internalName="TaxCatchAll" ma:showField="CatchAllData" ma:web="b76adaaa-11c0-43ae-9299-5743f3d29b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3" nillable="true" ma:taxonomy="true" ma:internalName="TaxKeywordTaxHTField" ma:taxonomyFieldName="TaxKeyword" ma:displayName="Enterprise Keywords" ma:fieldId="{23f27201-bee3-471e-b2e7-b64fd8b7ca38}" ma:taxonomyMulti="true" ma:sspId="1b48f011-0c99-48a8-b23c-e11e698ab55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8A2ED1-CF57-4A94-AC0C-09E145F1FC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34678A-73AF-4A07-A48F-AC3990290816}">
  <ds:schemaRefs>
    <ds:schemaRef ds:uri="http://schemas.microsoft.com/office/2006/metadata/properties"/>
    <ds:schemaRef ds:uri="http://schemas.microsoft.com/office/infopath/2007/PartnerControls"/>
    <ds:schemaRef ds:uri="d674ea5f-e568-4e07-bc16-0a1f19b41d87"/>
    <ds:schemaRef ds:uri="2e592e58-1ea2-4767-b12d-785cb278db63"/>
  </ds:schemaRefs>
</ds:datastoreItem>
</file>

<file path=customXml/itemProps3.xml><?xml version="1.0" encoding="utf-8"?>
<ds:datastoreItem xmlns:ds="http://schemas.openxmlformats.org/officeDocument/2006/customXml" ds:itemID="{C4C7C6E0-A001-41DF-ACA4-6BA60131A67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</TotalTime>
  <Words>421</Words>
  <Application>Microsoft Office PowerPoint</Application>
  <PresentationFormat>Widescreen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Roboto Slab</vt:lpstr>
      <vt:lpstr>Roboto Slab Light</vt:lpstr>
      <vt:lpstr>Rockwell</vt:lpstr>
      <vt:lpstr>Wingdings 2</vt:lpstr>
      <vt:lpstr>Office Theme</vt:lpstr>
      <vt:lpstr>PowerPoint Presentation</vt:lpstr>
      <vt:lpstr>PowerPoint Presentation</vt:lpstr>
      <vt:lpstr>Broadband Needs</vt:lpstr>
      <vt:lpstr>Broadband Needs</vt:lpstr>
      <vt:lpstr>PowerPoint Presentation</vt:lpstr>
      <vt:lpstr>Proposed Solution / Benefits</vt:lpstr>
      <vt:lpstr>Gerlach Broadband Funding Source</vt:lpstr>
      <vt:lpstr>Gelach - Timeline</vt:lpstr>
      <vt:lpstr>North Valley</vt:lpstr>
      <vt:lpstr>Next Step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 Sperka</dc:creator>
  <cp:lastModifiedBy>Zamanian, Behzad</cp:lastModifiedBy>
  <cp:revision>99</cp:revision>
  <dcterms:created xsi:type="dcterms:W3CDTF">2021-10-07T17:37:40Z</dcterms:created>
  <dcterms:modified xsi:type="dcterms:W3CDTF">2022-09-12T18:38:01Z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0x01010084FF9E0F8158BF4FB5ADA22A84B6E9D2</vt:lpwstr>
  </property>
  <property fmtid="{D5CDD505-2E9C-101B-9397-08002B2CF9AE}" pid="3" name="MediaServiceImageTags">
    <vt:lpwstr/>
  </property>
</Properties>
</file>