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veat" panose="020B0604020202020204" charset="0"/>
      <p:regular r:id="rId19"/>
      <p:bold r:id="rId20"/>
    </p:embeddedFont>
    <p:embeddedFont>
      <p:font typeface="Golos Text" panose="020B0604020202020204" charset="0"/>
      <p:regular r:id="rId21"/>
      <p:bold r:id="rId22"/>
    </p:embeddedFont>
    <p:embeddedFont>
      <p:font typeface="Golos Text Medium" panose="020B0604020202020204" charset="0"/>
      <p:regular r:id="rId23"/>
      <p:bold r:id="rId24"/>
    </p:embeddedFont>
    <p:embeddedFont>
      <p:font typeface="Libre Franklin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6B36A-436C-4FE0-A5CB-BB69F4B12799}">
  <a:tblStyle styleId="{4FC6B36A-436C-4FE0-A5CB-BB69F4B127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176" y="33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6f0d21cf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6f0d21cf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6f0d21cfe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6f0d21cfe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bb7db13c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bb7db13c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76f0d21cfe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76f0d21cfe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7f7ddeef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7f7ddeef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27f7ddeef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27f7ddeef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424db5af8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424db5af8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Profiles on Placemate.com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f02fc394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f02fc394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6f0d21cf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6f0d21cf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76f0d21cfe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76f0d21cfe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6f0d21cf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6f0d21cfe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6f0d21cf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6f0d21cf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6f0d21cfe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6f0d21cfe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6f0d21cfe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6f0d21cfe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6f1c10c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6f1c10c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Operational implementation partner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6f0d21cf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76f0d21cf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514346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58900" y="3059625"/>
            <a:ext cx="44076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Incline Village / Crystal Bay, NV</a:t>
            </a:r>
            <a:endParaRPr sz="17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520625" y="3767625"/>
            <a:ext cx="1598400" cy="314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122E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March 27, 2025</a:t>
            </a:r>
            <a:endParaRPr sz="12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577975" y="3767625"/>
            <a:ext cx="332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Chase Janvrin</a:t>
            </a:r>
            <a:endParaRPr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General Manager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chase@placemate.com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00" y="795100"/>
            <a:ext cx="2644650" cy="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8299" y="154025"/>
            <a:ext cx="2246548" cy="17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F2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275" y="502213"/>
            <a:ext cx="5681949" cy="56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202925" y="812225"/>
            <a:ext cx="63411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Regional Results: 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Truckee 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E. Placer County 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S. Lake Tahoe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" name="Google Shape;257;p23"/>
          <p:cNvGraphicFramePr/>
          <p:nvPr/>
        </p:nvGraphicFramePr>
        <p:xfrm>
          <a:off x="245250" y="68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{4FC6B36A-436C-4FE0-A5CB-BB69F4B12799}</a:tableStyleId>
              </a:tblPr>
              <a:tblGrid>
                <a:gridCol w="43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RESULTS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Truckee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SLT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E. Placer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Total/Avg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6D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Launch Date......................................................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Nov 2020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Jan 2022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Aug 2022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n/a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Properties Awarded Grants.............................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218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53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107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378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No. of people housed.......................................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532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129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254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915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Avg property rent..............................................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$2,490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$2,249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$2,575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$2,438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Grants Allocated...............................................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$1,653,508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$225,000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$1,044,250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$2,922,758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Avg Cost per Unit (including program costs)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$9,016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$9,792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$11,909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$10,239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Avg Cost per Tenant (including program costs)</a:t>
                      </a:r>
                      <a:endParaRPr sz="1300" b="1"/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$3,695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$4,023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$5,017</a:t>
                      </a:r>
                      <a:endParaRPr sz="13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/>
                        <a:t>$4,245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8" name="Google Shape;258;p23"/>
          <p:cNvSpPr txBox="1"/>
          <p:nvPr/>
        </p:nvSpPr>
        <p:spPr>
          <a:xfrm>
            <a:off x="1600800" y="3766650"/>
            <a:ext cx="594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Average cost of construction for one new Affordable Housing unit on the N. Shore is approaching $1mm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F29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275" y="502213"/>
            <a:ext cx="5681949" cy="56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4"/>
          <p:cNvSpPr txBox="1"/>
          <p:nvPr/>
        </p:nvSpPr>
        <p:spPr>
          <a:xfrm>
            <a:off x="202925" y="812225"/>
            <a:ext cx="63411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IV / CB Program Review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473850" y="1495475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3256200" y="1495481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6038550" y="1495534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25"/>
          <p:cNvPicPr preferRelativeResize="0"/>
          <p:nvPr/>
        </p:nvPicPr>
        <p:blipFill rotWithShape="1">
          <a:blip r:embed="rId3">
            <a:alphaModFix/>
          </a:blip>
          <a:srcRect l="-3689" t="-3290" r="3690" b="3289"/>
          <a:stretch/>
        </p:blipFill>
        <p:spPr>
          <a:xfrm>
            <a:off x="4077225" y="1579702"/>
            <a:ext cx="989549" cy="111023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484800" y="2495675"/>
            <a:ext cx="26208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Pilot program was results of the Washoe Tahoe Housing Partnership recommendation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Funding provided by Washoe County 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274" name="Google Shape;2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363" y="1537838"/>
            <a:ext cx="1064200" cy="119397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5"/>
          <p:cNvSpPr txBox="1"/>
          <p:nvPr/>
        </p:nvSpPr>
        <p:spPr>
          <a:xfrm>
            <a:off x="3256200" y="2495675"/>
            <a:ext cx="26316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Tahoe Prosperity Center was contracted with the County to collect community feedback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With guidance from Placemate we arrived at the guidelines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6038400" y="2495675"/>
            <a:ext cx="2620800" cy="22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Program launch pushed to February to avoid launching during holiday slowdown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8 month onboarding period, 12 month compliance</a:t>
            </a:r>
            <a:endParaRPr sz="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5675" y="302525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/>
          <p:nvPr/>
        </p:nvSpPr>
        <p:spPr>
          <a:xfrm rot="10800000" flipH="1">
            <a:off x="0" y="-5425"/>
            <a:ext cx="276600" cy="864900"/>
          </a:xfrm>
          <a:prstGeom prst="round1Rect">
            <a:avLst>
              <a:gd name="adj" fmla="val 26283"/>
            </a:avLst>
          </a:prstGeom>
          <a:solidFill>
            <a:srgbClr val="1E3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494075" y="188525"/>
            <a:ext cx="725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Lease to Locals: </a:t>
            </a:r>
            <a:r>
              <a:rPr lang="en" sz="2800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Launch Overview</a:t>
            </a:r>
            <a:endParaRPr sz="28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80" name="Google Shape;2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74320" cy="11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7150" y="1903975"/>
            <a:ext cx="454393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E40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/>
          <p:nvPr/>
        </p:nvSpPr>
        <p:spPr>
          <a:xfrm>
            <a:off x="2300" y="4812725"/>
            <a:ext cx="459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6"/>
          <p:cNvSpPr txBox="1"/>
          <p:nvPr/>
        </p:nvSpPr>
        <p:spPr>
          <a:xfrm>
            <a:off x="76150" y="4823000"/>
            <a:ext cx="890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88" name="Google Shape;2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4325" cy="10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6"/>
          <p:cNvSpPr txBox="1"/>
          <p:nvPr/>
        </p:nvSpPr>
        <p:spPr>
          <a:xfrm>
            <a:off x="473850" y="247300"/>
            <a:ext cx="4624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Program Policies</a:t>
            </a:r>
            <a:endParaRPr sz="32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grpSp>
        <p:nvGrpSpPr>
          <p:cNvPr id="290" name="Google Shape;290;p26"/>
          <p:cNvGrpSpPr/>
          <p:nvPr/>
        </p:nvGrpSpPr>
        <p:grpSpPr>
          <a:xfrm>
            <a:off x="473850" y="1266750"/>
            <a:ext cx="2631600" cy="3425375"/>
            <a:chOff x="575625" y="1266750"/>
            <a:chExt cx="2631600" cy="3213900"/>
          </a:xfrm>
        </p:grpSpPr>
        <p:sp>
          <p:nvSpPr>
            <p:cNvPr id="291" name="Google Shape;291;p26"/>
            <p:cNvSpPr/>
            <p:nvPr/>
          </p:nvSpPr>
          <p:spPr>
            <a:xfrm>
              <a:off x="575625" y="1266750"/>
              <a:ext cx="2631600" cy="3213900"/>
            </a:xfrm>
            <a:prstGeom prst="roundRect">
              <a:avLst>
                <a:gd name="adj" fmla="val 6842"/>
              </a:avLst>
            </a:prstGeom>
            <a:solidFill>
              <a:srgbClr val="1E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719000" y="2156100"/>
              <a:ext cx="2111400" cy="9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Property 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must be located in the Incline Village Crystal Bay Planning Boundary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293" name="Google Shape;293;p26"/>
            <p:cNvSpPr txBox="1"/>
            <p:nvPr/>
          </p:nvSpPr>
          <p:spPr>
            <a:xfrm>
              <a:off x="719000" y="3271662"/>
              <a:ext cx="2156400" cy="7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Property 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can not have been a full time rental in the past 12 months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294" name="Google Shape;294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5200" y="1488000"/>
              <a:ext cx="640080" cy="5760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26"/>
          <p:cNvGrpSpPr/>
          <p:nvPr/>
        </p:nvGrpSpPr>
        <p:grpSpPr>
          <a:xfrm>
            <a:off x="3256200" y="1266701"/>
            <a:ext cx="2631600" cy="3425375"/>
            <a:chOff x="3256200" y="1266738"/>
            <a:chExt cx="2631600" cy="3213900"/>
          </a:xfrm>
        </p:grpSpPr>
        <p:sp>
          <p:nvSpPr>
            <p:cNvPr id="296" name="Google Shape;296;p26"/>
            <p:cNvSpPr/>
            <p:nvPr/>
          </p:nvSpPr>
          <p:spPr>
            <a:xfrm>
              <a:off x="3256200" y="1266738"/>
              <a:ext cx="2631600" cy="3213900"/>
            </a:xfrm>
            <a:prstGeom prst="roundRect">
              <a:avLst>
                <a:gd name="adj" fmla="val 6842"/>
              </a:avLst>
            </a:prstGeom>
            <a:solidFill>
              <a:srgbClr val="1E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3399575" y="2156092"/>
              <a:ext cx="2436000" cy="11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Leases 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can be long-term (12+ mo) or seasonal (5-11 mo) and subject to a maximum rent cap of $4,000/mo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3399575" y="3267534"/>
              <a:ext cx="2436000" cy="11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Incentive 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amounts are $4,500 for long-term leases or $2,000 for seasonal leases (max of 4 Qualified Tenants)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299" name="Google Shape;299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42788" y="1544275"/>
              <a:ext cx="731520" cy="5197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26"/>
          <p:cNvGrpSpPr/>
          <p:nvPr/>
        </p:nvGrpSpPr>
        <p:grpSpPr>
          <a:xfrm>
            <a:off x="6038550" y="1266751"/>
            <a:ext cx="2631600" cy="3425375"/>
            <a:chOff x="6038550" y="1266738"/>
            <a:chExt cx="2631600" cy="3213900"/>
          </a:xfrm>
        </p:grpSpPr>
        <p:sp>
          <p:nvSpPr>
            <p:cNvPr id="301" name="Google Shape;301;p26"/>
            <p:cNvSpPr/>
            <p:nvPr/>
          </p:nvSpPr>
          <p:spPr>
            <a:xfrm>
              <a:off x="6038550" y="1266738"/>
              <a:ext cx="2631600" cy="3213900"/>
            </a:xfrm>
            <a:prstGeom prst="roundRect">
              <a:avLst>
                <a:gd name="adj" fmla="val 6842"/>
              </a:avLst>
            </a:prstGeom>
            <a:solidFill>
              <a:srgbClr val="1E3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 txBox="1"/>
            <p:nvPr/>
          </p:nvSpPr>
          <p:spPr>
            <a:xfrm>
              <a:off x="6181929" y="2156088"/>
              <a:ext cx="2242800" cy="9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At least one adult in the </a:t>
              </a: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household must be locally employed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 at least 30 hours per week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6181925" y="3259913"/>
              <a:ext cx="2437800" cy="92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Gross Income </a:t>
              </a:r>
              <a:r>
                <a:rPr lang="en" sz="1300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can not average greater than 200% of the area median income ($141,750).</a:t>
              </a:r>
              <a:endParaRPr sz="13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304" name="Google Shape;304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87920" y="1459825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5" name="Google Shape;30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5675" y="407346"/>
            <a:ext cx="351350" cy="357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74320" cy="11795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7"/>
          <p:cNvSpPr txBox="1"/>
          <p:nvPr/>
        </p:nvSpPr>
        <p:spPr>
          <a:xfrm>
            <a:off x="492200" y="251238"/>
            <a:ext cx="6534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Pipeline</a:t>
            </a:r>
            <a:r>
              <a:rPr lang="en" sz="3200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 Funnel and Results </a:t>
            </a:r>
            <a:r>
              <a:rPr lang="en" sz="32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22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312" name="Google Shape;3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" y="1308963"/>
            <a:ext cx="4148387" cy="357958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7"/>
          <p:cNvSpPr txBox="1"/>
          <p:nvPr/>
        </p:nvSpPr>
        <p:spPr>
          <a:xfrm>
            <a:off x="2028825" y="1464950"/>
            <a:ext cx="1005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31</a:t>
            </a:r>
            <a:endParaRPr sz="32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2103675" y="2142050"/>
            <a:ext cx="85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8</a:t>
            </a:r>
            <a:endParaRPr sz="32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>
            <a:off x="2103675" y="2902395"/>
            <a:ext cx="85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16</a:t>
            </a:r>
            <a:endParaRPr sz="32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316" name="Google Shape;316;p27"/>
          <p:cNvCxnSpPr/>
          <p:nvPr/>
        </p:nvCxnSpPr>
        <p:spPr>
          <a:xfrm>
            <a:off x="3995600" y="1803500"/>
            <a:ext cx="505500" cy="0"/>
          </a:xfrm>
          <a:prstGeom prst="straightConnector1">
            <a:avLst/>
          </a:prstGeom>
          <a:noFill/>
          <a:ln w="19050" cap="flat" cmpd="sng">
            <a:solidFill>
              <a:srgbClr val="F25F2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7" name="Google Shape;317;p27"/>
          <p:cNvCxnSpPr/>
          <p:nvPr/>
        </p:nvCxnSpPr>
        <p:spPr>
          <a:xfrm>
            <a:off x="3995600" y="2449540"/>
            <a:ext cx="505500" cy="0"/>
          </a:xfrm>
          <a:prstGeom prst="straightConnector1">
            <a:avLst/>
          </a:prstGeom>
          <a:noFill/>
          <a:ln w="19050" cap="flat" cmpd="sng">
            <a:solidFill>
              <a:srgbClr val="122E4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27"/>
          <p:cNvCxnSpPr/>
          <p:nvPr/>
        </p:nvCxnSpPr>
        <p:spPr>
          <a:xfrm>
            <a:off x="3995600" y="3151100"/>
            <a:ext cx="505500" cy="0"/>
          </a:xfrm>
          <a:prstGeom prst="straightConnector1">
            <a:avLst/>
          </a:prstGeom>
          <a:noFill/>
          <a:ln w="19050" cap="flat" cmpd="sng">
            <a:solidFill>
              <a:srgbClr val="73859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9" name="Google Shape;319;p27"/>
          <p:cNvSpPr txBox="1"/>
          <p:nvPr/>
        </p:nvSpPr>
        <p:spPr>
          <a:xfrm>
            <a:off x="4494725" y="1572650"/>
            <a:ext cx="387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Total property owner leads </a:t>
            </a:r>
            <a:endParaRPr sz="1800" b="1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(Actively trying to reach 9)</a:t>
            </a:r>
            <a:endParaRPr sz="12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0" name="Google Shape;320;p27"/>
          <p:cNvSpPr txBox="1"/>
          <p:nvPr/>
        </p:nvSpPr>
        <p:spPr>
          <a:xfrm>
            <a:off x="4501100" y="2218700"/>
            <a:ext cx="351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Not Qualified / Not Interested</a:t>
            </a:r>
            <a:endParaRPr sz="18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(Only 1 Not Interested)</a:t>
            </a:r>
            <a:endParaRPr sz="12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4494725" y="2920250"/>
            <a:ext cx="337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38592"/>
                </a:solidFill>
                <a:latin typeface="Golos Text"/>
                <a:ea typeface="Golos Text"/>
                <a:cs typeface="Golos Text"/>
                <a:sym typeface="Golos Text"/>
              </a:rPr>
              <a:t>Interested/Future Interest</a:t>
            </a:r>
            <a:endParaRPr sz="1800">
              <a:solidFill>
                <a:srgbClr val="73859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2103675" y="3632795"/>
            <a:ext cx="85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7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323" name="Google Shape;323;p27"/>
          <p:cNvCxnSpPr/>
          <p:nvPr/>
        </p:nvCxnSpPr>
        <p:spPr>
          <a:xfrm>
            <a:off x="3995600" y="3918050"/>
            <a:ext cx="505500" cy="0"/>
          </a:xfrm>
          <a:prstGeom prst="straightConnector1">
            <a:avLst/>
          </a:prstGeom>
          <a:noFill/>
          <a:ln w="19050" cap="flat" cmpd="sng">
            <a:solidFill>
              <a:srgbClr val="73859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4" name="Google Shape;324;p27"/>
          <p:cNvSpPr txBox="1"/>
          <p:nvPr/>
        </p:nvSpPr>
        <p:spPr>
          <a:xfrm>
            <a:off x="4494725" y="3687200"/>
            <a:ext cx="328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38592"/>
                </a:solidFill>
                <a:latin typeface="Golos Text"/>
                <a:ea typeface="Golos Text"/>
                <a:cs typeface="Golos Text"/>
                <a:sym typeface="Golos Text"/>
              </a:rPr>
              <a:t>Listed</a:t>
            </a:r>
            <a:endParaRPr sz="1800" b="1">
              <a:solidFill>
                <a:srgbClr val="73859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25" name="Google Shape;32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0" cy="514346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/>
          <p:nvPr/>
        </p:nvSpPr>
        <p:spPr>
          <a:xfrm>
            <a:off x="1906750" y="2469150"/>
            <a:ext cx="2451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Questions</a:t>
            </a:r>
            <a:endParaRPr sz="31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5577975" y="3767625"/>
            <a:ext cx="3320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Chase Janvrin</a:t>
            </a:r>
            <a:endParaRPr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General Manager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chase@placemate.com</a:t>
            </a:r>
            <a:endParaRPr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900" y="718900"/>
            <a:ext cx="2864774" cy="5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8299" y="154025"/>
            <a:ext cx="2246548" cy="173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8958"/>
          <a:stretch/>
        </p:blipFill>
        <p:spPr>
          <a:xfrm>
            <a:off x="11100" y="460725"/>
            <a:ext cx="9144000" cy="468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618" y="160200"/>
            <a:ext cx="8633271" cy="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5675" y="4375750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94075" y="188525"/>
            <a:ext cx="643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Agenda</a:t>
            </a:r>
            <a:endParaRPr sz="28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grpSp>
        <p:nvGrpSpPr>
          <p:cNvPr id="68" name="Google Shape;68;p14"/>
          <p:cNvGrpSpPr/>
          <p:nvPr/>
        </p:nvGrpSpPr>
        <p:grpSpPr>
          <a:xfrm>
            <a:off x="797825" y="1250975"/>
            <a:ext cx="7115250" cy="2526000"/>
            <a:chOff x="1175475" y="1304250"/>
            <a:chExt cx="7115250" cy="2526000"/>
          </a:xfrm>
        </p:grpSpPr>
        <p:pic>
          <p:nvPicPr>
            <p:cNvPr id="69" name="Google Shape;69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5475" y="1485942"/>
              <a:ext cx="98350" cy="98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 txBox="1"/>
            <p:nvPr/>
          </p:nvSpPr>
          <p:spPr>
            <a:xfrm>
              <a:off x="1352025" y="1304250"/>
              <a:ext cx="6938700" cy="25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Background on Lease to Locals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Regional Results — Truckee, E. Placer County, S. Lake Tahoe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Incline Village / Crystal Bay Program 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Launch Overview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Policies Review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122E40"/>
                  </a:solidFill>
                  <a:latin typeface="Golos Text"/>
                  <a:ea typeface="Golos Text"/>
                  <a:cs typeface="Golos Text"/>
                  <a:sym typeface="Golos Text"/>
                </a:rPr>
                <a:t>	Progress Update</a:t>
              </a:r>
              <a:endParaRPr sz="1800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  <p:pic>
          <p:nvPicPr>
            <p:cNvPr id="71" name="Google Shape;71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5475" y="2054478"/>
              <a:ext cx="98350" cy="98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825" y="2522578"/>
            <a:ext cx="98350" cy="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225" y="2868228"/>
            <a:ext cx="98350" cy="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225" y="3159078"/>
            <a:ext cx="98350" cy="9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1225" y="3463878"/>
            <a:ext cx="98350" cy="9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F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275" y="502213"/>
            <a:ext cx="5681949" cy="56819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02925" y="812225"/>
            <a:ext cx="63411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Background on Lease to Locals</a:t>
            </a: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E4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579650" y="1357500"/>
            <a:ext cx="7856100" cy="3141900"/>
          </a:xfrm>
          <a:prstGeom prst="roundRect">
            <a:avLst>
              <a:gd name="adj" fmla="val 6842"/>
            </a:avLst>
          </a:prstGeom>
          <a:solidFill>
            <a:srgbClr val="1E3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94075" y="188525"/>
            <a:ext cx="643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Placemate’s Vision and Mission:</a:t>
            </a:r>
            <a:endParaRPr sz="28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2151975" y="1626925"/>
            <a:ext cx="6213600" cy="26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Vision:</a:t>
            </a:r>
            <a:r>
              <a:rPr lang="en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We envision a world where communities thrive because local employees can find stable housing.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Mission: </a:t>
            </a:r>
            <a:r>
              <a:rPr lang="en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Our mission is to help local employees secure housing in tourism-based economies, through innovative public and private partnerships across the country.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675" y="407346"/>
            <a:ext cx="351350" cy="357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514" y="2433785"/>
            <a:ext cx="913750" cy="9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10800000" flipH="1">
            <a:off x="0" y="-5425"/>
            <a:ext cx="276600" cy="864900"/>
          </a:xfrm>
          <a:prstGeom prst="round1Rect">
            <a:avLst>
              <a:gd name="adj" fmla="val 26283"/>
            </a:avLst>
          </a:prstGeom>
          <a:solidFill>
            <a:srgbClr val="F25F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74325" cy="10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/>
          <p:nvPr/>
        </p:nvSpPr>
        <p:spPr>
          <a:xfrm>
            <a:off x="473850" y="1495475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256200" y="1495506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038550" y="1495534"/>
            <a:ext cx="2631600" cy="32415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-3689" t="-3290" r="3690" b="3289"/>
          <a:stretch/>
        </p:blipFill>
        <p:spPr>
          <a:xfrm>
            <a:off x="1213050" y="1443139"/>
            <a:ext cx="989549" cy="1110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685200" y="2495664"/>
            <a:ext cx="2208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Convert existing housing stock to new longer-term rentals for the local workforce in tourist towns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315" y="1537847"/>
            <a:ext cx="989549" cy="11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86363" y="1495963"/>
            <a:ext cx="1064200" cy="119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3256200" y="2495675"/>
            <a:ext cx="263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Provide property owners a </a:t>
            </a:r>
            <a:r>
              <a:rPr lang="en" sz="1600" b="1" i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one time</a:t>
            </a: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 cash incentive to convert their properties into seasonal and long-term rentals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185800" y="2495675"/>
            <a:ext cx="2409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122E40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Allow local governments to quickly and efficiently address critical “missing middle” housing needs</a:t>
            </a:r>
            <a:endParaRPr sz="1600">
              <a:solidFill>
                <a:srgbClr val="122E40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5675" y="302525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 rot="10800000" flipH="1">
            <a:off x="0" y="-5425"/>
            <a:ext cx="276600" cy="864900"/>
          </a:xfrm>
          <a:prstGeom prst="round1Rect">
            <a:avLst>
              <a:gd name="adj" fmla="val 26283"/>
            </a:avLst>
          </a:prstGeom>
          <a:solidFill>
            <a:srgbClr val="1E3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494075" y="188525"/>
            <a:ext cx="725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Lease to Locals: </a:t>
            </a:r>
            <a:r>
              <a:rPr lang="en" sz="2800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Program Overview</a:t>
            </a:r>
            <a:endParaRPr sz="28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74320" cy="11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8"/>
          <p:cNvGrpSpPr/>
          <p:nvPr/>
        </p:nvGrpSpPr>
        <p:grpSpPr>
          <a:xfrm>
            <a:off x="2439438" y="4733338"/>
            <a:ext cx="6083475" cy="577550"/>
            <a:chOff x="2363254" y="4306200"/>
            <a:chExt cx="4195500" cy="577550"/>
          </a:xfrm>
        </p:grpSpPr>
        <p:sp>
          <p:nvSpPr>
            <p:cNvPr id="115" name="Google Shape;115;p18"/>
            <p:cNvSpPr/>
            <p:nvPr/>
          </p:nvSpPr>
          <p:spPr>
            <a:xfrm>
              <a:off x="2363254" y="4306200"/>
              <a:ext cx="4195500" cy="3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 txBox="1"/>
            <p:nvPr/>
          </p:nvSpPr>
          <p:spPr>
            <a:xfrm>
              <a:off x="2849047" y="4314350"/>
              <a:ext cx="37095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Placemate administers and is the face of the program for the participants</a:t>
              </a:r>
              <a:endParaRPr sz="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</p:grpSp>
      <p:sp>
        <p:nvSpPr>
          <p:cNvPr id="117" name="Google Shape;117;p18"/>
          <p:cNvSpPr txBox="1"/>
          <p:nvPr/>
        </p:nvSpPr>
        <p:spPr>
          <a:xfrm>
            <a:off x="4514225" y="4424400"/>
            <a:ext cx="227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5100"/>
                </a:solidFill>
                <a:latin typeface="Caveat"/>
                <a:ea typeface="Caveat"/>
                <a:cs typeface="Caveat"/>
                <a:sym typeface="Caveat"/>
              </a:rPr>
              <a:t>Collaboration</a:t>
            </a:r>
            <a:endParaRPr sz="1000">
              <a:solidFill>
                <a:srgbClr val="FF51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73850" y="188525"/>
            <a:ext cx="804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E95233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Lease to Locals </a:t>
            </a:r>
            <a:r>
              <a:rPr lang="en" sz="2600" b="1">
                <a:solidFill>
                  <a:srgbClr val="E95233"/>
                </a:solidFill>
                <a:latin typeface="Golos Text"/>
                <a:ea typeface="Golos Text"/>
                <a:cs typeface="Golos Text"/>
                <a:sym typeface="Golos Text"/>
              </a:rPr>
              <a:t>Overview</a:t>
            </a:r>
            <a:endParaRPr sz="2000">
              <a:solidFill>
                <a:srgbClr val="E9523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t="-36276"/>
          <a:stretch/>
        </p:blipFill>
        <p:spPr>
          <a:xfrm>
            <a:off x="0" y="-313950"/>
            <a:ext cx="274320" cy="11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675" y="302525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632725" y="915875"/>
            <a:ext cx="136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Local Tenants</a:t>
            </a:r>
            <a:endParaRPr sz="13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6343025" y="1789600"/>
            <a:ext cx="202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As a local, I need an affordable place to rent to continue living here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30325" y="1148925"/>
            <a:ext cx="769800" cy="8617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3351852" y="906350"/>
            <a:ext cx="21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Property Owners (POs)</a:t>
            </a:r>
            <a:endParaRPr sz="13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6">
            <a:alphaModFix/>
          </a:blip>
          <a:srcRect b="21685"/>
          <a:stretch/>
        </p:blipFill>
        <p:spPr>
          <a:xfrm>
            <a:off x="3990438" y="1209425"/>
            <a:ext cx="825489" cy="6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3170050" y="1789625"/>
            <a:ext cx="238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I have a property I’d consider renting… and this program helps make that work</a:t>
            </a:r>
            <a:endParaRPr sz="12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622875" y="869825"/>
            <a:ext cx="91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5100"/>
                </a:solidFill>
                <a:latin typeface="Golos Text"/>
                <a:ea typeface="Golos Text"/>
                <a:cs typeface="Golos Text"/>
                <a:sym typeface="Golos Text"/>
              </a:rPr>
              <a:t>+</a:t>
            </a:r>
            <a:endParaRPr sz="1900" b="1">
              <a:solidFill>
                <a:srgbClr val="FF510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16575" y="1384525"/>
            <a:ext cx="2022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highlight>
                  <a:schemeClr val="lt1"/>
                </a:highlight>
                <a:latin typeface="Golos Text"/>
                <a:ea typeface="Golos Text"/>
                <a:cs typeface="Golos Text"/>
                <a:sym typeface="Golos Text"/>
              </a:rPr>
              <a:t>Participants</a:t>
            </a:r>
            <a:endParaRPr sz="1600" b="1">
              <a:solidFill>
                <a:schemeClr val="dk2"/>
              </a:solidFill>
              <a:highlight>
                <a:schemeClr val="lt1"/>
              </a:highlight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30450" y="2909950"/>
            <a:ext cx="1640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Process</a:t>
            </a:r>
            <a:endParaRPr sz="16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16575" y="4103125"/>
            <a:ext cx="185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Partnership</a:t>
            </a:r>
            <a:endParaRPr sz="1600" b="1">
              <a:solidFill>
                <a:schemeClr val="dk2"/>
              </a:solidFill>
              <a:highlight>
                <a:schemeClr val="lt1"/>
              </a:highlight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3108575" y="2713288"/>
            <a:ext cx="648000" cy="6465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1</a:t>
            </a:r>
            <a:endParaRPr sz="1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267706" y="2713288"/>
            <a:ext cx="648000" cy="6465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2</a:t>
            </a:r>
            <a:endParaRPr sz="1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7426838" y="2713263"/>
            <a:ext cx="648000" cy="6465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3</a:t>
            </a:r>
            <a:endParaRPr sz="1900" b="1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634875" y="3335175"/>
            <a:ext cx="159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Property Qualifies for the Program</a:t>
            </a:r>
            <a:endParaRPr sz="10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135" name="Google Shape;135;p18"/>
          <p:cNvCxnSpPr>
            <a:stCxn id="131" idx="6"/>
            <a:endCxn id="132" idx="2"/>
          </p:cNvCxnSpPr>
          <p:nvPr/>
        </p:nvCxnSpPr>
        <p:spPr>
          <a:xfrm>
            <a:off x="3756575" y="3036538"/>
            <a:ext cx="1511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6" name="Google Shape;136;p18"/>
          <p:cNvCxnSpPr>
            <a:stCxn id="132" idx="6"/>
            <a:endCxn id="133" idx="2"/>
          </p:cNvCxnSpPr>
          <p:nvPr/>
        </p:nvCxnSpPr>
        <p:spPr>
          <a:xfrm>
            <a:off x="5915706" y="3036538"/>
            <a:ext cx="1511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" name="Google Shape;137;p18"/>
          <p:cNvSpPr txBox="1"/>
          <p:nvPr/>
        </p:nvSpPr>
        <p:spPr>
          <a:xfrm>
            <a:off x="4794000" y="3335175"/>
            <a:ext cx="159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Qualified Tenant(s) Secured</a:t>
            </a:r>
            <a:endParaRPr sz="10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860900" y="3335175"/>
            <a:ext cx="177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Property Owner </a:t>
            </a:r>
            <a:endParaRPr sz="10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Receives Grant</a:t>
            </a:r>
            <a:endParaRPr sz="10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139" name="Google Shape;139;p18"/>
          <p:cNvCxnSpPr/>
          <p:nvPr/>
        </p:nvCxnSpPr>
        <p:spPr>
          <a:xfrm rot="10800000" flipH="1">
            <a:off x="2142725" y="2430850"/>
            <a:ext cx="7080900" cy="7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40" name="Google Shape;140;p18"/>
          <p:cNvCxnSpPr/>
          <p:nvPr/>
        </p:nvCxnSpPr>
        <p:spPr>
          <a:xfrm rot="10800000" flipH="1">
            <a:off x="2142725" y="3962200"/>
            <a:ext cx="7080900" cy="75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41" name="Google Shape;141;p18"/>
          <p:cNvGrpSpPr/>
          <p:nvPr/>
        </p:nvGrpSpPr>
        <p:grpSpPr>
          <a:xfrm>
            <a:off x="2439450" y="4153800"/>
            <a:ext cx="6083475" cy="439250"/>
            <a:chOff x="2363254" y="4306200"/>
            <a:chExt cx="4195500" cy="439250"/>
          </a:xfrm>
        </p:grpSpPr>
        <p:sp>
          <p:nvSpPr>
            <p:cNvPr id="142" name="Google Shape;142;p18"/>
            <p:cNvSpPr/>
            <p:nvPr/>
          </p:nvSpPr>
          <p:spPr>
            <a:xfrm>
              <a:off x="2363254" y="4306200"/>
              <a:ext cx="4195500" cy="3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2849047" y="4314350"/>
              <a:ext cx="3709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Golos Text"/>
                  <a:ea typeface="Golos Text"/>
                  <a:cs typeface="Golos Text"/>
                  <a:sym typeface="Golos Text"/>
                </a:rPr>
                <a:t>The local Jurisdiction oversees the program and provides funding</a:t>
              </a:r>
              <a:endParaRPr sz="9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 b="1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endParaRPr>
            </a:p>
          </p:txBody>
        </p:sp>
      </p:grpSp>
      <p:cxnSp>
        <p:nvCxnSpPr>
          <p:cNvPr id="144" name="Google Shape;144;p18"/>
          <p:cNvCxnSpPr/>
          <p:nvPr/>
        </p:nvCxnSpPr>
        <p:spPr>
          <a:xfrm>
            <a:off x="4560600" y="4421950"/>
            <a:ext cx="0" cy="338700"/>
          </a:xfrm>
          <a:prstGeom prst="straightConnector1">
            <a:avLst/>
          </a:prstGeom>
          <a:noFill/>
          <a:ln w="9525" cap="flat" cmpd="sng">
            <a:solidFill>
              <a:srgbClr val="FF5100"/>
            </a:solidFill>
            <a:prstDash val="lgDash"/>
            <a:round/>
            <a:headEnd type="oval" w="med" len="med"/>
            <a:tailEnd type="oval" w="med" len="med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6770200" y="4421950"/>
            <a:ext cx="0" cy="338700"/>
          </a:xfrm>
          <a:prstGeom prst="straightConnector1">
            <a:avLst/>
          </a:prstGeom>
          <a:noFill/>
          <a:ln w="9525" cap="flat" cmpd="sng">
            <a:solidFill>
              <a:srgbClr val="FF5100"/>
            </a:solidFill>
            <a:prstDash val="lgDash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473850" y="188525"/>
            <a:ext cx="8049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E95233"/>
                </a:solidFill>
                <a:latin typeface="Golos Text"/>
                <a:ea typeface="Golos Text"/>
                <a:cs typeface="Golos Text"/>
                <a:sym typeface="Golos Text"/>
              </a:rPr>
              <a:t>Tenant and Property Owner Journey</a:t>
            </a:r>
            <a:endParaRPr sz="2000">
              <a:solidFill>
                <a:srgbClr val="E95233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 t="-36276"/>
          <a:stretch/>
        </p:blipFill>
        <p:spPr>
          <a:xfrm>
            <a:off x="0" y="-313950"/>
            <a:ext cx="274320" cy="11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675" y="302525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502900" y="659525"/>
            <a:ext cx="56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Making the connection</a:t>
            </a:r>
            <a:endParaRPr sz="1800">
              <a:solidFill>
                <a:srgbClr val="666666"/>
              </a:solidFill>
              <a:latin typeface="Golos Text Medium"/>
              <a:ea typeface="Golos Text Medium"/>
              <a:cs typeface="Golos Text Medium"/>
              <a:sym typeface="Golos Text Medium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150" y="1691800"/>
            <a:ext cx="454393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7100088" y="1296325"/>
            <a:ext cx="136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Local Tenants</a:t>
            </a:r>
            <a:endParaRPr sz="13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7688" y="1529375"/>
            <a:ext cx="769800" cy="861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 txBox="1"/>
          <p:nvPr/>
        </p:nvSpPr>
        <p:spPr>
          <a:xfrm>
            <a:off x="504889" y="1296325"/>
            <a:ext cx="2102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Property Owners</a:t>
            </a:r>
            <a:endParaRPr sz="13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 rotWithShape="1">
          <a:blip r:embed="rId6">
            <a:alphaModFix/>
          </a:blip>
          <a:srcRect b="21685"/>
          <a:stretch/>
        </p:blipFill>
        <p:spPr>
          <a:xfrm>
            <a:off x="991075" y="1599400"/>
            <a:ext cx="825489" cy="6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3815838" y="1296325"/>
            <a:ext cx="1365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Placemate</a:t>
            </a:r>
            <a:endParaRPr sz="1300" b="1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02900" y="3520100"/>
            <a:ext cx="45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Or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814625" y="2941625"/>
            <a:ext cx="1365000" cy="5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I secured tenants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814625" y="3957886"/>
            <a:ext cx="1365000" cy="5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I need to secure tenants</a:t>
            </a:r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3729" y="2274329"/>
            <a:ext cx="225277" cy="2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7157850" y="2560633"/>
            <a:ext cx="1365000" cy="5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I found a listing on Placemate.com</a:t>
            </a:r>
            <a:endParaRPr/>
          </a:p>
        </p:txBody>
      </p:sp>
      <p:grpSp>
        <p:nvGrpSpPr>
          <p:cNvPr id="165" name="Google Shape;165;p19"/>
          <p:cNvGrpSpPr/>
          <p:nvPr/>
        </p:nvGrpSpPr>
        <p:grpSpPr>
          <a:xfrm>
            <a:off x="7157850" y="3223162"/>
            <a:ext cx="1365000" cy="777399"/>
            <a:chOff x="4664250" y="3383637"/>
            <a:chExt cx="1365000" cy="777399"/>
          </a:xfrm>
        </p:grpSpPr>
        <p:pic>
          <p:nvPicPr>
            <p:cNvPr id="166" name="Google Shape;166;p19"/>
            <p:cNvPicPr preferRelativeResize="0"/>
            <p:nvPr/>
          </p:nvPicPr>
          <p:blipFill rotWithShape="1">
            <a:blip r:embed="rId7">
              <a:alphaModFix/>
            </a:blip>
            <a:srcRect l="18799" t="16829" r="13380" b="25985"/>
            <a:stretch/>
          </p:blipFill>
          <p:spPr>
            <a:xfrm>
              <a:off x="4873318" y="3383648"/>
              <a:ext cx="274325" cy="231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9"/>
            <p:cNvPicPr preferRelativeResize="0"/>
            <p:nvPr/>
          </p:nvPicPr>
          <p:blipFill rotWithShape="1">
            <a:blip r:embed="rId8">
              <a:alphaModFix/>
            </a:blip>
            <a:srcRect l="17031" r="16257" b="1039"/>
            <a:stretch/>
          </p:blipFill>
          <p:spPr>
            <a:xfrm>
              <a:off x="5222009" y="3396984"/>
              <a:ext cx="258300" cy="215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9"/>
            <p:cNvPicPr preferRelativeResize="0"/>
            <p:nvPr/>
          </p:nvPicPr>
          <p:blipFill rotWithShape="1">
            <a:blip r:embed="rId9">
              <a:alphaModFix/>
            </a:blip>
            <a:srcRect l="16698" r="16692" b="9779"/>
            <a:stretch/>
          </p:blipFill>
          <p:spPr>
            <a:xfrm>
              <a:off x="5554675" y="3383637"/>
              <a:ext cx="265524" cy="22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9"/>
            <p:cNvSpPr/>
            <p:nvPr/>
          </p:nvSpPr>
          <p:spPr>
            <a:xfrm>
              <a:off x="4664250" y="3635436"/>
              <a:ext cx="1365000" cy="525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FF51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2"/>
                  </a:solidFill>
                  <a:latin typeface="Golos Text"/>
                  <a:ea typeface="Golos Text"/>
                  <a:cs typeface="Golos Text"/>
                  <a:sym typeface="Golos Text"/>
                </a:rPr>
                <a:t>I found a listing on another platform</a:t>
              </a:r>
              <a:endParaRPr/>
            </a:p>
          </p:txBody>
        </p:sp>
      </p:grpSp>
      <p:sp>
        <p:nvSpPr>
          <p:cNvPr id="170" name="Google Shape;170;p19"/>
          <p:cNvSpPr/>
          <p:nvPr/>
        </p:nvSpPr>
        <p:spPr>
          <a:xfrm>
            <a:off x="7157850" y="4236011"/>
            <a:ext cx="1365000" cy="525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I know of a property, will we both qualify? 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3815850" y="2713025"/>
            <a:ext cx="1365000" cy="1581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51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los Text"/>
              <a:buChar char="●"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Determines eligibility</a:t>
            </a:r>
            <a:endParaRPr sz="10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los Text"/>
              <a:buChar char="●"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Supports the application process</a:t>
            </a:r>
            <a:endParaRPr sz="10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olos Text"/>
              <a:buChar char="●"/>
            </a:pPr>
            <a:r>
              <a:rPr lang="en" sz="10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Facilitates throughout</a:t>
            </a:r>
            <a:r>
              <a:rPr lang="en" sz="1200">
                <a:solidFill>
                  <a:schemeClr val="dk2"/>
                </a:solidFill>
                <a:latin typeface="Golos Text"/>
                <a:ea typeface="Golos Text"/>
                <a:cs typeface="Golos Text"/>
                <a:sym typeface="Golos Text"/>
              </a:rPr>
              <a:t> </a:t>
            </a:r>
            <a:endParaRPr sz="1200">
              <a:solidFill>
                <a:schemeClr val="dk2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8522850" y="3086225"/>
            <a:ext cx="45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Or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8587500" y="3940475"/>
            <a:ext cx="454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Or</a:t>
            </a:r>
            <a:endParaRPr sz="13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313" y="4254863"/>
            <a:ext cx="769800" cy="861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6">
            <a:alphaModFix/>
          </a:blip>
          <a:srcRect b="21685"/>
          <a:stretch/>
        </p:blipFill>
        <p:spPr>
          <a:xfrm>
            <a:off x="3517900" y="4327950"/>
            <a:ext cx="825489" cy="6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1188" y="4613650"/>
            <a:ext cx="274325" cy="274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19"/>
          <p:cNvCxnSpPr>
            <a:stCxn id="161" idx="3"/>
            <a:endCxn id="171" idx="1"/>
          </p:cNvCxnSpPr>
          <p:nvPr/>
        </p:nvCxnSpPr>
        <p:spPr>
          <a:xfrm>
            <a:off x="2179625" y="3204425"/>
            <a:ext cx="1636200" cy="2997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rgbClr val="FF51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9"/>
          <p:cNvCxnSpPr>
            <a:stCxn id="162" idx="3"/>
            <a:endCxn id="171" idx="1"/>
          </p:cNvCxnSpPr>
          <p:nvPr/>
        </p:nvCxnSpPr>
        <p:spPr>
          <a:xfrm rot="10800000" flipH="1">
            <a:off x="2179625" y="3503986"/>
            <a:ext cx="1636200" cy="716700"/>
          </a:xfrm>
          <a:prstGeom prst="curvedConnector3">
            <a:avLst>
              <a:gd name="adj1" fmla="val 50001"/>
            </a:avLst>
          </a:prstGeom>
          <a:noFill/>
          <a:ln w="9525" cap="flat" cmpd="sng">
            <a:solidFill>
              <a:srgbClr val="FF51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9"/>
          <p:cNvCxnSpPr>
            <a:stCxn id="171" idx="3"/>
            <a:endCxn id="164" idx="1"/>
          </p:cNvCxnSpPr>
          <p:nvPr/>
        </p:nvCxnSpPr>
        <p:spPr>
          <a:xfrm rot="10800000" flipH="1">
            <a:off x="5180850" y="2823575"/>
            <a:ext cx="1977000" cy="680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51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9"/>
          <p:cNvCxnSpPr>
            <a:stCxn id="171" idx="3"/>
            <a:endCxn id="169" idx="1"/>
          </p:cNvCxnSpPr>
          <p:nvPr/>
        </p:nvCxnSpPr>
        <p:spPr>
          <a:xfrm>
            <a:off x="5180850" y="3503975"/>
            <a:ext cx="1977000" cy="2337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51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19"/>
          <p:cNvCxnSpPr>
            <a:stCxn id="171" idx="3"/>
            <a:endCxn id="170" idx="1"/>
          </p:cNvCxnSpPr>
          <p:nvPr/>
        </p:nvCxnSpPr>
        <p:spPr>
          <a:xfrm>
            <a:off x="5180850" y="3503975"/>
            <a:ext cx="1977000" cy="99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FF5100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675" y="302525"/>
            <a:ext cx="351350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10800000" flipH="1">
            <a:off x="0" y="-5425"/>
            <a:ext cx="276600" cy="864900"/>
          </a:xfrm>
          <a:prstGeom prst="round1Rect">
            <a:avLst>
              <a:gd name="adj" fmla="val 26283"/>
            </a:avLst>
          </a:prstGeom>
          <a:solidFill>
            <a:srgbClr val="1E3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 txBox="1"/>
          <p:nvPr/>
        </p:nvSpPr>
        <p:spPr>
          <a:xfrm>
            <a:off x="494075" y="188525"/>
            <a:ext cx="7258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Lease to Locals </a:t>
            </a:r>
            <a:r>
              <a:rPr lang="en" sz="2800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Placemate’s Role</a:t>
            </a:r>
            <a:endParaRPr sz="28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599925" y="3688000"/>
            <a:ext cx="600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0" name="Google Shape;190;p20"/>
          <p:cNvSpPr/>
          <p:nvPr/>
        </p:nvSpPr>
        <p:spPr>
          <a:xfrm>
            <a:off x="3415750" y="1022550"/>
            <a:ext cx="2631600" cy="38520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6314350" y="1060650"/>
            <a:ext cx="2631600" cy="38139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473825" y="1022550"/>
            <a:ext cx="2716500" cy="38520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0"/>
          <p:cNvPicPr preferRelativeResize="0"/>
          <p:nvPr/>
        </p:nvPicPr>
        <p:blipFill rotWithShape="1">
          <a:blip r:embed="rId4">
            <a:alphaModFix/>
          </a:blip>
          <a:srcRect l="-3689" t="-3290" r="3690" b="3289"/>
          <a:stretch/>
        </p:blipFill>
        <p:spPr>
          <a:xfrm>
            <a:off x="691625" y="917475"/>
            <a:ext cx="989549" cy="1110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5840" y="988226"/>
            <a:ext cx="989549" cy="11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2775" y="984438"/>
            <a:ext cx="1064200" cy="119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6485100" y="2004450"/>
            <a:ext cx="23538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Compliance and Reporting</a:t>
            </a:r>
            <a:endParaRPr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Submit full application packet to Town Staff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Ongoing compliance with mid-year and year-end check ins 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Reporting and regular updates to Town staff and Town Council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3569550" y="1966350"/>
            <a:ext cx="23538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Tenant            Qualification</a:t>
            </a:r>
            <a:endParaRPr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Ability to create renter profile on Placemate to match with properties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Verify local employment/income via paystub or employer letter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 Medium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Verify tenant ID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570275" y="1966350"/>
            <a:ext cx="26316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Property Owner Qualification</a:t>
            </a:r>
            <a:endParaRPr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Oversee targeted marketing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Dedicated program webpage / phone #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Onboarding phone call and ongoing support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182880" marR="0" lvl="0" indent="-1346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2E40"/>
              </a:buClr>
              <a:buSzPts val="1400"/>
              <a:buFont typeface="Golos Text"/>
              <a:buChar char="●"/>
            </a:pPr>
            <a:r>
              <a:rPr lang="en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Ability to self-list property on Placemate</a:t>
            </a:r>
            <a:endParaRPr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274320" cy="11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6021300" y="3887527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6021300" y="2707193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6021300" y="3297354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6021300" y="2193232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6021300" y="1603080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"/>
          <p:cNvSpPr/>
          <p:nvPr/>
        </p:nvSpPr>
        <p:spPr>
          <a:xfrm>
            <a:off x="6021300" y="1007519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6021300" y="411950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25" y="1385300"/>
            <a:ext cx="5363799" cy="3690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6480925" y="357075"/>
            <a:ext cx="251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Truckee, CA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 November 2020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6480925" y="795520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Summit County, CO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October 2021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6480925" y="1231910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South Lake Tahoe, CA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January 2022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6480925" y="1684130"/>
            <a:ext cx="2513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Placer County, CA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August 2022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6465975" y="2142863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Ketchum, ID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October 2022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6462025" y="2586825"/>
            <a:ext cx="2605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Eagle County, CO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June 2023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6465975" y="3049968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Nantucket, MA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September 2023</a:t>
            </a:r>
            <a:endParaRPr sz="1000">
              <a:solidFill>
                <a:srgbClr val="F25F28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975" y="2165768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271" y="2692493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8584" y="2692493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4371" y="2045243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83" y="2424255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808" y="2522080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70" y="2597130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834" y="517993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834" y="916418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34" y="1355605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34" y="1811805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34" y="2259505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34" y="2687480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34" y="3135180"/>
            <a:ext cx="193175" cy="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/>
          <p:nvPr/>
        </p:nvSpPr>
        <p:spPr>
          <a:xfrm rot="10800000" flipH="1">
            <a:off x="0" y="-5425"/>
            <a:ext cx="276600" cy="864900"/>
          </a:xfrm>
          <a:prstGeom prst="round1Rect">
            <a:avLst>
              <a:gd name="adj" fmla="val 26283"/>
            </a:avLst>
          </a:prstGeom>
          <a:solidFill>
            <a:srgbClr val="1E3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8975" y="2045243"/>
            <a:ext cx="193175" cy="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/>
          <p:nvPr/>
        </p:nvSpPr>
        <p:spPr>
          <a:xfrm>
            <a:off x="6013788" y="4458552"/>
            <a:ext cx="3012600" cy="604200"/>
          </a:xfrm>
          <a:prstGeom prst="roundRect">
            <a:avLst>
              <a:gd name="adj" fmla="val 6842"/>
            </a:avLst>
          </a:prstGeom>
          <a:solidFill>
            <a:srgbClr val="EEF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6465987" y="3522675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Provincetown, MA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April 2024</a:t>
            </a:r>
            <a:endParaRPr sz="1000">
              <a:solidFill>
                <a:srgbClr val="D5A6BD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37" name="Google Shape;2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21" y="3617380"/>
            <a:ext cx="193175" cy="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1"/>
          <p:cNvSpPr txBox="1"/>
          <p:nvPr/>
        </p:nvSpPr>
        <p:spPr>
          <a:xfrm>
            <a:off x="0" y="4823175"/>
            <a:ext cx="320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</p:txBody>
      </p:sp>
      <p:pic>
        <p:nvPicPr>
          <p:cNvPr id="239" name="Google Shape;2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74320" cy="117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1"/>
          <p:cNvSpPr txBox="1"/>
          <p:nvPr/>
        </p:nvSpPr>
        <p:spPr>
          <a:xfrm>
            <a:off x="494075" y="188525"/>
            <a:ext cx="549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Lease to Locals: </a:t>
            </a:r>
            <a:r>
              <a:rPr lang="en" sz="2800">
                <a:solidFill>
                  <a:srgbClr val="F25F29"/>
                </a:solidFill>
                <a:latin typeface="Golos Text"/>
                <a:ea typeface="Golos Text"/>
                <a:cs typeface="Golos Text"/>
                <a:sym typeface="Golos Text"/>
              </a:rPr>
              <a:t>Markets</a:t>
            </a:r>
            <a:endParaRPr sz="2800">
              <a:solidFill>
                <a:srgbClr val="F25F29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41" name="Google Shape;2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820" y="2877718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21" y="4560780"/>
            <a:ext cx="193175" cy="26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 txBox="1"/>
          <p:nvPr/>
        </p:nvSpPr>
        <p:spPr>
          <a:xfrm>
            <a:off x="6453487" y="4415813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Mammoth Lakes, CA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August 2024</a:t>
            </a:r>
            <a:endParaRPr sz="1000">
              <a:solidFill>
                <a:srgbClr val="D5A6BD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6480937" y="3974488"/>
            <a:ext cx="256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22E40"/>
                </a:solidFill>
                <a:latin typeface="Golos Text"/>
                <a:ea typeface="Golos Text"/>
                <a:cs typeface="Golos Text"/>
                <a:sym typeface="Golos Text"/>
              </a:rPr>
              <a:t>Woodstock, VT</a:t>
            </a:r>
            <a:endParaRPr sz="1600" b="1">
              <a:solidFill>
                <a:srgbClr val="122E40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25F28"/>
                </a:solidFill>
                <a:latin typeface="Golos Text"/>
                <a:ea typeface="Golos Text"/>
                <a:cs typeface="Golos Text"/>
                <a:sym typeface="Golos Text"/>
              </a:rPr>
              <a:t>May 2024</a:t>
            </a:r>
            <a:endParaRPr sz="1000">
              <a:solidFill>
                <a:srgbClr val="D5A6BD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321" y="4099580"/>
            <a:ext cx="193175" cy="263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550" y="2005968"/>
            <a:ext cx="193175" cy="263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D710A5BB-DBEF-4CD8-9DFF-03AA73D0AD22}"/>
</file>

<file path=customXml/itemProps2.xml><?xml version="1.0" encoding="utf-8"?>
<ds:datastoreItem xmlns:ds="http://schemas.openxmlformats.org/officeDocument/2006/customXml" ds:itemID="{0343E041-7AE2-43C5-B2BF-211A323FE167}"/>
</file>

<file path=customXml/itemProps3.xml><?xml version="1.0" encoding="utf-8"?>
<ds:datastoreItem xmlns:ds="http://schemas.openxmlformats.org/officeDocument/2006/customXml" ds:itemID="{83ABA0EF-7E3A-45B9-86BB-D512A0CC7C0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Microsoft Office PowerPoint</Application>
  <PresentationFormat>On-screen Show (16:9)</PresentationFormat>
  <Paragraphs>172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Caveat</vt:lpstr>
      <vt:lpstr>Golos Text</vt:lpstr>
      <vt:lpstr>Libre Franklin</vt:lpstr>
      <vt:lpstr>Golos Text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Wilson, Alexandra</cp:lastModifiedBy>
  <cp:revision>1</cp:revision>
  <dcterms:modified xsi:type="dcterms:W3CDTF">2025-03-24T20:23:16Z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