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4.jpg" ContentType="image/jpg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jpg" ContentType="image/jpg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3" r:id="rId2"/>
    <p:sldId id="294" r:id="rId3"/>
    <p:sldId id="256" r:id="rId4"/>
    <p:sldId id="257" r:id="rId5"/>
    <p:sldId id="275" r:id="rId6"/>
    <p:sldId id="287" r:id="rId7"/>
    <p:sldId id="274" r:id="rId8"/>
    <p:sldId id="268" r:id="rId9"/>
    <p:sldId id="261" r:id="rId10"/>
    <p:sldId id="262" r:id="rId11"/>
    <p:sldId id="290" r:id="rId12"/>
    <p:sldId id="295" r:id="rId13"/>
  </p:sldIdLst>
  <p:sldSz cx="15544800" cy="10058400"/>
  <p:notesSz cx="155448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73" d="100"/>
          <a:sy n="73" d="100"/>
        </p:scale>
        <p:origin x="51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805863" y="0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8AC3C-9ED3-479C-80D7-A349830FF5C2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2FBAF-2BF3-4067-95F6-BFCBA83937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8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8290-78E7-4EDE-83ED-084C28037D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1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8290-78E7-4EDE-83ED-084C28037D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6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326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326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326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326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2793455"/>
            <a:ext cx="11658600" cy="2354491"/>
          </a:xfrm>
        </p:spPr>
        <p:txBody>
          <a:bodyPr anchor="b"/>
          <a:lstStyle>
            <a:lvl1pPr algn="ctr">
              <a:defRPr sz="76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470898"/>
          </a:xfrm>
        </p:spPr>
        <p:txBody>
          <a:bodyPr/>
          <a:lstStyle>
            <a:lvl1pPr marL="0" indent="0" algn="ctr">
              <a:buNone/>
              <a:defRPr sz="3060"/>
            </a:lvl1pPr>
            <a:lvl2pPr marL="582930" indent="0" algn="ctr">
              <a:buNone/>
              <a:defRPr sz="2550"/>
            </a:lvl2pPr>
            <a:lvl3pPr marL="1165860" indent="0" algn="ctr">
              <a:buNone/>
              <a:defRPr sz="2295"/>
            </a:lvl3pPr>
            <a:lvl4pPr marL="1748790" indent="0" algn="ctr">
              <a:buNone/>
              <a:defRPr sz="2040"/>
            </a:lvl4pPr>
            <a:lvl5pPr marL="2331720" indent="0" algn="ctr">
              <a:buNone/>
              <a:defRPr sz="2040"/>
            </a:lvl5pPr>
            <a:lvl6pPr marL="2914650" indent="0" algn="ctr">
              <a:buNone/>
              <a:defRPr sz="2040"/>
            </a:lvl6pPr>
            <a:lvl7pPr marL="3497580" indent="0" algn="ctr">
              <a:buNone/>
              <a:defRPr sz="2040"/>
            </a:lvl7pPr>
            <a:lvl8pPr marL="4080510" indent="0" algn="ctr">
              <a:buNone/>
              <a:defRPr sz="2040"/>
            </a:lvl8pPr>
            <a:lvl9pPr marL="4663440" indent="0" algn="ctr">
              <a:buNone/>
              <a:defRPr sz="2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9354312"/>
            <a:ext cx="3575304" cy="276999"/>
          </a:xfrm>
        </p:spPr>
        <p:txBody>
          <a:bodyPr/>
          <a:lstStyle/>
          <a:p>
            <a:fld id="{BF493197-8BCE-4853-B1DC-70A7AB9FF136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5232" y="9354312"/>
            <a:ext cx="4974336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2256" y="9354312"/>
            <a:ext cx="3575304" cy="276999"/>
          </a:xfrm>
        </p:spPr>
        <p:txBody>
          <a:bodyPr/>
          <a:lstStyle/>
          <a:p>
            <a:fld id="{229D85C7-5DB4-4764-8F6C-C6206BFEB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5459" y="298958"/>
            <a:ext cx="517016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326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320" y="3201161"/>
            <a:ext cx="7223759" cy="4011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rontiersin.org/articles/10.3389/fchem.2018.00407/full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frontiersin.org/people/u/5412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hoeh2o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www.ivgidpublicworks.org/" TargetMode="External"/><Relationship Id="rId7" Type="http://schemas.openxmlformats.org/officeDocument/2006/relationships/hyperlink" Target="http://WWW.IVGIDPUBLICWORKS.ORG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www.TahoeH2O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W@IVGID.ORG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yourtahoeplace.com/news/2023-" TargetMode="External"/><Relationship Id="rId10" Type="http://schemas.openxmlformats.org/officeDocument/2006/relationships/hyperlink" Target="http://www.epa.gov/safewater" TargetMode="External"/><Relationship Id="rId4" Type="http://schemas.openxmlformats.org/officeDocument/2006/relationships/hyperlink" Target="http://www.epa.gov/safewater/lead" TargetMode="External"/><Relationship Id="rId9" Type="http://schemas.openxmlformats.org/officeDocument/2006/relationships/hyperlink" Target="http://www.ep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groun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tahoe.ucdavis.edu/sites/g/files/dgvnsk4286/files/inline-files/LakeTahoe%20Microplastics%20Report_Final_20230302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ahoe.ucdavis.edu/sites/g/files/dgvnsk4286/files/inline-files/LakeTahoe%20Microplastics%20Report_Final_20230302.pdf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C7D5-06AD-F451-F031-3D5474E76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3048000"/>
            <a:ext cx="11658600" cy="2354491"/>
          </a:xfrm>
        </p:spPr>
        <p:txBody>
          <a:bodyPr>
            <a:noAutofit/>
          </a:bodyPr>
          <a:lstStyle/>
          <a:p>
            <a:r>
              <a:rPr lang="en-US" sz="6200" dirty="0"/>
              <a:t>Water Quality</a:t>
            </a:r>
            <a:br>
              <a:rPr lang="en-US" sz="6200" dirty="0"/>
            </a:br>
            <a:r>
              <a:rPr lang="en-US" sz="4400" dirty="0"/>
              <a:t>of the </a:t>
            </a:r>
            <a:br>
              <a:rPr lang="en-US" sz="6200" dirty="0"/>
            </a:br>
            <a:r>
              <a:rPr lang="en-US" sz="6200" dirty="0"/>
              <a:t>Incline Village and Crystal Bay Watershed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278F1-72ED-61DF-311B-A76B946B2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0923" y="5943600"/>
            <a:ext cx="11658600" cy="941796"/>
          </a:xfrm>
        </p:spPr>
        <p:txBody>
          <a:bodyPr/>
          <a:lstStyle/>
          <a:p>
            <a:r>
              <a:rPr lang="en-US" dirty="0"/>
              <a:t>for the </a:t>
            </a:r>
          </a:p>
          <a:p>
            <a:r>
              <a:rPr lang="en-US" dirty="0"/>
              <a:t>Incline Village/Crystal Bay Citizen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40879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53" y="778256"/>
            <a:ext cx="1814482" cy="2082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" y="1042901"/>
            <a:ext cx="1062479" cy="1553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2286" y="1493722"/>
            <a:ext cx="1089057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does this sampling means for Tahoe Tap? Initial sampling shows excellent source water.  Water suppliers are motivated to continue sampling efforts. </a:t>
            </a:r>
          </a:p>
          <a:p>
            <a:endParaRPr lang="en-US" dirty="0"/>
          </a:p>
          <a:p>
            <a:r>
              <a:rPr lang="en-US" dirty="0"/>
              <a:t>Drinking water regulatory environment moving towards standardization and prescriptive monitoring.    </a:t>
            </a:r>
          </a:p>
          <a:p>
            <a:endParaRPr lang="en-US" dirty="0"/>
          </a:p>
          <a:p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030" name="Picture 6" descr="https://loop.frontiersin.org/images/profile/541232/2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9" y="-1594961"/>
            <a:ext cx="291465" cy="2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f96a1a95aaa960e01625-a34624e694c43cdf8b40aa048a644ca4.ssl.cf2.rackcdn.com/Design/Images/newprofile_default_profileimage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04" y="-1594961"/>
            <a:ext cx="291465" cy="2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96a1a95aaa960e01625-a34624e694c43cdf8b40aa048a644ca4.ssl.cf2.rackcdn.com/Design/Images/newprofile_default_profileimage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45" y="-1594961"/>
            <a:ext cx="291465" cy="2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5028" y="6878802"/>
            <a:ext cx="9881036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40" dirty="0"/>
              <a:t>Comparison: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40" dirty="0"/>
              <a:t>Average of 325 microplastic particles per liter of bottled water. </a:t>
            </a:r>
            <a:r>
              <a:rPr lang="en-US" altLang="en-US" sz="2040" dirty="0">
                <a:hlinkClick r:id="rId6"/>
              </a:rPr>
              <a:t>https://www.frontiersin.org/articles/10.3389/fchem.2018.00407/full</a:t>
            </a:r>
            <a:r>
              <a:rPr lang="en-US" altLang="en-US" sz="2040" dirty="0"/>
              <a:t> </a:t>
            </a:r>
            <a:r>
              <a:rPr lang="en-US" altLang="en-US" sz="2040" dirty="0">
                <a:hlinkClick r:id="rId4"/>
              </a:rPr>
              <a:t>  Sherri A. Mason</a:t>
            </a:r>
            <a:r>
              <a:rPr lang="en-US" altLang="en-US" sz="2040" baseline="30000" dirty="0"/>
              <a:t>*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4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aseline="30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aseline="30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aseline="30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2320" y="3741114"/>
            <a:ext cx="72827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LAKE TAHOE MUNICIPAL TAP WATER </a:t>
            </a:r>
          </a:p>
          <a:p>
            <a:r>
              <a:rPr lang="en-US" b="1" dirty="0"/>
              <a:t>	</a:t>
            </a:r>
          </a:p>
          <a:p>
            <a:r>
              <a:rPr lang="en-US" b="1" dirty="0"/>
              <a:t>	AVERAGE OF 0.044 PARTICLES/L</a:t>
            </a:r>
          </a:p>
          <a:p>
            <a:r>
              <a:rPr lang="en-US" b="1" dirty="0"/>
              <a:t>	</a:t>
            </a:r>
          </a:p>
          <a:p>
            <a:r>
              <a:rPr lang="en-US" b="1" dirty="0"/>
              <a:t>	1 PLASTIC PARTICLE PER 22.7/L</a:t>
            </a:r>
          </a:p>
          <a:p>
            <a:endParaRPr lang="en-US" b="1" dirty="0"/>
          </a:p>
          <a:p>
            <a:r>
              <a:rPr lang="en-US" b="1" dirty="0"/>
              <a:t>	AT 3 L/DAY = POTENTIAL 1 PLASTIC PARTICLE /WEEK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4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9472"/>
            <a:ext cx="1062479" cy="1553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7039" y="3211175"/>
            <a:ext cx="12834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Say no to single-use plastics </a:t>
            </a:r>
          </a:p>
          <a:p>
            <a:r>
              <a:rPr lang="en-US" dirty="0"/>
              <a:t>Special events hydration stations </a:t>
            </a:r>
          </a:p>
          <a:p>
            <a:r>
              <a:rPr lang="en-US" dirty="0"/>
              <a:t>Community Cleanups/Microplastics </a:t>
            </a:r>
            <a:r>
              <a:rPr lang="en-US" i="1" dirty="0"/>
              <a:t>Fill for Fill </a:t>
            </a:r>
            <a:r>
              <a:rPr lang="en-US" dirty="0"/>
              <a:t>challenge </a:t>
            </a:r>
          </a:p>
          <a:p>
            <a:endParaRPr lang="en-US" b="1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0379"/>
          <a:stretch/>
        </p:blipFill>
        <p:spPr>
          <a:xfrm>
            <a:off x="1741748" y="4419600"/>
            <a:ext cx="6590467" cy="4764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8" y="1324910"/>
            <a:ext cx="3643313" cy="1760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3330" y="5014849"/>
            <a:ext cx="4764144" cy="3573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6A1FF-B54C-6044-6DF4-49A717489A30}"/>
              </a:ext>
            </a:extLst>
          </p:cNvPr>
          <p:cNvSpPr txBox="1"/>
          <p:nvPr/>
        </p:nvSpPr>
        <p:spPr>
          <a:xfrm>
            <a:off x="1935370" y="1922292"/>
            <a:ext cx="7733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you can do today to prevent microplastic pollution</a:t>
            </a:r>
          </a:p>
        </p:txBody>
      </p:sp>
    </p:spTree>
    <p:extLst>
      <p:ext uri="{BB962C8B-B14F-4D97-AF65-F5344CB8AC3E}">
        <p14:creationId xmlns:p14="http://schemas.microsoft.com/office/powerpoint/2010/main" val="47429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69BB4-5506-91A6-F761-D99E8FDBD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7050-5F72-5782-7AB8-8A377F2F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2228828" cy="375920"/>
          </a:xfrm>
        </p:spPr>
        <p:txBody>
          <a:bodyPr>
            <a:noAutofit/>
          </a:bodyPr>
          <a:lstStyle/>
          <a:p>
            <a:r>
              <a:rPr lang="en-US" sz="6200" dirty="0"/>
              <a:t>Key Takeaways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6D004-0027-ADF6-21C3-3813893C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82" y="3694599"/>
            <a:ext cx="7998095" cy="3865746"/>
          </a:xfrm>
          <a:prstGeom prst="rect">
            <a:avLst/>
          </a:prstGeom>
        </p:spPr>
      </p:pic>
      <p:pic>
        <p:nvPicPr>
          <p:cNvPr id="8" name="Content Placeholder 7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7BE9A7E-CFBB-F71B-909F-9345E4D2B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4090917" cy="55479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9009F-E5A0-99F7-44DD-A113C4D123DC}"/>
              </a:ext>
            </a:extLst>
          </p:cNvPr>
          <p:cNvSpPr txBox="1"/>
          <p:nvPr/>
        </p:nvSpPr>
        <p:spPr>
          <a:xfrm>
            <a:off x="5981700" y="8495437"/>
            <a:ext cx="293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www.tahoeh2o.org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DrinkTahoeTap@ivgid.org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4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FEBB-0D1D-3A7D-5162-62482DA7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2228828" cy="375920"/>
          </a:xfrm>
        </p:spPr>
        <p:txBody>
          <a:bodyPr>
            <a:normAutofit fontScale="90000"/>
          </a:bodyPr>
          <a:lstStyle/>
          <a:p>
            <a:r>
              <a:rPr lang="en-US" sz="7650" dirty="0"/>
              <a:t>Key Takeaways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38267-DE89-A923-577F-378E86D0A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82" y="3694599"/>
            <a:ext cx="7998095" cy="3865746"/>
          </a:xfrm>
          <a:prstGeom prst="rect">
            <a:avLst/>
          </a:prstGeom>
        </p:spPr>
      </p:pic>
      <p:pic>
        <p:nvPicPr>
          <p:cNvPr id="8" name="Content Placeholder 7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5E07ABF-1625-122E-2768-44CE60F75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4090917" cy="5547956"/>
          </a:xfrm>
        </p:spPr>
      </p:pic>
    </p:spTree>
    <p:extLst>
      <p:ext uri="{BB962C8B-B14F-4D97-AF65-F5344CB8AC3E}">
        <p14:creationId xmlns:p14="http://schemas.microsoft.com/office/powerpoint/2010/main" val="39706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46" y="300481"/>
            <a:ext cx="3219450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30" dirty="0">
                <a:solidFill>
                  <a:srgbClr val="003265"/>
                </a:solidFill>
                <a:uFill>
                  <a:solidFill>
                    <a:srgbClr val="003265"/>
                  </a:solidFill>
                </a:uFill>
                <a:latin typeface="Calibri"/>
                <a:cs typeface="Calibri"/>
              </a:rPr>
              <a:t>COMMONLY</a:t>
            </a:r>
            <a:r>
              <a:rPr sz="1800" b="1" u="heavy" spc="-35" dirty="0">
                <a:solidFill>
                  <a:srgbClr val="003265"/>
                </a:solidFill>
                <a:uFill>
                  <a:solidFill>
                    <a:srgbClr val="003265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3265"/>
                </a:solidFill>
                <a:uFill>
                  <a:solidFill>
                    <a:srgbClr val="003265"/>
                  </a:solidFill>
                </a:uFill>
                <a:latin typeface="Calibri"/>
                <a:cs typeface="Calibri"/>
              </a:rPr>
              <a:t>ASKED</a:t>
            </a:r>
            <a:r>
              <a:rPr sz="1800" b="1" u="heavy" spc="-30" dirty="0">
                <a:solidFill>
                  <a:srgbClr val="003265"/>
                </a:solidFill>
                <a:uFill>
                  <a:solidFill>
                    <a:srgbClr val="003265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3265"/>
                </a:solidFill>
                <a:uFill>
                  <a:solidFill>
                    <a:srgbClr val="003265"/>
                  </a:solidFill>
                </a:uFill>
                <a:latin typeface="Calibri"/>
                <a:cs typeface="Calibri"/>
              </a:rPr>
              <a:t>QUESTIONS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  <a:spcBef>
                <a:spcPts val="5"/>
              </a:spcBef>
            </a:pP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Where</a:t>
            </a:r>
            <a:r>
              <a:rPr sz="1600" spc="9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does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my</a:t>
            </a:r>
            <a:r>
              <a:rPr sz="1600" spc="9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drinking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water</a:t>
            </a:r>
            <a:r>
              <a:rPr sz="1600" spc="9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come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10" dirty="0">
                <a:solidFill>
                  <a:srgbClr val="003265"/>
                </a:solidFill>
                <a:latin typeface="Haettenschweiler"/>
                <a:cs typeface="Haettenschweiler"/>
              </a:rPr>
              <a:t>from?</a:t>
            </a:r>
            <a:endParaRPr sz="1600" dirty="0">
              <a:latin typeface="Haettenschweiler"/>
              <a:cs typeface="Haettenschweiler"/>
            </a:endParaRPr>
          </a:p>
          <a:p>
            <a:pPr marL="12700" algn="just">
              <a:lnSpc>
                <a:spcPts val="1180"/>
              </a:lnSpc>
            </a:pPr>
            <a:r>
              <a:rPr sz="1050" dirty="0">
                <a:latin typeface="Calibri"/>
                <a:cs typeface="Calibri"/>
              </a:rPr>
              <a:t>The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source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Lake</a:t>
            </a:r>
            <a:r>
              <a:rPr sz="1050" spc="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Tahoe.</a:t>
            </a:r>
            <a:r>
              <a:rPr sz="1050" spc="6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Pumped</a:t>
            </a:r>
            <a:endParaRPr sz="1050" dirty="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directly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out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lake,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first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disin- </a:t>
            </a:r>
            <a:r>
              <a:rPr sz="1050" dirty="0">
                <a:latin typeface="Calibri"/>
                <a:cs typeface="Calibri"/>
              </a:rPr>
              <a:t>fected,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then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distributed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through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90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miles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pipelines, </a:t>
            </a:r>
            <a:r>
              <a:rPr sz="1050" dirty="0">
                <a:latin typeface="Calibri"/>
                <a:cs typeface="Calibri"/>
              </a:rPr>
              <a:t>stored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one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13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storage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tanks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finally</a:t>
            </a:r>
            <a:r>
              <a:rPr sz="1050" spc="8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deliv- </a:t>
            </a:r>
            <a:r>
              <a:rPr sz="1050" dirty="0">
                <a:latin typeface="Calibri"/>
                <a:cs typeface="Calibri"/>
              </a:rPr>
              <a:t>ered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property.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Due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high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quality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our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drink- </a:t>
            </a:r>
            <a:r>
              <a:rPr sz="1050" dirty="0">
                <a:latin typeface="Calibri"/>
                <a:cs typeface="Calibri"/>
              </a:rPr>
              <a:t>ing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source,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IVGID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not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required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perform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filtra- </a:t>
            </a:r>
            <a:r>
              <a:rPr sz="1050" spc="55" dirty="0">
                <a:latin typeface="Calibri"/>
                <a:cs typeface="Calibri"/>
              </a:rPr>
              <a:t>ton.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Our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treatment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system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meets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stringent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natonal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water </a:t>
            </a:r>
            <a:r>
              <a:rPr sz="1050" dirty="0">
                <a:latin typeface="Calibri"/>
                <a:cs typeface="Calibri"/>
              </a:rPr>
              <a:t>quality</a:t>
            </a:r>
            <a:r>
              <a:rPr sz="1050" spc="2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standards</a:t>
            </a:r>
            <a:r>
              <a:rPr sz="1050" spc="2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through</a:t>
            </a:r>
            <a:r>
              <a:rPr sz="1050" spc="2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rigorous</a:t>
            </a:r>
            <a:r>
              <a:rPr sz="1050" spc="2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watershed</a:t>
            </a:r>
            <a:r>
              <a:rPr sz="1050" spc="29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manage- </a:t>
            </a:r>
            <a:r>
              <a:rPr sz="1050" dirty="0">
                <a:latin typeface="Calibri"/>
                <a:cs typeface="Calibri"/>
              </a:rPr>
              <a:t>ment</a:t>
            </a:r>
            <a:r>
              <a:rPr sz="1050" spc="2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practces,</a:t>
            </a:r>
            <a:r>
              <a:rPr sz="1050" spc="2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extensive</a:t>
            </a:r>
            <a:r>
              <a:rPr sz="1050" spc="2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2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quality</a:t>
            </a:r>
            <a:r>
              <a:rPr sz="1050" spc="2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monitoring</a:t>
            </a:r>
            <a:r>
              <a:rPr sz="1050" spc="28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and </a:t>
            </a:r>
            <a:r>
              <a:rPr sz="1050" spc="-10" dirty="0">
                <a:latin typeface="Calibri"/>
                <a:cs typeface="Calibri"/>
              </a:rPr>
              <a:t>state-of-the-</a:t>
            </a:r>
            <a:r>
              <a:rPr sz="1050" dirty="0">
                <a:latin typeface="Calibri"/>
                <a:cs typeface="Calibri"/>
              </a:rPr>
              <a:t>art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ozone</a:t>
            </a:r>
            <a:r>
              <a:rPr sz="1050" spc="2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ultraviolet</a:t>
            </a:r>
            <a:r>
              <a:rPr sz="1050" spc="1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disinfecton</a:t>
            </a:r>
            <a:r>
              <a:rPr sz="1050" spc="2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with</a:t>
            </a:r>
            <a:r>
              <a:rPr sz="1050" spc="200" dirty="0">
                <a:latin typeface="Calibri"/>
                <a:cs typeface="Calibri"/>
              </a:rPr>
              <a:t> </a:t>
            </a:r>
            <a:r>
              <a:rPr sz="1050" spc="-50" dirty="0">
                <a:latin typeface="Calibri"/>
                <a:cs typeface="Calibri"/>
              </a:rPr>
              <a:t>a</a:t>
            </a:r>
            <a:r>
              <a:rPr sz="1050" dirty="0">
                <a:latin typeface="Calibri"/>
                <a:cs typeface="Calibri"/>
              </a:rPr>
              <a:t> chlorine </a:t>
            </a:r>
            <a:r>
              <a:rPr sz="1050" spc="-10" dirty="0">
                <a:latin typeface="Calibri"/>
                <a:cs typeface="Calibri"/>
              </a:rPr>
              <a:t>residual.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2738119"/>
            <a:ext cx="3214370" cy="154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839"/>
              </a:lnSpc>
              <a:spcBef>
                <a:spcPts val="100"/>
              </a:spcBef>
            </a:pP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How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healthy</a:t>
            </a:r>
            <a:r>
              <a:rPr sz="1600" spc="10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is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our</a:t>
            </a:r>
            <a:r>
              <a:rPr sz="1600" spc="10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drinking</a:t>
            </a:r>
            <a:r>
              <a:rPr sz="1600" spc="10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10" dirty="0">
                <a:solidFill>
                  <a:srgbClr val="003265"/>
                </a:solidFill>
                <a:latin typeface="Haettenschweiler"/>
                <a:cs typeface="Haettenschweiler"/>
              </a:rPr>
              <a:t>water?</a:t>
            </a:r>
            <a:endParaRPr sz="1600" dirty="0">
              <a:latin typeface="Haettenschweiler"/>
              <a:cs typeface="Haettenschweiler"/>
            </a:endParaRPr>
          </a:p>
          <a:p>
            <a:pPr marL="12700" algn="just">
              <a:lnSpc>
                <a:spcPts val="1180"/>
              </a:lnSpc>
            </a:pPr>
            <a:r>
              <a:rPr sz="1050" dirty="0">
                <a:latin typeface="Calibri"/>
                <a:cs typeface="Calibri"/>
              </a:rPr>
              <a:t>Our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1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healthy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pleasant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drink.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The</a:t>
            </a:r>
            <a:endParaRPr sz="1050" dirty="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tests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well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below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maximum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contaminant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level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2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both</a:t>
            </a:r>
            <a:r>
              <a:rPr sz="1050" spc="2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health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aesthetc</a:t>
            </a:r>
            <a:r>
              <a:rPr sz="1050" spc="2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contaminants.</a:t>
            </a:r>
            <a:r>
              <a:rPr sz="1050" spc="2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IVGID</a:t>
            </a:r>
            <a:r>
              <a:rPr sz="1050" spc="28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has </a:t>
            </a:r>
            <a:r>
              <a:rPr sz="1050" dirty="0">
                <a:latin typeface="Calibri"/>
                <a:cs typeface="Calibri"/>
              </a:rPr>
              <a:t>been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past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recipients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“Best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Tastng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Nevada </a:t>
            </a:r>
            <a:r>
              <a:rPr sz="1050" dirty="0">
                <a:latin typeface="Calibri"/>
                <a:cs typeface="Calibri"/>
              </a:rPr>
              <a:t>Award”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from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Nevada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Rural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Associaton.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IVGID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is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4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member</a:t>
            </a:r>
            <a:r>
              <a:rPr sz="1050" spc="4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4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409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Tahoe</a:t>
            </a:r>
            <a:r>
              <a:rPr sz="1050" spc="4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4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Suppliers</a:t>
            </a:r>
            <a:r>
              <a:rPr sz="1050" spc="409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Associaton </a:t>
            </a:r>
            <a:r>
              <a:rPr sz="1050" dirty="0">
                <a:latin typeface="Calibri"/>
                <a:cs typeface="Calibri"/>
              </a:rPr>
              <a:t>(TWSA). This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group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provides a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unified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voice for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source </a:t>
            </a:r>
            <a:r>
              <a:rPr sz="1050" spc="-25" dirty="0">
                <a:latin typeface="Calibri"/>
                <a:cs typeface="Calibri"/>
              </a:rPr>
              <a:t>wa- </a:t>
            </a:r>
            <a:r>
              <a:rPr sz="1050" dirty="0">
                <a:latin typeface="Calibri"/>
                <a:cs typeface="Calibri"/>
              </a:rPr>
              <a:t>ter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protecton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Tahoe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Basin.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4419091"/>
            <a:ext cx="3214370" cy="83629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5"/>
              </a:spcBef>
            </a:pPr>
            <a:r>
              <a:rPr sz="1050" dirty="0">
                <a:latin typeface="Calibri"/>
                <a:cs typeface="Calibri"/>
              </a:rPr>
              <a:t>In</a:t>
            </a:r>
            <a:r>
              <a:rPr sz="1050" spc="3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2020,</a:t>
            </a:r>
            <a:r>
              <a:rPr sz="1050" spc="3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3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local</a:t>
            </a:r>
            <a:r>
              <a:rPr sz="1050" spc="3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3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providers</a:t>
            </a:r>
            <a:r>
              <a:rPr sz="1050" spc="3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were</a:t>
            </a:r>
            <a:r>
              <a:rPr sz="1050" spc="3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awarded</a:t>
            </a:r>
            <a:r>
              <a:rPr sz="1050" spc="3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the </a:t>
            </a:r>
            <a:r>
              <a:rPr sz="1050" dirty="0">
                <a:latin typeface="Calibri"/>
                <a:cs typeface="Calibri"/>
              </a:rPr>
              <a:t>American</a:t>
            </a:r>
            <a:r>
              <a:rPr sz="1050" spc="3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3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Works</a:t>
            </a:r>
            <a:r>
              <a:rPr sz="1050" spc="3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Associaton</a:t>
            </a:r>
            <a:r>
              <a:rPr sz="1050" spc="3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“Exemplary</a:t>
            </a:r>
            <a:r>
              <a:rPr sz="1050" spc="36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Source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Protecton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Program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Award.”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As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purveyors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some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finest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United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States,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we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en- </a:t>
            </a:r>
            <a:r>
              <a:rPr sz="1050" dirty="0">
                <a:latin typeface="Calibri"/>
                <a:cs typeface="Calibri"/>
              </a:rPr>
              <a:t>courage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fill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up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glass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DRINK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TAHOE</a:t>
            </a:r>
            <a:r>
              <a:rPr sz="1050" b="1" spc="-20" dirty="0">
                <a:latin typeface="Calibri"/>
                <a:cs typeface="Calibri"/>
              </a:rPr>
              <a:t> TAP®</a:t>
            </a:r>
            <a:r>
              <a:rPr sz="1050" spc="-20" dirty="0">
                <a:latin typeface="Calibri"/>
                <a:cs typeface="Calibri"/>
              </a:rPr>
              <a:t>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5387594"/>
            <a:ext cx="3215005" cy="674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5"/>
              </a:spcBef>
            </a:pPr>
            <a:r>
              <a:rPr sz="1050" dirty="0">
                <a:latin typeface="Calibri"/>
                <a:cs typeface="Calibri"/>
              </a:rPr>
              <a:t>To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learn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more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about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how</a:t>
            </a:r>
            <a:r>
              <a:rPr sz="1050" spc="1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can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protect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source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of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395" dirty="0">
                <a:latin typeface="Calibri"/>
                <a:cs typeface="Calibri"/>
              </a:rPr>
              <a:t> 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390" dirty="0">
                <a:latin typeface="Calibri"/>
                <a:cs typeface="Calibri"/>
              </a:rPr>
              <a:t>  </a:t>
            </a:r>
            <a:r>
              <a:rPr sz="1050" dirty="0">
                <a:latin typeface="Calibri"/>
                <a:cs typeface="Calibri"/>
              </a:rPr>
              <a:t>water,</a:t>
            </a:r>
            <a:r>
              <a:rPr sz="1050" spc="395" dirty="0">
                <a:latin typeface="Calibri"/>
                <a:cs typeface="Calibri"/>
              </a:rPr>
              <a:t>  </a:t>
            </a:r>
            <a:r>
              <a:rPr sz="1050" dirty="0">
                <a:latin typeface="Calibri"/>
                <a:cs typeface="Calibri"/>
              </a:rPr>
              <a:t>visit</a:t>
            </a:r>
            <a:r>
              <a:rPr sz="1050" spc="395" dirty="0">
                <a:latin typeface="Calibri"/>
                <a:cs typeface="Calibri"/>
              </a:rPr>
              <a:t> 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390" dirty="0">
                <a:latin typeface="Calibri"/>
                <a:cs typeface="Calibri"/>
              </a:rPr>
              <a:t>  </a:t>
            </a:r>
            <a:r>
              <a:rPr sz="1050" dirty="0">
                <a:latin typeface="Calibri"/>
                <a:cs typeface="Calibri"/>
              </a:rPr>
              <a:t>TWSA</a:t>
            </a:r>
            <a:r>
              <a:rPr sz="1050" spc="395" dirty="0">
                <a:latin typeface="Calibri"/>
                <a:cs typeface="Calibri"/>
              </a:rPr>
              <a:t>  </a:t>
            </a:r>
            <a:r>
              <a:rPr sz="1050" spc="-10" dirty="0">
                <a:latin typeface="Calibri"/>
                <a:cs typeface="Calibri"/>
              </a:rPr>
              <a:t>website: </a:t>
            </a:r>
            <a:r>
              <a:rPr sz="1050" u="sng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  <a:hlinkClick r:id="rId2"/>
              </a:rPr>
              <a:t>www.TahoeH2O.org</a:t>
            </a:r>
            <a:r>
              <a:rPr sz="1050" u="none" dirty="0">
                <a:latin typeface="Calibri"/>
                <a:cs typeface="Calibri"/>
                <a:hlinkClick r:id="rId2"/>
              </a:rPr>
              <a:t>,</a:t>
            </a:r>
            <a:r>
              <a:rPr sz="1050" u="none" spc="380" dirty="0">
                <a:latin typeface="Calibri"/>
                <a:cs typeface="Calibri"/>
              </a:rPr>
              <a:t> </a:t>
            </a:r>
            <a:r>
              <a:rPr sz="1050" u="none" dirty="0">
                <a:latin typeface="Calibri"/>
                <a:cs typeface="Calibri"/>
              </a:rPr>
              <a:t>the</a:t>
            </a:r>
            <a:r>
              <a:rPr sz="1050" u="none" spc="380" dirty="0">
                <a:latin typeface="Calibri"/>
                <a:cs typeface="Calibri"/>
              </a:rPr>
              <a:t> </a:t>
            </a:r>
            <a:r>
              <a:rPr sz="1050" u="none" dirty="0">
                <a:latin typeface="Calibri"/>
                <a:cs typeface="Calibri"/>
              </a:rPr>
              <a:t>IVGID</a:t>
            </a:r>
            <a:r>
              <a:rPr sz="1050" u="none" spc="385" dirty="0">
                <a:latin typeface="Calibri"/>
                <a:cs typeface="Calibri"/>
              </a:rPr>
              <a:t> </a:t>
            </a:r>
            <a:r>
              <a:rPr sz="1050" u="none" dirty="0">
                <a:latin typeface="Calibri"/>
                <a:cs typeface="Calibri"/>
              </a:rPr>
              <a:t>Public</a:t>
            </a:r>
            <a:r>
              <a:rPr sz="1050" u="none" spc="390" dirty="0">
                <a:latin typeface="Calibri"/>
                <a:cs typeface="Calibri"/>
              </a:rPr>
              <a:t> </a:t>
            </a:r>
            <a:r>
              <a:rPr sz="1050" u="none" dirty="0">
                <a:latin typeface="Calibri"/>
                <a:cs typeface="Calibri"/>
              </a:rPr>
              <a:t>Works</a:t>
            </a:r>
            <a:r>
              <a:rPr sz="1050" u="none" spc="385" dirty="0">
                <a:latin typeface="Calibri"/>
                <a:cs typeface="Calibri"/>
              </a:rPr>
              <a:t> </a:t>
            </a:r>
            <a:r>
              <a:rPr sz="1050" u="none" spc="-10" dirty="0">
                <a:latin typeface="Calibri"/>
                <a:cs typeface="Calibri"/>
              </a:rPr>
              <a:t>website: </a:t>
            </a:r>
            <a:r>
              <a:rPr sz="1050" u="sng" spc="-10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  <a:hlinkClick r:id="rId3"/>
              </a:rPr>
              <a:t>www.ivgidpublicworks.org</a:t>
            </a:r>
            <a:r>
              <a:rPr sz="1050" u="none" spc="-10" dirty="0">
                <a:latin typeface="Calibri"/>
                <a:cs typeface="Calibri"/>
                <a:hlinkClick r:id="rId3"/>
              </a:rPr>
              <a:t>,</a:t>
            </a:r>
            <a:r>
              <a:rPr sz="1050" u="none" spc="40" dirty="0">
                <a:latin typeface="Calibri"/>
                <a:cs typeface="Calibri"/>
              </a:rPr>
              <a:t> </a:t>
            </a:r>
            <a:r>
              <a:rPr sz="1050" u="none" dirty="0">
                <a:latin typeface="Calibri"/>
                <a:cs typeface="Calibri"/>
              </a:rPr>
              <a:t>or</a:t>
            </a:r>
            <a:r>
              <a:rPr sz="1050" u="none" spc="30" dirty="0">
                <a:latin typeface="Calibri"/>
                <a:cs typeface="Calibri"/>
              </a:rPr>
              <a:t> </a:t>
            </a:r>
            <a:r>
              <a:rPr sz="1050" u="none" dirty="0">
                <a:latin typeface="Calibri"/>
                <a:cs typeface="Calibri"/>
              </a:rPr>
              <a:t>call</a:t>
            </a:r>
            <a:r>
              <a:rPr sz="1050" u="none" spc="30" dirty="0">
                <a:latin typeface="Calibri"/>
                <a:cs typeface="Calibri"/>
              </a:rPr>
              <a:t> </a:t>
            </a:r>
            <a:r>
              <a:rPr sz="1050" u="none" dirty="0">
                <a:latin typeface="Calibri"/>
                <a:cs typeface="Calibri"/>
              </a:rPr>
              <a:t>(775)</a:t>
            </a:r>
            <a:r>
              <a:rPr sz="1050" u="none" spc="30" dirty="0">
                <a:latin typeface="Calibri"/>
                <a:cs typeface="Calibri"/>
              </a:rPr>
              <a:t> </a:t>
            </a:r>
            <a:r>
              <a:rPr sz="1050" u="none" spc="-10" dirty="0">
                <a:latin typeface="Calibri"/>
                <a:cs typeface="Calibri"/>
              </a:rPr>
              <a:t>832-1284.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6186932"/>
            <a:ext cx="305943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Does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IVGID</a:t>
            </a:r>
            <a:r>
              <a:rPr sz="1600" spc="10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add</a:t>
            </a:r>
            <a:r>
              <a:rPr sz="1600" spc="10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fluoride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to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the</a:t>
            </a:r>
            <a:r>
              <a:rPr sz="1600" spc="10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drinking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10" dirty="0">
                <a:solidFill>
                  <a:srgbClr val="003265"/>
                </a:solidFill>
                <a:latin typeface="Haettenschweiler"/>
                <a:cs typeface="Haettenschweiler"/>
              </a:rPr>
              <a:t>water?</a:t>
            </a:r>
            <a:endParaRPr sz="1600" dirty="0">
              <a:latin typeface="Haettenschweiler"/>
              <a:cs typeface="Haettenschweiler"/>
            </a:endParaRPr>
          </a:p>
          <a:p>
            <a:pPr marL="12700">
              <a:lnSpc>
                <a:spcPts val="1180"/>
              </a:lnSpc>
            </a:pPr>
            <a:r>
              <a:rPr sz="1050" dirty="0">
                <a:latin typeface="Calibri"/>
                <a:cs typeface="Calibri"/>
              </a:rPr>
              <a:t>No,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fluoride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not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added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IVGID’s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-10" dirty="0">
                <a:latin typeface="Calibri"/>
                <a:cs typeface="Calibri"/>
              </a:rPr>
              <a:t> water.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5104" y="9315450"/>
            <a:ext cx="5534025" cy="468630"/>
          </a:xfrm>
          <a:custGeom>
            <a:avLst/>
            <a:gdLst/>
            <a:ahLst/>
            <a:cxnLst/>
            <a:rect l="l" t="t" r="r" b="b"/>
            <a:pathLst>
              <a:path w="5534025" h="468629">
                <a:moveTo>
                  <a:pt x="5533643" y="468629"/>
                </a:moveTo>
                <a:lnTo>
                  <a:pt x="5533643" y="0"/>
                </a:lnTo>
                <a:lnTo>
                  <a:pt x="0" y="0"/>
                </a:lnTo>
                <a:lnTo>
                  <a:pt x="0" y="468629"/>
                </a:lnTo>
                <a:lnTo>
                  <a:pt x="5533643" y="468629"/>
                </a:lnTo>
                <a:close/>
              </a:path>
            </a:pathLst>
          </a:custGeom>
          <a:solidFill>
            <a:srgbClr val="00326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077973" y="9344659"/>
            <a:ext cx="5339715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folleto contene información sobre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la calidad de su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agua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potable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y está disponible en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español.</a:t>
            </a:r>
            <a:endParaRPr sz="1050" dirty="0">
              <a:latin typeface="Calibri"/>
              <a:cs typeface="Calibri"/>
            </a:endParaRPr>
          </a:p>
          <a:p>
            <a:pPr marR="2540" algn="ctr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favor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llame a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(775)832-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1203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obtener una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versión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traducida.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1900" y="7548371"/>
            <a:ext cx="3726179" cy="1607185"/>
          </a:xfrm>
          <a:prstGeom prst="rect">
            <a:avLst/>
          </a:prstGeom>
          <a:solidFill>
            <a:srgbClr val="A0C0E6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ABOUT</a:t>
            </a:r>
            <a:r>
              <a:rPr sz="1800" b="1" spc="-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265"/>
                </a:solidFill>
                <a:latin typeface="Calibri"/>
                <a:cs typeface="Calibri"/>
              </a:rPr>
              <a:t>IVGID</a:t>
            </a:r>
            <a:endParaRPr sz="1800" dirty="0">
              <a:latin typeface="Calibri"/>
              <a:cs typeface="Calibri"/>
            </a:endParaRPr>
          </a:p>
          <a:p>
            <a:pPr marL="90805" marR="91440" algn="just">
              <a:lnSpc>
                <a:spcPct val="101699"/>
              </a:lnSpc>
              <a:spcBef>
                <a:spcPts val="40"/>
              </a:spcBef>
            </a:pPr>
            <a:r>
              <a:rPr sz="900" dirty="0">
                <a:latin typeface="Calibri"/>
                <a:cs typeface="Calibri"/>
              </a:rPr>
              <a:t>The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Incline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Village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General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Improvement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District,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commonly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referred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as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IVGID,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is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quasi-</a:t>
            </a:r>
            <a:r>
              <a:rPr sz="900" dirty="0">
                <a:latin typeface="Calibri"/>
                <a:cs typeface="Calibri"/>
              </a:rPr>
              <a:t>public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agency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established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under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Nevada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Revised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Statute,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Chapter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318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chartered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provide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water,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sewer,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trash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recreaton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services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for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unincorporated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communites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Incline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Village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Crystal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Bay,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Nevada.</a:t>
            </a:r>
            <a:r>
              <a:rPr sz="900" spc="3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It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is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governed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by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elected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Board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Trustees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which,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actng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on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behalf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electorate,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sets policy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determines strategies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 </a:t>
            </a:r>
            <a:r>
              <a:rPr sz="900" spc="-10" dirty="0">
                <a:latin typeface="Calibri"/>
                <a:cs typeface="Calibri"/>
              </a:rPr>
              <a:t>accom-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plish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its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charter.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Both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Incline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Village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Crystal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Bay,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Nevada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are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located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within Washoe County, the entty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that had the authority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 create </a:t>
            </a:r>
            <a:r>
              <a:rPr sz="900" spc="-10" dirty="0">
                <a:latin typeface="Calibri"/>
                <a:cs typeface="Calibri"/>
              </a:rPr>
              <a:t>IVGID.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4320" y="9315450"/>
            <a:ext cx="1783080" cy="468630"/>
          </a:xfrm>
          <a:custGeom>
            <a:avLst/>
            <a:gdLst/>
            <a:ahLst/>
            <a:cxnLst/>
            <a:rect l="l" t="t" r="r" b="b"/>
            <a:pathLst>
              <a:path w="1783080" h="468629">
                <a:moveTo>
                  <a:pt x="1783080" y="468629"/>
                </a:moveTo>
                <a:lnTo>
                  <a:pt x="1783080" y="0"/>
                </a:lnTo>
                <a:lnTo>
                  <a:pt x="0" y="0"/>
                </a:lnTo>
                <a:lnTo>
                  <a:pt x="0" y="468629"/>
                </a:lnTo>
                <a:lnTo>
                  <a:pt x="1783080" y="468629"/>
                </a:lnTo>
                <a:close/>
              </a:path>
            </a:pathLst>
          </a:custGeom>
          <a:solidFill>
            <a:srgbClr val="00326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48234" y="9330181"/>
            <a:ext cx="16490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600" b="1" spc="-20" dirty="0">
                <a:solidFill>
                  <a:srgbClr val="FFFFFF"/>
                </a:solidFill>
                <a:latin typeface="Calibri"/>
                <a:cs typeface="Calibri"/>
              </a:rPr>
              <a:t>¡ATENCIÓN!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5762" y="279907"/>
            <a:ext cx="3670935" cy="7144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100"/>
              </a:spcBef>
            </a:pP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Should</a:t>
            </a:r>
            <a:r>
              <a:rPr sz="1600" spc="9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I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be</a:t>
            </a:r>
            <a:r>
              <a:rPr sz="1600" spc="9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concerned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about</a:t>
            </a:r>
            <a:r>
              <a:rPr sz="1600" spc="10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10" dirty="0">
                <a:solidFill>
                  <a:srgbClr val="003265"/>
                </a:solidFill>
                <a:latin typeface="Haettenschweiler"/>
                <a:cs typeface="Haettenschweiler"/>
              </a:rPr>
              <a:t>lead?</a:t>
            </a:r>
            <a:endParaRPr sz="1600" dirty="0">
              <a:latin typeface="Haettenschweiler"/>
              <a:cs typeface="Haettenschweiler"/>
            </a:endParaRPr>
          </a:p>
          <a:p>
            <a:pPr marL="12700" algn="just">
              <a:lnSpc>
                <a:spcPts val="1180"/>
              </a:lnSpc>
            </a:pPr>
            <a:r>
              <a:rPr sz="1050" dirty="0">
                <a:latin typeface="Calibri"/>
                <a:cs typeface="Calibri"/>
              </a:rPr>
              <a:t>Your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meets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State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Federal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requirements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lead.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If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pre-</a:t>
            </a:r>
            <a:endParaRPr sz="1050" dirty="0">
              <a:latin typeface="Calibri"/>
              <a:cs typeface="Calibri"/>
            </a:endParaRPr>
          </a:p>
          <a:p>
            <a:pPr marL="12700" marR="33655" algn="just">
              <a:lnSpc>
                <a:spcPct val="101699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sent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at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elevated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levels,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this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contaminant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can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cause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serious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health </a:t>
            </a:r>
            <a:r>
              <a:rPr sz="1050" dirty="0">
                <a:latin typeface="Calibri"/>
                <a:cs typeface="Calibri"/>
              </a:rPr>
              <a:t>problems,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especially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pregnant</a:t>
            </a:r>
            <a:r>
              <a:rPr sz="1050" spc="2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women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young</a:t>
            </a:r>
            <a:r>
              <a:rPr sz="1050" spc="27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children. </a:t>
            </a:r>
            <a:r>
              <a:rPr sz="1050" dirty="0">
                <a:latin typeface="Calibri"/>
                <a:cs typeface="Calibri"/>
              </a:rPr>
              <a:t>Lead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primarily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from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materials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0" dirty="0">
                <a:latin typeface="Calibri"/>
                <a:cs typeface="Calibri"/>
              </a:rPr>
              <a:t> components </a:t>
            </a:r>
            <a:r>
              <a:rPr sz="1050" dirty="0">
                <a:latin typeface="Calibri"/>
                <a:cs typeface="Calibri"/>
              </a:rPr>
              <a:t>associated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with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service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lines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home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plumbing.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IVGID’S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water </a:t>
            </a:r>
            <a:r>
              <a:rPr sz="1050" dirty="0">
                <a:latin typeface="Calibri"/>
                <a:cs typeface="Calibri"/>
              </a:rPr>
              <a:t>system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responsible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providing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high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quality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water,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but </a:t>
            </a:r>
            <a:r>
              <a:rPr sz="1050" dirty="0">
                <a:latin typeface="Calibri"/>
                <a:cs typeface="Calibri"/>
              </a:rPr>
              <a:t>cannot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control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variety</a:t>
            </a:r>
            <a:r>
              <a:rPr sz="1050" spc="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materials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used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plumbing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compo- </a:t>
            </a:r>
            <a:r>
              <a:rPr sz="1050" dirty="0">
                <a:latin typeface="Calibri"/>
                <a:cs typeface="Calibri"/>
              </a:rPr>
              <a:t>nents.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When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1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has</a:t>
            </a:r>
            <a:r>
              <a:rPr sz="1050" spc="1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been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sitng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1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several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hours,</a:t>
            </a:r>
            <a:r>
              <a:rPr sz="1050" spc="14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you </a:t>
            </a:r>
            <a:r>
              <a:rPr sz="1050" dirty="0">
                <a:latin typeface="Calibri"/>
                <a:cs typeface="Calibri"/>
              </a:rPr>
              <a:t>can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minimize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potental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lead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exposure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by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flushing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tap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30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seconds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</a:t>
            </a:r>
            <a:r>
              <a:rPr sz="1050" spc="1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minutes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before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using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or </a:t>
            </a:r>
            <a:r>
              <a:rPr sz="1050" dirty="0">
                <a:latin typeface="Calibri"/>
                <a:cs typeface="Calibri"/>
              </a:rPr>
              <a:t>cooking.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If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are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concerned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about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lead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1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9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water, </a:t>
            </a:r>
            <a:r>
              <a:rPr sz="1050" dirty="0">
                <a:latin typeface="Calibri"/>
                <a:cs typeface="Calibri"/>
              </a:rPr>
              <a:t>you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may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wish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have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1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tested.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Informaton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on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lead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in </a:t>
            </a:r>
            <a:r>
              <a:rPr sz="1050" dirty="0">
                <a:latin typeface="Calibri"/>
                <a:cs typeface="Calibri"/>
              </a:rPr>
              <a:t>drinking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water,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testng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methods,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steps</a:t>
            </a:r>
            <a:r>
              <a:rPr sz="1050" spc="11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you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can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take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mini- </a:t>
            </a:r>
            <a:r>
              <a:rPr sz="1050" dirty="0">
                <a:latin typeface="Calibri"/>
                <a:cs typeface="Calibri"/>
              </a:rPr>
              <a:t>mize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exposure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available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from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Safe Drinking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Hotline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at </a:t>
            </a:r>
            <a:r>
              <a:rPr sz="1050" spc="-10" dirty="0">
                <a:latin typeface="Calibri"/>
                <a:cs typeface="Calibri"/>
              </a:rPr>
              <a:t>800-</a:t>
            </a:r>
            <a:r>
              <a:rPr sz="1050" spc="-20" dirty="0">
                <a:latin typeface="Calibri"/>
                <a:cs typeface="Calibri"/>
              </a:rPr>
              <a:t>426-</a:t>
            </a:r>
            <a:r>
              <a:rPr sz="1050" dirty="0">
                <a:latin typeface="Calibri"/>
                <a:cs typeface="Calibri"/>
              </a:rPr>
              <a:t>4791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or </a:t>
            </a:r>
            <a:r>
              <a:rPr sz="1050" u="sng" spc="-10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</a:rPr>
              <a:t>ht</a:t>
            </a:r>
            <a:r>
              <a:rPr sz="1050" u="sng" spc="-10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  <a:hlinkClick r:id="rId4"/>
              </a:rPr>
              <a:t>p://www.epa.gov/safewater/lead</a:t>
            </a:r>
            <a:r>
              <a:rPr sz="1050" u="none" spc="-10" dirty="0">
                <a:latin typeface="Calibri"/>
                <a:cs typeface="Calibri"/>
                <a:hlinkClick r:id="rId4"/>
              </a:rPr>
              <a:t>.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  <a:spcBef>
                <a:spcPts val="455"/>
              </a:spcBef>
            </a:pP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Should</a:t>
            </a:r>
            <a:r>
              <a:rPr sz="1600" spc="9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I</a:t>
            </a:r>
            <a:r>
              <a:rPr sz="1600" spc="9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filter</a:t>
            </a:r>
            <a:r>
              <a:rPr sz="1600" spc="9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the</a:t>
            </a:r>
            <a:r>
              <a:rPr sz="1600" spc="9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10" dirty="0">
                <a:solidFill>
                  <a:srgbClr val="003265"/>
                </a:solidFill>
                <a:latin typeface="Haettenschweiler"/>
                <a:cs typeface="Haettenschweiler"/>
              </a:rPr>
              <a:t>water?</a:t>
            </a:r>
            <a:endParaRPr sz="1600" dirty="0">
              <a:latin typeface="Haettenschweiler"/>
              <a:cs typeface="Haettenschweiler"/>
            </a:endParaRPr>
          </a:p>
          <a:p>
            <a:pPr marL="12700" algn="just">
              <a:lnSpc>
                <a:spcPts val="1180"/>
              </a:lnSpc>
            </a:pPr>
            <a:r>
              <a:rPr sz="1050" dirty="0">
                <a:latin typeface="Calibri"/>
                <a:cs typeface="Calibri"/>
              </a:rPr>
              <a:t>IVGID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tap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safe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pleasant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from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tap.</a:t>
            </a:r>
            <a:r>
              <a:rPr sz="1050" spc="1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If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you</a:t>
            </a:r>
            <a:endParaRPr sz="1050" dirty="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have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concerns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about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tap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water,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simple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carbon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block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filter </a:t>
            </a:r>
            <a:r>
              <a:rPr sz="1050" dirty="0">
                <a:latin typeface="Calibri"/>
                <a:cs typeface="Calibri"/>
              </a:rPr>
              <a:t>(pitcher</a:t>
            </a:r>
            <a:r>
              <a:rPr sz="1050" spc="2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or</a:t>
            </a:r>
            <a:r>
              <a:rPr sz="1050" spc="2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tap</a:t>
            </a:r>
            <a:r>
              <a:rPr sz="1050" spc="20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mount)</a:t>
            </a:r>
            <a:r>
              <a:rPr sz="1050" spc="1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will</a:t>
            </a:r>
            <a:r>
              <a:rPr sz="1050" spc="1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remove</a:t>
            </a:r>
            <a:r>
              <a:rPr sz="1050" spc="1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final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traces</a:t>
            </a:r>
            <a:r>
              <a:rPr sz="1050" spc="1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20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metals</a:t>
            </a:r>
            <a:r>
              <a:rPr sz="1050" spc="20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(from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plumbing),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chlorine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(a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disinfectant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required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municipal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wa- </a:t>
            </a:r>
            <a:r>
              <a:rPr sz="1050" dirty="0">
                <a:latin typeface="Calibri"/>
                <a:cs typeface="Calibri"/>
              </a:rPr>
              <a:t>ter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distributon)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resolve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any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taste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or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odor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issues.</a:t>
            </a:r>
            <a:endParaRPr sz="1050" dirty="0">
              <a:latin typeface="Calibri"/>
              <a:cs typeface="Calibri"/>
            </a:endParaRPr>
          </a:p>
          <a:p>
            <a:pPr marL="12700" marR="975360">
              <a:lnSpc>
                <a:spcPts val="1700"/>
              </a:lnSpc>
              <a:spcBef>
                <a:spcPts val="695"/>
              </a:spcBef>
            </a:pP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What</a:t>
            </a:r>
            <a:r>
              <a:rPr sz="1600" spc="12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agencies</a:t>
            </a:r>
            <a:r>
              <a:rPr sz="1600" spc="11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set</a:t>
            </a:r>
            <a:r>
              <a:rPr sz="1600" spc="12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testing</a:t>
            </a:r>
            <a:r>
              <a:rPr sz="1600" spc="11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standards</a:t>
            </a:r>
            <a:r>
              <a:rPr sz="1600" spc="114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25" dirty="0">
                <a:solidFill>
                  <a:srgbClr val="003265"/>
                </a:solidFill>
                <a:latin typeface="Haettenschweiler"/>
                <a:cs typeface="Haettenschweiler"/>
              </a:rPr>
              <a:t>for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drinking</a:t>
            </a:r>
            <a:r>
              <a:rPr sz="1600" spc="14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10" dirty="0">
                <a:solidFill>
                  <a:srgbClr val="003265"/>
                </a:solidFill>
                <a:latin typeface="Haettenschweiler"/>
                <a:cs typeface="Haettenschweiler"/>
              </a:rPr>
              <a:t>water?</a:t>
            </a:r>
            <a:endParaRPr sz="1600" dirty="0">
              <a:latin typeface="Haettenschweiler"/>
              <a:cs typeface="Haettenschweiler"/>
            </a:endParaRPr>
          </a:p>
          <a:p>
            <a:pPr marL="12700">
              <a:lnSpc>
                <a:spcPts val="1085"/>
              </a:lnSpc>
            </a:pPr>
            <a:r>
              <a:rPr sz="1050" dirty="0">
                <a:latin typeface="Calibri"/>
                <a:cs typeface="Calibri"/>
              </a:rPr>
              <a:t>In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order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ensure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that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tap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is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safe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drink,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EPA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pre-</a:t>
            </a:r>
            <a:endParaRPr sz="1050" dirty="0">
              <a:latin typeface="Calibri"/>
              <a:cs typeface="Calibri"/>
            </a:endParaRPr>
          </a:p>
          <a:p>
            <a:pPr marL="12700" marR="6350">
              <a:lnSpc>
                <a:spcPts val="1280"/>
              </a:lnSpc>
              <a:spcBef>
                <a:spcPts val="45"/>
              </a:spcBef>
            </a:pPr>
            <a:r>
              <a:rPr sz="1050" dirty="0">
                <a:latin typeface="Calibri"/>
                <a:cs typeface="Calibri"/>
              </a:rPr>
              <a:t>scribes</a:t>
            </a:r>
            <a:r>
              <a:rPr sz="1050" spc="1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many</a:t>
            </a:r>
            <a:r>
              <a:rPr sz="1050" spc="1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regulatons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testng</a:t>
            </a:r>
            <a:r>
              <a:rPr sz="1050" spc="1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requirements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that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limit</a:t>
            </a:r>
            <a:r>
              <a:rPr sz="1050" spc="18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the </a:t>
            </a:r>
            <a:r>
              <a:rPr sz="1050" dirty="0">
                <a:latin typeface="Calibri"/>
                <a:cs typeface="Calibri"/>
              </a:rPr>
              <a:t>amount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certain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contaminants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provided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by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public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water</a:t>
            </a:r>
            <a:endParaRPr sz="1050" dirty="0">
              <a:latin typeface="Calibri"/>
              <a:cs typeface="Calibri"/>
            </a:endParaRPr>
          </a:p>
          <a:p>
            <a:pPr marL="12700" marR="5080">
              <a:lnSpc>
                <a:spcPts val="1280"/>
              </a:lnSpc>
              <a:spcBef>
                <a:spcPts val="10"/>
              </a:spcBef>
            </a:pPr>
            <a:r>
              <a:rPr sz="1050" dirty="0">
                <a:latin typeface="Calibri"/>
                <a:cs typeface="Calibri"/>
              </a:rPr>
              <a:t>systems.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Food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Drug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Administraton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(FDA)</a:t>
            </a:r>
            <a:r>
              <a:rPr sz="1050" spc="1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regulatons</a:t>
            </a:r>
            <a:r>
              <a:rPr sz="1050" spc="14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es- </a:t>
            </a:r>
            <a:r>
              <a:rPr sz="1050" dirty="0">
                <a:latin typeface="Calibri"/>
                <a:cs typeface="Calibri"/>
              </a:rPr>
              <a:t>tablish</a:t>
            </a:r>
            <a:r>
              <a:rPr sz="1050" spc="15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limits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contaminants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botled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water.</a:t>
            </a:r>
            <a:r>
              <a:rPr sz="1050" spc="155" dirty="0">
                <a:latin typeface="Calibri"/>
                <a:cs typeface="Calibri"/>
              </a:rPr>
              <a:t> 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1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general,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the</a:t>
            </a:r>
            <a:endParaRPr sz="1050" dirty="0">
              <a:latin typeface="Calibri"/>
              <a:cs typeface="Calibri"/>
            </a:endParaRPr>
          </a:p>
          <a:p>
            <a:pPr marL="12700" marR="5080">
              <a:lnSpc>
                <a:spcPts val="1280"/>
              </a:lnSpc>
            </a:pPr>
            <a:r>
              <a:rPr sz="1050" dirty="0">
                <a:latin typeface="Calibri"/>
                <a:cs typeface="Calibri"/>
              </a:rPr>
              <a:t>EPA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standards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 tap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are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much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more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stringent than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FDA </a:t>
            </a:r>
            <a:r>
              <a:rPr sz="1050" dirty="0">
                <a:latin typeface="Calibri"/>
                <a:cs typeface="Calibri"/>
              </a:rPr>
              <a:t>standards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botled</a:t>
            </a:r>
            <a:r>
              <a:rPr sz="1050" spc="-10" dirty="0">
                <a:latin typeface="Calibri"/>
                <a:cs typeface="Calibri"/>
              </a:rPr>
              <a:t> water.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  <a:spcBef>
                <a:spcPts val="409"/>
              </a:spcBef>
            </a:pP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How</a:t>
            </a:r>
            <a:r>
              <a:rPr sz="1600" spc="7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can</a:t>
            </a:r>
            <a:r>
              <a:rPr sz="1600" spc="7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I</a:t>
            </a:r>
            <a:r>
              <a:rPr sz="1600" spc="75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dirty="0">
                <a:solidFill>
                  <a:srgbClr val="003265"/>
                </a:solidFill>
                <a:latin typeface="Haettenschweiler"/>
                <a:cs typeface="Haettenschweiler"/>
              </a:rPr>
              <a:t>get</a:t>
            </a:r>
            <a:r>
              <a:rPr sz="1600" spc="70" dirty="0">
                <a:solidFill>
                  <a:srgbClr val="003265"/>
                </a:solidFill>
                <a:latin typeface="Haettenschweiler"/>
                <a:cs typeface="Haettenschweiler"/>
              </a:rPr>
              <a:t> </a:t>
            </a:r>
            <a:r>
              <a:rPr sz="1600" spc="-10" dirty="0">
                <a:solidFill>
                  <a:srgbClr val="003265"/>
                </a:solidFill>
                <a:latin typeface="Haettenschweiler"/>
                <a:cs typeface="Haettenschweiler"/>
              </a:rPr>
              <a:t>involved?</a:t>
            </a:r>
            <a:endParaRPr sz="1600" dirty="0">
              <a:latin typeface="Haettenschweiler"/>
              <a:cs typeface="Haettenschweiler"/>
            </a:endParaRPr>
          </a:p>
          <a:p>
            <a:pPr marL="12700">
              <a:lnSpc>
                <a:spcPts val="1180"/>
              </a:lnSpc>
            </a:pPr>
            <a:r>
              <a:rPr sz="1050" dirty="0">
                <a:latin typeface="Calibri"/>
                <a:cs typeface="Calibri"/>
              </a:rPr>
              <a:t>The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United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States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Environmental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Protecton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Agency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(EPA)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issued</a:t>
            </a:r>
            <a:endParaRPr sz="1050" dirty="0">
              <a:latin typeface="Calibri"/>
              <a:cs typeface="Calibri"/>
            </a:endParaRPr>
          </a:p>
          <a:p>
            <a:pPr marL="12700" marR="31115">
              <a:lnSpc>
                <a:spcPct val="101699"/>
              </a:lnSpc>
              <a:spcBef>
                <a:spcPts val="5"/>
              </a:spcBef>
            </a:pPr>
            <a:r>
              <a:rPr sz="1050" dirty="0">
                <a:latin typeface="Calibri"/>
                <a:cs typeface="Calibri"/>
              </a:rPr>
              <a:t>revisions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naton’s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Lead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Copper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Rule,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which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included </a:t>
            </a:r>
            <a:r>
              <a:rPr sz="1050" dirty="0">
                <a:latin typeface="Calibri"/>
                <a:cs typeface="Calibri"/>
              </a:rPr>
              <a:t>mandatng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an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inventory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all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service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lines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U.S.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Our </a:t>
            </a:r>
            <a:r>
              <a:rPr sz="1050" dirty="0">
                <a:latin typeface="Calibri"/>
                <a:cs typeface="Calibri"/>
              </a:rPr>
              <a:t>community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water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system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(IVGID)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needs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determine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material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each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service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line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within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our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District.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IVGID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would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grateful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for </a:t>
            </a:r>
            <a:r>
              <a:rPr sz="1050" dirty="0">
                <a:latin typeface="Calibri"/>
                <a:cs typeface="Calibri"/>
              </a:rPr>
              <a:t>your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partcipaton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determining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material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private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por- </a:t>
            </a:r>
            <a:r>
              <a:rPr sz="1050" spc="75" dirty="0">
                <a:latin typeface="Calibri"/>
                <a:cs typeface="Calibri"/>
              </a:rPr>
              <a:t>ton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service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line.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complete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our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online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survey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more </a:t>
            </a:r>
            <a:r>
              <a:rPr sz="1000" dirty="0">
                <a:latin typeface="Calibri"/>
                <a:cs typeface="Calibri"/>
              </a:rPr>
              <a:t>informaton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go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htps://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www.yourtahoeplace.com/news/2023-</a:t>
            </a:r>
            <a:r>
              <a:rPr sz="1000" spc="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public-works-lead-copper-</a:t>
            </a:r>
            <a:r>
              <a:rPr sz="1000" dirty="0">
                <a:solidFill>
                  <a:srgbClr val="0000FF"/>
                </a:solidFill>
                <a:latin typeface="Calibri"/>
                <a:cs typeface="Calibri"/>
              </a:rPr>
              <a:t>rule-</a:t>
            </a:r>
            <a:r>
              <a:rPr sz="1000" spc="-10" dirty="0">
                <a:solidFill>
                  <a:srgbClr val="0000FF"/>
                </a:solidFill>
                <a:latin typeface="Calibri"/>
                <a:cs typeface="Calibri"/>
              </a:rPr>
              <a:t>survey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4019" y="300481"/>
            <a:ext cx="7249795" cy="10401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658620" marR="252729">
              <a:lnSpc>
                <a:spcPct val="101699"/>
              </a:lnSpc>
              <a:spcBef>
                <a:spcPts val="60"/>
              </a:spcBef>
            </a:pPr>
            <a:r>
              <a:rPr sz="1800" b="1" spc="-45" dirty="0">
                <a:solidFill>
                  <a:srgbClr val="003265"/>
                </a:solidFill>
                <a:latin typeface="Calibri"/>
                <a:cs typeface="Calibri"/>
              </a:rPr>
              <a:t>WATER</a:t>
            </a:r>
            <a:r>
              <a:rPr sz="1800" b="1" spc="-3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QUALITY</a:t>
            </a:r>
            <a:r>
              <a:rPr sz="1800" b="1" spc="-3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CONSUMER</a:t>
            </a:r>
            <a:r>
              <a:rPr sz="1800" b="1" spc="-3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CONFIDENCE</a:t>
            </a:r>
            <a:r>
              <a:rPr sz="1800" b="1" spc="-3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REPORT</a:t>
            </a:r>
            <a:r>
              <a:rPr sz="1800" b="1" spc="-3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265"/>
                </a:solidFill>
                <a:latin typeface="Calibri"/>
                <a:cs typeface="Calibri"/>
              </a:rPr>
              <a:t>2024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FOR</a:t>
            </a:r>
            <a:r>
              <a:rPr sz="1800" b="1" spc="-5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CALENDAR</a:t>
            </a:r>
            <a:r>
              <a:rPr sz="1800" b="1" spc="-4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YEAR</a:t>
            </a:r>
            <a:r>
              <a:rPr sz="1800" b="1" spc="-3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265"/>
                </a:solidFill>
                <a:latin typeface="Calibri"/>
                <a:cs typeface="Calibri"/>
              </a:rPr>
              <a:t>2023</a:t>
            </a:r>
            <a:endParaRPr sz="1800" dirty="0">
              <a:latin typeface="Calibri"/>
              <a:cs typeface="Calibri"/>
            </a:endParaRPr>
          </a:p>
          <a:p>
            <a:pPr marL="1658620">
              <a:lnSpc>
                <a:spcPct val="100000"/>
              </a:lnSpc>
              <a:spcBef>
                <a:spcPts val="60"/>
              </a:spcBef>
            </a:pP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1220</a:t>
            </a:r>
            <a:r>
              <a:rPr sz="10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01F5F"/>
                </a:solidFill>
                <a:latin typeface="Calibri"/>
                <a:cs typeface="Calibri"/>
              </a:rPr>
              <a:t>SWEETWATER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ROAD,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INCLINE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VILLAGE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NV</a:t>
            </a:r>
            <a:r>
              <a:rPr sz="10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89451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OFFICE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HOURS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M-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8AM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01F5F"/>
                </a:solidFill>
                <a:latin typeface="Calibri"/>
                <a:cs typeface="Calibri"/>
              </a:rPr>
              <a:t>4:30PM</a:t>
            </a:r>
            <a:endParaRPr sz="1050" dirty="0">
              <a:latin typeface="Calibri"/>
              <a:cs typeface="Calibri"/>
            </a:endParaRPr>
          </a:p>
          <a:p>
            <a:pPr marL="1658620">
              <a:lnSpc>
                <a:spcPts val="1175"/>
              </a:lnSpc>
              <a:spcBef>
                <a:spcPts val="20"/>
              </a:spcBef>
            </a:pP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P: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 (775)832-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1203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F: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 (775)832-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1260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PW@IVGID.ORG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100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  <a:hlinkClick r:id="rId7"/>
              </a:rPr>
              <a:t>WWW.IVGIDPUBLICWORKS.ORG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115"/>
              </a:lnSpc>
              <a:tabLst>
                <a:tab pos="7235825" algn="l"/>
              </a:tabLst>
            </a:pPr>
            <a:r>
              <a:rPr sz="1050" u="heavy" dirty="0">
                <a:uFill>
                  <a:solidFill>
                    <a:srgbClr val="003265"/>
                  </a:solidFill>
                </a:uFill>
                <a:latin typeface="Calibri"/>
                <a:cs typeface="Calibri"/>
              </a:rPr>
              <a:t>	</a:t>
            </a:r>
            <a:endParaRPr sz="105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031" y="6772656"/>
            <a:ext cx="3404615" cy="239572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120886" y="1392427"/>
            <a:ext cx="3344545" cy="17278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This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brochure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snapshot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quality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water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provided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last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year.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Included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details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about </a:t>
            </a:r>
            <a:r>
              <a:rPr sz="1100" dirty="0">
                <a:latin typeface="Calibri"/>
                <a:cs typeface="Calibri"/>
              </a:rPr>
              <a:t>where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comes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what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contains,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how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compares</a:t>
            </a:r>
            <a:r>
              <a:rPr sz="1100" spc="3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Environmental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Protecton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Agency</a:t>
            </a:r>
            <a:r>
              <a:rPr sz="1100" spc="3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(EPA)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4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Nevada</a:t>
            </a:r>
            <a:r>
              <a:rPr sz="1100" spc="4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Department</a:t>
            </a:r>
            <a:r>
              <a:rPr sz="1100" spc="4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Environmental</a:t>
            </a:r>
            <a:r>
              <a:rPr sz="1100" spc="4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Protecton </a:t>
            </a:r>
            <a:r>
              <a:rPr sz="1100" dirty="0">
                <a:latin typeface="Calibri"/>
                <a:cs typeface="Calibri"/>
              </a:rPr>
              <a:t>(NDEP)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state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standards.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commited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providing </a:t>
            </a:r>
            <a:r>
              <a:rPr sz="1100" dirty="0">
                <a:latin typeface="Calibri"/>
                <a:cs typeface="Calibri"/>
              </a:rPr>
              <a:t>you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informaton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because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informed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customers</a:t>
            </a:r>
            <a:r>
              <a:rPr sz="1100" spc="3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are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best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allies.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important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customers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aware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of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eﬀorts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contnually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being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made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improve </a:t>
            </a:r>
            <a:r>
              <a:rPr sz="1100" dirty="0">
                <a:latin typeface="Calibri"/>
                <a:cs typeface="Calibri"/>
              </a:rPr>
              <a:t>their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systems.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97732" y="4461717"/>
            <a:ext cx="2187575" cy="3638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4795" marR="5080" indent="-252729">
              <a:lnSpc>
                <a:spcPct val="101800"/>
              </a:lnSpc>
              <a:spcBef>
                <a:spcPts val="75"/>
              </a:spcBef>
            </a:pPr>
            <a:r>
              <a:rPr sz="1100" b="1" dirty="0">
                <a:latin typeface="Calibri"/>
                <a:cs typeface="Calibri"/>
              </a:rPr>
              <a:t>For</a:t>
            </a:r>
            <a:r>
              <a:rPr sz="1100" b="1" spc="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more</a:t>
            </a:r>
            <a:r>
              <a:rPr sz="1100" b="1" spc="5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informaton</a:t>
            </a:r>
            <a:r>
              <a:rPr sz="1100" b="1" spc="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please</a:t>
            </a:r>
            <a:r>
              <a:rPr sz="1100" b="1" spc="4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contact: </a:t>
            </a:r>
            <a:r>
              <a:rPr sz="1100" b="1" dirty="0">
                <a:latin typeface="Calibri"/>
                <a:cs typeface="Calibri"/>
              </a:rPr>
              <a:t>Public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Works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(775)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832‐1203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0886" y="4966207"/>
            <a:ext cx="3344545" cy="15570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100" spc="-10" dirty="0">
                <a:latin typeface="Calibri"/>
                <a:cs typeface="Calibri"/>
              </a:rPr>
              <a:t>We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ad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disinfectant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protect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yo</a:t>
            </a:r>
            <a:r>
              <a:rPr sz="1100" dirty="0">
                <a:latin typeface="Calibri"/>
                <a:cs typeface="Calibri"/>
              </a:rPr>
              <a:t>u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ainst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microb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con- taminants.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The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Safe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Drinking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Water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Act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(SDWA)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requires</a:t>
            </a:r>
            <a:r>
              <a:rPr sz="1100" dirty="0">
                <a:latin typeface="Calibri"/>
                <a:cs typeface="Calibri"/>
              </a:rPr>
              <a:t> states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Source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Water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Assessment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(SWA)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public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water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supply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treats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distributes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raw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source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water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order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30" dirty="0">
                <a:latin typeface="Calibri"/>
                <a:cs typeface="Calibri"/>
              </a:rPr>
              <a:t>identfy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30" dirty="0">
                <a:latin typeface="Calibri"/>
                <a:cs typeface="Calibri"/>
              </a:rPr>
              <a:t>potental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contaminaton</a:t>
            </a:r>
            <a:r>
              <a:rPr sz="1100" dirty="0">
                <a:latin typeface="Calibri"/>
                <a:cs typeface="Calibri"/>
              </a:rPr>
              <a:t> sources.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The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state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has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leted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assessment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our source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water,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informaton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visit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NDEP</a:t>
            </a:r>
            <a:r>
              <a:rPr sz="1100" spc="4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htps://</a:t>
            </a:r>
            <a:r>
              <a:rPr sz="1100" u="none" spc="-5" dirty="0">
                <a:latin typeface="Calibri"/>
                <a:cs typeface="Calibri"/>
              </a:rPr>
              <a:t>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ndep.nv.gov/water/source-water-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protecton/source-</a:t>
            </a:r>
            <a:r>
              <a:rPr sz="1100" u="none" dirty="0">
                <a:latin typeface="Calibri"/>
                <a:cs typeface="Calibri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water-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assessment</a:t>
            </a:r>
            <a:r>
              <a:rPr sz="1100" u="none" spc="-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0886" y="6638035"/>
            <a:ext cx="3343275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3265"/>
                </a:solidFill>
                <a:latin typeface="Calibri"/>
                <a:cs typeface="Calibri"/>
              </a:rPr>
              <a:t>MESSAGE</a:t>
            </a:r>
            <a:r>
              <a:rPr sz="1600" b="1" spc="-5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FROM</a:t>
            </a:r>
            <a:r>
              <a:rPr sz="1600" b="1" spc="-4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THE</a:t>
            </a:r>
            <a:r>
              <a:rPr sz="1600" b="1" spc="-4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3265"/>
                </a:solidFill>
                <a:latin typeface="Calibri"/>
                <a:cs typeface="Calibri"/>
              </a:rPr>
              <a:t>EPA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20"/>
              </a:spcBef>
            </a:pPr>
            <a:r>
              <a:rPr sz="1100" dirty="0">
                <a:latin typeface="Calibri"/>
                <a:cs typeface="Calibri"/>
              </a:rPr>
              <a:t>Some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people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vulnerable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contaminants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in </a:t>
            </a:r>
            <a:r>
              <a:rPr sz="1100" dirty="0">
                <a:latin typeface="Calibri"/>
                <a:cs typeface="Calibri"/>
              </a:rPr>
              <a:t>drinking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than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general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populaton.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Immuno- </a:t>
            </a:r>
            <a:r>
              <a:rPr sz="1100" dirty="0">
                <a:latin typeface="Calibri"/>
                <a:cs typeface="Calibri"/>
              </a:rPr>
              <a:t>compromised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persons,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such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those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cancer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under- </a:t>
            </a:r>
            <a:r>
              <a:rPr sz="1100" dirty="0">
                <a:latin typeface="Calibri"/>
                <a:cs typeface="Calibri"/>
              </a:rPr>
              <a:t>going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chemotherapy,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persons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who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undergone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organ </a:t>
            </a:r>
            <a:r>
              <a:rPr sz="1100" dirty="0">
                <a:latin typeface="Calibri"/>
                <a:cs typeface="Calibri"/>
              </a:rPr>
              <a:t>transplants,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people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HIV/AIDS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other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immune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sys- </a:t>
            </a:r>
            <a:r>
              <a:rPr sz="1100" dirty="0">
                <a:latin typeface="Calibri"/>
                <a:cs typeface="Calibri"/>
              </a:rPr>
              <a:t>tem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disorders,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some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elderly,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infants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 be </a:t>
            </a:r>
            <a:r>
              <a:rPr sz="1100" spc="-10" dirty="0">
                <a:latin typeface="Calibri"/>
                <a:cs typeface="Calibri"/>
              </a:rPr>
              <a:t>partcular- </a:t>
            </a:r>
            <a:r>
              <a:rPr sz="1100" dirty="0">
                <a:latin typeface="Calibri"/>
                <a:cs typeface="Calibri"/>
              </a:rPr>
              <a:t>ly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risk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infectons.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These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people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should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seek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advice </a:t>
            </a:r>
            <a:r>
              <a:rPr sz="1100" dirty="0">
                <a:latin typeface="Calibri"/>
                <a:cs typeface="Calibri"/>
              </a:rPr>
              <a:t>about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drinking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their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care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providers. </a:t>
            </a:r>
            <a:r>
              <a:rPr sz="1100" dirty="0">
                <a:latin typeface="Calibri"/>
                <a:cs typeface="Calibri"/>
              </a:rPr>
              <a:t>EPA/CDC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guidelines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appropriate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means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lessen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risk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infecton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Cryptosporidium</a:t>
            </a:r>
            <a:r>
              <a:rPr sz="1100" i="1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other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micro- </a:t>
            </a:r>
            <a:r>
              <a:rPr sz="1100" dirty="0">
                <a:latin typeface="Calibri"/>
                <a:cs typeface="Calibri"/>
              </a:rPr>
              <a:t>bial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contaminants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available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Safe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Drinking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Hotline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spc="-10" dirty="0">
                <a:latin typeface="Calibri"/>
                <a:cs typeface="Calibri"/>
              </a:rPr>
              <a:t>(800-426-</a:t>
            </a:r>
            <a:r>
              <a:rPr sz="1100" dirty="0">
                <a:latin typeface="Calibri"/>
                <a:cs typeface="Calibri"/>
              </a:rPr>
              <a:t>4791)</a:t>
            </a:r>
            <a:r>
              <a:rPr sz="1100" spc="130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visit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u="sng" spc="-10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  <a:hlinkClick r:id="rId9"/>
              </a:rPr>
              <a:t>www.epa.gov/</a:t>
            </a:r>
            <a:r>
              <a:rPr sz="1100" u="none" spc="-10" dirty="0">
                <a:solidFill>
                  <a:srgbClr val="0065FF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</a:rPr>
              <a:t>safewater</a:t>
            </a:r>
            <a:r>
              <a:rPr sz="1100" u="none" dirty="0">
                <a:latin typeface="Calibri"/>
                <a:cs typeface="Calibri"/>
              </a:rPr>
              <a:t>.</a:t>
            </a:r>
            <a:r>
              <a:rPr sz="1100" u="none" spc="16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Drinking</a:t>
            </a:r>
            <a:r>
              <a:rPr sz="1100" u="none" spc="17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water,</a:t>
            </a:r>
            <a:r>
              <a:rPr sz="1100" u="none" spc="16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including</a:t>
            </a:r>
            <a:r>
              <a:rPr sz="1100" u="none" spc="175" dirty="0">
                <a:latin typeface="Calibri"/>
                <a:cs typeface="Calibri"/>
              </a:rPr>
              <a:t> </a:t>
            </a:r>
            <a:r>
              <a:rPr sz="1100" u="none" spc="55" dirty="0">
                <a:latin typeface="Calibri"/>
                <a:cs typeface="Calibri"/>
              </a:rPr>
              <a:t>botled</a:t>
            </a:r>
            <a:r>
              <a:rPr sz="1100" u="none" spc="16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water,</a:t>
            </a:r>
            <a:r>
              <a:rPr sz="1100" u="none" spc="165" dirty="0">
                <a:latin typeface="Calibri"/>
                <a:cs typeface="Calibri"/>
              </a:rPr>
              <a:t> </a:t>
            </a:r>
            <a:r>
              <a:rPr sz="1100" u="none" spc="-25" dirty="0">
                <a:latin typeface="Calibri"/>
                <a:cs typeface="Calibri"/>
              </a:rPr>
              <a:t>may </a:t>
            </a:r>
            <a:r>
              <a:rPr sz="1100" u="none" dirty="0">
                <a:latin typeface="Calibri"/>
                <a:cs typeface="Calibri"/>
              </a:rPr>
              <a:t>reasonably</a:t>
            </a:r>
            <a:r>
              <a:rPr sz="1100" u="none" spc="4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be</a:t>
            </a:r>
            <a:r>
              <a:rPr sz="1100" u="none" spc="4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expected</a:t>
            </a:r>
            <a:r>
              <a:rPr sz="1100" u="none" spc="5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to</a:t>
            </a:r>
            <a:r>
              <a:rPr sz="1100" u="none" spc="4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contain</a:t>
            </a:r>
            <a:r>
              <a:rPr sz="1100" u="none" spc="4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at</a:t>
            </a:r>
            <a:r>
              <a:rPr sz="1100" u="none" spc="4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least</a:t>
            </a:r>
            <a:r>
              <a:rPr sz="1100" u="none" spc="4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small</a:t>
            </a:r>
            <a:r>
              <a:rPr sz="1100" u="none" spc="45" dirty="0">
                <a:latin typeface="Calibri"/>
                <a:cs typeface="Calibri"/>
              </a:rPr>
              <a:t> </a:t>
            </a:r>
            <a:r>
              <a:rPr sz="1100" u="none" spc="-10" dirty="0">
                <a:latin typeface="Calibri"/>
                <a:cs typeface="Calibri"/>
              </a:rPr>
              <a:t>amounts </a:t>
            </a:r>
            <a:r>
              <a:rPr sz="1100" u="none" dirty="0">
                <a:latin typeface="Calibri"/>
                <a:cs typeface="Calibri"/>
              </a:rPr>
              <a:t>of</a:t>
            </a:r>
            <a:r>
              <a:rPr sz="1100" u="none" spc="33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some</a:t>
            </a:r>
            <a:r>
              <a:rPr sz="1100" u="none" spc="33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contaminants.</a:t>
            </a:r>
            <a:r>
              <a:rPr sz="1100" u="none" spc="34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The</a:t>
            </a:r>
            <a:r>
              <a:rPr sz="1100" u="none" spc="33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presence</a:t>
            </a:r>
            <a:r>
              <a:rPr sz="1100" u="none" spc="33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of</a:t>
            </a:r>
            <a:r>
              <a:rPr sz="1100" u="none" spc="335" dirty="0">
                <a:latin typeface="Calibri"/>
                <a:cs typeface="Calibri"/>
              </a:rPr>
              <a:t> </a:t>
            </a:r>
            <a:r>
              <a:rPr sz="1100" u="none" spc="-10" dirty="0">
                <a:latin typeface="Calibri"/>
                <a:cs typeface="Calibri"/>
              </a:rPr>
              <a:t>contaminants </a:t>
            </a:r>
            <a:r>
              <a:rPr sz="1100" u="none" dirty="0">
                <a:latin typeface="Calibri"/>
                <a:cs typeface="Calibri"/>
              </a:rPr>
              <a:t>does</a:t>
            </a:r>
            <a:r>
              <a:rPr sz="1100" u="none" spc="36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not</a:t>
            </a:r>
            <a:r>
              <a:rPr sz="1100" u="none" spc="36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necessarily</a:t>
            </a:r>
            <a:r>
              <a:rPr sz="1100" u="none" spc="36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indicate</a:t>
            </a:r>
            <a:r>
              <a:rPr sz="1100" u="none" spc="37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that</a:t>
            </a:r>
            <a:r>
              <a:rPr sz="1100" u="none" spc="36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the</a:t>
            </a:r>
            <a:r>
              <a:rPr sz="1100" u="none" spc="36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water</a:t>
            </a:r>
            <a:r>
              <a:rPr sz="1100" u="none" spc="37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poses</a:t>
            </a:r>
            <a:r>
              <a:rPr sz="1100" u="none" spc="360" dirty="0">
                <a:latin typeface="Calibri"/>
                <a:cs typeface="Calibri"/>
              </a:rPr>
              <a:t> </a:t>
            </a:r>
            <a:r>
              <a:rPr sz="1100" u="none" spc="-50" dirty="0">
                <a:latin typeface="Calibri"/>
                <a:cs typeface="Calibri"/>
              </a:rPr>
              <a:t>a</a:t>
            </a:r>
            <a:r>
              <a:rPr sz="1100" u="none" dirty="0">
                <a:latin typeface="Calibri"/>
                <a:cs typeface="Calibri"/>
              </a:rPr>
              <a:t> health</a:t>
            </a:r>
            <a:r>
              <a:rPr sz="1100" u="none" spc="-25" dirty="0">
                <a:latin typeface="Calibri"/>
                <a:cs typeface="Calibri"/>
              </a:rPr>
              <a:t> </a:t>
            </a:r>
            <a:r>
              <a:rPr sz="1100" u="none" spc="-10" dirty="0">
                <a:latin typeface="Calibri"/>
                <a:cs typeface="Calibri"/>
              </a:rPr>
              <a:t>risk.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104631" y="3224783"/>
          <a:ext cx="31629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dirty="0">
                          <a:solidFill>
                            <a:srgbClr val="003265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r>
                        <a:rPr sz="1400" b="1" spc="-50" dirty="0">
                          <a:solidFill>
                            <a:srgbClr val="0032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3265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79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015" marR="165735" indent="-399415">
                        <a:lnSpc>
                          <a:spcPts val="1710"/>
                        </a:lnSpc>
                      </a:pPr>
                      <a:r>
                        <a:rPr sz="1400" b="1" dirty="0">
                          <a:solidFill>
                            <a:srgbClr val="003265"/>
                          </a:solidFill>
                          <a:latin typeface="Calibri"/>
                          <a:cs typeface="Calibri"/>
                        </a:rPr>
                        <a:t>SOURCE</a:t>
                      </a:r>
                      <a:r>
                        <a:rPr sz="1400" b="1" spc="-75" dirty="0">
                          <a:solidFill>
                            <a:srgbClr val="00326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003265"/>
                          </a:solidFill>
                          <a:latin typeface="Calibri"/>
                          <a:cs typeface="Calibri"/>
                        </a:rPr>
                        <a:t>WATER </a:t>
                      </a:r>
                      <a:r>
                        <a:rPr sz="1400" b="1" spc="-20" dirty="0">
                          <a:solidFill>
                            <a:srgbClr val="003265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marL="187325" marR="254635">
                        <a:lnSpc>
                          <a:spcPct val="101699"/>
                        </a:lnSpc>
                        <a:spcBef>
                          <a:spcPts val="69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Lake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Tahoe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Intake</a:t>
                      </a:r>
                      <a:r>
                        <a:rPr sz="10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Burnt</a:t>
                      </a:r>
                      <a:r>
                        <a:rPr sz="105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Cedar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 Water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Disinfecton</a:t>
                      </a:r>
                      <a:r>
                        <a:rPr sz="105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Plant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Surface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Water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1739626" y="1392427"/>
            <a:ext cx="3507104" cy="704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More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informaton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about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contaminants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potental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health </a:t>
            </a:r>
            <a:r>
              <a:rPr sz="1100" dirty="0">
                <a:latin typeface="Calibri"/>
                <a:cs typeface="Calibri"/>
              </a:rPr>
              <a:t>eﬀects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obtained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calling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EPA’s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Safe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Drinking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Hotline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(800-426-</a:t>
            </a:r>
            <a:r>
              <a:rPr sz="1100" dirty="0">
                <a:latin typeface="Calibri"/>
                <a:cs typeface="Calibri"/>
              </a:rPr>
              <a:t>4791)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visitng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EPA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website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u="sng" spc="-10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  <a:hlinkClick r:id="rId10"/>
              </a:rPr>
              <a:t>www.epa.gov/safewater</a:t>
            </a:r>
            <a:r>
              <a:rPr sz="1100" u="none" spc="-10" dirty="0">
                <a:latin typeface="Calibri"/>
                <a:cs typeface="Calibri"/>
                <a:hlinkClick r:id="rId10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39626" y="2245099"/>
            <a:ext cx="3509645" cy="1216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sources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drinking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(both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tap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40" dirty="0">
                <a:latin typeface="Calibri"/>
                <a:cs typeface="Calibri"/>
              </a:rPr>
              <a:t>botled </a:t>
            </a:r>
            <a:r>
              <a:rPr sz="1100" dirty="0">
                <a:latin typeface="Calibri"/>
                <a:cs typeface="Calibri"/>
              </a:rPr>
              <a:t>water)</a:t>
            </a:r>
            <a:r>
              <a:rPr sz="1100" spc="45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include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rivers,</a:t>
            </a:r>
            <a:r>
              <a:rPr sz="1100" spc="4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lakes,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streams,</a:t>
            </a:r>
            <a:r>
              <a:rPr sz="1100" spc="4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ponds,</a:t>
            </a:r>
            <a:r>
              <a:rPr sz="1100" spc="4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reservoirs, </a:t>
            </a:r>
            <a:r>
              <a:rPr sz="1100" dirty="0">
                <a:latin typeface="Calibri"/>
                <a:cs typeface="Calibri"/>
              </a:rPr>
              <a:t>springs,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wells.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travels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over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surface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land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through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ground,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dissolves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naturally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occurring </a:t>
            </a:r>
            <a:r>
              <a:rPr sz="1100" dirty="0">
                <a:latin typeface="Calibri"/>
                <a:cs typeface="Calibri"/>
              </a:rPr>
              <a:t>minerals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and,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some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cases,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radioactve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material,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can </a:t>
            </a:r>
            <a:r>
              <a:rPr sz="1100" dirty="0">
                <a:latin typeface="Calibri"/>
                <a:cs typeface="Calibri"/>
              </a:rPr>
              <a:t>pick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substances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resultng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presence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animals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or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human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actvity.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39626" y="3599942"/>
            <a:ext cx="3508375" cy="337375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70"/>
              </a:spcBef>
            </a:pP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CONTAMINANTS</a:t>
            </a:r>
            <a:r>
              <a:rPr sz="1600" b="1" spc="7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THAT</a:t>
            </a:r>
            <a:r>
              <a:rPr sz="1600" b="1" spc="7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MAY</a:t>
            </a:r>
            <a:r>
              <a:rPr sz="1600" b="1" spc="8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BE</a:t>
            </a:r>
            <a:r>
              <a:rPr sz="1600" b="1" spc="8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265"/>
                </a:solidFill>
                <a:latin typeface="Calibri"/>
                <a:cs typeface="Calibri"/>
              </a:rPr>
              <a:t>PRESENT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IN</a:t>
            </a:r>
            <a:r>
              <a:rPr sz="1600" b="1" spc="18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SOURCE</a:t>
            </a:r>
            <a:r>
              <a:rPr sz="1600" b="1" spc="18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WATER</a:t>
            </a:r>
            <a:r>
              <a:rPr sz="1600" b="1" spc="18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3265"/>
                </a:solidFill>
                <a:latin typeface="Calibri"/>
                <a:cs typeface="Calibri"/>
              </a:rPr>
              <a:t>BEFORE</a:t>
            </a:r>
            <a:r>
              <a:rPr sz="1600" b="1" spc="18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3265"/>
                </a:solidFill>
                <a:latin typeface="Calibri"/>
                <a:cs typeface="Calibri"/>
              </a:rPr>
              <a:t>TREATMENT INCLUDE:</a:t>
            </a:r>
            <a:endParaRPr sz="1600" dirty="0">
              <a:latin typeface="Calibri"/>
              <a:cs typeface="Calibri"/>
            </a:endParaRPr>
          </a:p>
          <a:p>
            <a:pPr marL="12700" marR="5715" algn="just">
              <a:lnSpc>
                <a:spcPct val="101899"/>
              </a:lnSpc>
              <a:spcBef>
                <a:spcPts val="20"/>
              </a:spcBef>
            </a:pP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Microbial</a:t>
            </a:r>
            <a:r>
              <a:rPr sz="1050" i="1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contaminants</a:t>
            </a:r>
            <a:r>
              <a:rPr sz="1050" i="1" u="none" dirty="0">
                <a:latin typeface="Calibri"/>
                <a:cs typeface="Calibri"/>
              </a:rPr>
              <a:t>,</a:t>
            </a:r>
            <a:r>
              <a:rPr sz="1050" i="1" u="none" spc="254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such</a:t>
            </a:r>
            <a:r>
              <a:rPr sz="1050" i="1" u="none" spc="2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as</a:t>
            </a:r>
            <a:r>
              <a:rPr sz="1050" i="1" u="none" spc="254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viruses</a:t>
            </a:r>
            <a:r>
              <a:rPr sz="1050" i="1" u="none" spc="24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and</a:t>
            </a:r>
            <a:r>
              <a:rPr sz="1050" i="1" u="none" spc="2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bacteria,</a:t>
            </a:r>
            <a:r>
              <a:rPr sz="1050" i="1" u="none" spc="254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which </a:t>
            </a:r>
            <a:r>
              <a:rPr sz="1050" i="1" u="none" dirty="0">
                <a:latin typeface="Calibri"/>
                <a:cs typeface="Calibri"/>
              </a:rPr>
              <a:t>may</a:t>
            </a:r>
            <a:r>
              <a:rPr sz="1050" i="1" u="none" spc="9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come</a:t>
            </a:r>
            <a:r>
              <a:rPr sz="1050" i="1" u="none" spc="9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from</a:t>
            </a:r>
            <a:r>
              <a:rPr sz="1050" i="1" u="none" spc="9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sewage</a:t>
            </a:r>
            <a:r>
              <a:rPr sz="1050" i="1" u="none" spc="9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treatment</a:t>
            </a:r>
            <a:r>
              <a:rPr sz="1050" i="1" u="none" spc="10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plants,</a:t>
            </a:r>
            <a:r>
              <a:rPr sz="1050" i="1" u="none" spc="10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septc</a:t>
            </a:r>
            <a:r>
              <a:rPr sz="1050" i="1" u="none" spc="9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systems,</a:t>
            </a:r>
            <a:r>
              <a:rPr sz="1050" i="1" u="none" spc="95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agri- </a:t>
            </a:r>
            <a:r>
              <a:rPr sz="1050" i="1" u="none" dirty="0">
                <a:latin typeface="Calibri"/>
                <a:cs typeface="Calibri"/>
              </a:rPr>
              <a:t>cultural</a:t>
            </a:r>
            <a:r>
              <a:rPr sz="1050" i="1" u="none" spc="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livestock</a:t>
            </a:r>
            <a:r>
              <a:rPr sz="1050" i="1" u="none" spc="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operatons</a:t>
            </a:r>
            <a:r>
              <a:rPr sz="1050" i="1" u="none" spc="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and</a:t>
            </a:r>
            <a:r>
              <a:rPr sz="1050" i="1" u="none" spc="40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wildlife.</a:t>
            </a:r>
            <a:endParaRPr sz="1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Inorganic</a:t>
            </a:r>
            <a:r>
              <a:rPr sz="1050" i="1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contaminants</a:t>
            </a:r>
            <a:r>
              <a:rPr sz="1050" i="1" u="none" dirty="0">
                <a:latin typeface="Calibri"/>
                <a:cs typeface="Calibri"/>
              </a:rPr>
              <a:t>,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such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as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salts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and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metals,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which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can</a:t>
            </a:r>
            <a:r>
              <a:rPr sz="1050" i="1" u="none" spc="50" dirty="0">
                <a:latin typeface="Calibri"/>
                <a:cs typeface="Calibri"/>
              </a:rPr>
              <a:t> </a:t>
            </a:r>
            <a:r>
              <a:rPr sz="1050" i="1" u="none" spc="-25" dirty="0">
                <a:latin typeface="Calibri"/>
                <a:cs typeface="Calibri"/>
              </a:rPr>
              <a:t>be</a:t>
            </a:r>
            <a:endParaRPr sz="1050" dirty="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</a:pPr>
            <a:r>
              <a:rPr sz="1050" i="1" spc="-10" dirty="0">
                <a:latin typeface="Calibri"/>
                <a:cs typeface="Calibri"/>
              </a:rPr>
              <a:t>naturally-</a:t>
            </a:r>
            <a:r>
              <a:rPr sz="1050" i="1" dirty="0">
                <a:latin typeface="Calibri"/>
                <a:cs typeface="Calibri"/>
              </a:rPr>
              <a:t>occurring</a:t>
            </a:r>
            <a:r>
              <a:rPr sz="1050" i="1" spc="9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or</a:t>
            </a:r>
            <a:r>
              <a:rPr sz="1050" i="1" spc="10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result</a:t>
            </a:r>
            <a:r>
              <a:rPr sz="1050" i="1" spc="10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from</a:t>
            </a:r>
            <a:r>
              <a:rPr sz="1050" i="1" spc="9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urban</a:t>
            </a:r>
            <a:r>
              <a:rPr sz="1050" i="1" spc="10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stormwater</a:t>
            </a:r>
            <a:r>
              <a:rPr sz="1050" i="1" spc="10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runoﬀ,</a:t>
            </a:r>
            <a:r>
              <a:rPr sz="1050" i="1" spc="100" dirty="0">
                <a:latin typeface="Calibri"/>
                <a:cs typeface="Calibri"/>
              </a:rPr>
              <a:t> </a:t>
            </a:r>
            <a:r>
              <a:rPr sz="1050" i="1" spc="-25" dirty="0">
                <a:latin typeface="Calibri"/>
                <a:cs typeface="Calibri"/>
              </a:rPr>
              <a:t>in- </a:t>
            </a:r>
            <a:r>
              <a:rPr sz="1050" i="1" dirty="0">
                <a:latin typeface="Calibri"/>
                <a:cs typeface="Calibri"/>
              </a:rPr>
              <a:t>dustrial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or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domestc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wastewater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discharges,</a:t>
            </a:r>
            <a:r>
              <a:rPr sz="1050" i="1" spc="45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oil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and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gas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produc- </a:t>
            </a:r>
            <a:r>
              <a:rPr sz="1050" i="1" spc="55" dirty="0">
                <a:latin typeface="Calibri"/>
                <a:cs typeface="Calibri"/>
              </a:rPr>
              <a:t>ton,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mining</a:t>
            </a:r>
            <a:r>
              <a:rPr sz="1050" i="1" spc="-10" dirty="0">
                <a:latin typeface="Calibri"/>
                <a:cs typeface="Calibri"/>
              </a:rPr>
              <a:t> </a:t>
            </a:r>
            <a:r>
              <a:rPr sz="1050" i="1" dirty="0">
                <a:latin typeface="Calibri"/>
                <a:cs typeface="Calibri"/>
              </a:rPr>
              <a:t>or</a:t>
            </a:r>
            <a:r>
              <a:rPr sz="1050" i="1" spc="-5" dirty="0">
                <a:latin typeface="Calibri"/>
                <a:cs typeface="Calibri"/>
              </a:rPr>
              <a:t> </a:t>
            </a:r>
            <a:r>
              <a:rPr sz="1050" i="1" spc="-10" dirty="0">
                <a:latin typeface="Calibri"/>
                <a:cs typeface="Calibri"/>
              </a:rPr>
              <a:t>farming.</a:t>
            </a:r>
            <a:endParaRPr sz="1050" dirty="0">
              <a:latin typeface="Calibri"/>
              <a:cs typeface="Calibri"/>
            </a:endParaRPr>
          </a:p>
          <a:p>
            <a:pPr marL="12700" marR="6350" algn="just">
              <a:lnSpc>
                <a:spcPct val="101699"/>
              </a:lnSpc>
              <a:spcBef>
                <a:spcPts val="5"/>
              </a:spcBef>
            </a:pP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Pestcides</a:t>
            </a:r>
            <a:r>
              <a:rPr sz="1050" i="1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050" i="1" u="sng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herbicides</a:t>
            </a:r>
            <a:r>
              <a:rPr sz="1050" i="1" u="none" dirty="0">
                <a:latin typeface="Calibri"/>
                <a:cs typeface="Calibri"/>
              </a:rPr>
              <a:t>,</a:t>
            </a:r>
            <a:r>
              <a:rPr sz="1050" i="1" u="none" spc="13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may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come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from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variety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of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sources </a:t>
            </a:r>
            <a:r>
              <a:rPr sz="1050" i="1" u="none" dirty="0">
                <a:latin typeface="Calibri"/>
                <a:cs typeface="Calibri"/>
              </a:rPr>
              <a:t>such</a:t>
            </a:r>
            <a:r>
              <a:rPr sz="1050" i="1" u="none" spc="16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as</a:t>
            </a:r>
            <a:r>
              <a:rPr sz="1050" i="1" u="none" spc="15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stormwater</a:t>
            </a:r>
            <a:r>
              <a:rPr sz="1050" i="1" u="none" spc="165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run-</a:t>
            </a:r>
            <a:r>
              <a:rPr sz="1050" i="1" u="none" dirty="0">
                <a:latin typeface="Calibri"/>
                <a:cs typeface="Calibri"/>
              </a:rPr>
              <a:t>oﬀ,</a:t>
            </a:r>
            <a:r>
              <a:rPr sz="1050" i="1" u="none" spc="16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agriculture,</a:t>
            </a:r>
            <a:r>
              <a:rPr sz="1050" i="1" u="none" spc="17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landscaping</a:t>
            </a:r>
            <a:r>
              <a:rPr sz="1050" i="1" u="none" spc="15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and</a:t>
            </a:r>
            <a:r>
              <a:rPr sz="1050" i="1" u="none" spc="155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resi- </a:t>
            </a:r>
            <a:r>
              <a:rPr sz="1050" i="1" u="none" dirty="0">
                <a:latin typeface="Calibri"/>
                <a:cs typeface="Calibri"/>
              </a:rPr>
              <a:t>dental</a:t>
            </a:r>
            <a:r>
              <a:rPr sz="1050" i="1" u="none" spc="225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users.</a:t>
            </a:r>
            <a:endParaRPr sz="1050" dirty="0">
              <a:latin typeface="Calibri"/>
              <a:cs typeface="Calibri"/>
            </a:endParaRPr>
          </a:p>
          <a:p>
            <a:pPr marL="12700" marR="5080" algn="just">
              <a:lnSpc>
                <a:spcPct val="101400"/>
              </a:lnSpc>
              <a:spcBef>
                <a:spcPts val="5"/>
              </a:spcBef>
            </a:pP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Radioactve</a:t>
            </a:r>
            <a:r>
              <a:rPr sz="1050" i="1" u="sng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contaminants</a:t>
            </a:r>
            <a:r>
              <a:rPr sz="1050" i="1" u="none" dirty="0">
                <a:latin typeface="Calibri"/>
                <a:cs typeface="Calibri"/>
              </a:rPr>
              <a:t>,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which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can</a:t>
            </a:r>
            <a:r>
              <a:rPr sz="1050" i="1" u="none" spc="14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be</a:t>
            </a:r>
            <a:r>
              <a:rPr sz="1050" i="1" u="none" spc="14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naturally</a:t>
            </a:r>
            <a:r>
              <a:rPr sz="1050" i="1" u="none" spc="14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occurring</a:t>
            </a:r>
            <a:r>
              <a:rPr sz="1050" i="1" u="none" spc="145" dirty="0">
                <a:latin typeface="Calibri"/>
                <a:cs typeface="Calibri"/>
              </a:rPr>
              <a:t> </a:t>
            </a:r>
            <a:r>
              <a:rPr sz="1050" i="1" u="none" spc="-25" dirty="0">
                <a:latin typeface="Calibri"/>
                <a:cs typeface="Calibri"/>
              </a:rPr>
              <a:t>or </a:t>
            </a:r>
            <a:r>
              <a:rPr sz="1050" i="1" u="none" dirty="0">
                <a:latin typeface="Calibri"/>
                <a:cs typeface="Calibri"/>
              </a:rPr>
              <a:t>the</a:t>
            </a:r>
            <a:r>
              <a:rPr sz="1050" i="1" u="none" spc="-2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result</a:t>
            </a:r>
            <a:r>
              <a:rPr sz="1050" i="1" u="none" spc="-2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of</a:t>
            </a:r>
            <a:r>
              <a:rPr sz="1050" i="1" u="none" spc="-2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mining</a:t>
            </a:r>
            <a:r>
              <a:rPr sz="1050" i="1" u="none" spc="-15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actvity.</a:t>
            </a:r>
            <a:endParaRPr sz="1050" dirty="0">
              <a:latin typeface="Calibri"/>
              <a:cs typeface="Calibri"/>
            </a:endParaRPr>
          </a:p>
          <a:p>
            <a:pPr marL="12700" marR="5715" algn="just">
              <a:lnSpc>
                <a:spcPct val="101699"/>
              </a:lnSpc>
            </a:pP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Organic</a:t>
            </a:r>
            <a:r>
              <a:rPr sz="1050" i="1" u="sng" spc="2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contaminants</a:t>
            </a:r>
            <a:r>
              <a:rPr sz="1050" i="1" u="none" dirty="0">
                <a:latin typeface="Calibri"/>
                <a:cs typeface="Calibri"/>
              </a:rPr>
              <a:t>,</a:t>
            </a:r>
            <a:r>
              <a:rPr sz="1050" i="1" u="none" spc="21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including</a:t>
            </a:r>
            <a:r>
              <a:rPr sz="1050" i="1" u="none" spc="21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synthetc</a:t>
            </a:r>
            <a:r>
              <a:rPr sz="1050" i="1" u="none" spc="21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and</a:t>
            </a:r>
            <a:r>
              <a:rPr sz="1050" i="1" u="none" spc="204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volatle</a:t>
            </a:r>
            <a:r>
              <a:rPr sz="1050" i="1" u="none" spc="204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organic </a:t>
            </a:r>
            <a:r>
              <a:rPr sz="1050" i="1" u="none" dirty="0">
                <a:latin typeface="Calibri"/>
                <a:cs typeface="Calibri"/>
              </a:rPr>
              <a:t>chemicals,</a:t>
            </a:r>
            <a:r>
              <a:rPr sz="1050" i="1" u="none" spc="21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which</a:t>
            </a:r>
            <a:r>
              <a:rPr sz="1050" i="1" u="none" spc="22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are</a:t>
            </a:r>
            <a:r>
              <a:rPr sz="1050" i="1" u="none" spc="220" dirty="0">
                <a:latin typeface="Calibri"/>
                <a:cs typeface="Calibri"/>
              </a:rPr>
              <a:t> </a:t>
            </a:r>
            <a:r>
              <a:rPr sz="1050" i="1" u="none" spc="-20" dirty="0">
                <a:latin typeface="Calibri"/>
                <a:cs typeface="Calibri"/>
              </a:rPr>
              <a:t>by-</a:t>
            </a:r>
            <a:r>
              <a:rPr sz="1050" i="1" u="none" dirty="0">
                <a:latin typeface="Calibri"/>
                <a:cs typeface="Calibri"/>
              </a:rPr>
              <a:t>products</a:t>
            </a:r>
            <a:r>
              <a:rPr sz="1050" i="1" u="none" spc="22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of</a:t>
            </a:r>
            <a:r>
              <a:rPr sz="1050" i="1" u="none" spc="22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industrial</a:t>
            </a:r>
            <a:r>
              <a:rPr sz="1050" i="1" u="none" spc="22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processes</a:t>
            </a:r>
            <a:r>
              <a:rPr sz="1050" i="1" u="none" spc="215" dirty="0">
                <a:latin typeface="Calibri"/>
                <a:cs typeface="Calibri"/>
              </a:rPr>
              <a:t> </a:t>
            </a:r>
            <a:r>
              <a:rPr sz="1050" i="1" u="none" spc="-25" dirty="0">
                <a:latin typeface="Calibri"/>
                <a:cs typeface="Calibri"/>
              </a:rPr>
              <a:t>and </a:t>
            </a:r>
            <a:r>
              <a:rPr sz="1050" i="1" u="none" dirty="0">
                <a:latin typeface="Calibri"/>
                <a:cs typeface="Calibri"/>
              </a:rPr>
              <a:t>petroleum</a:t>
            </a:r>
            <a:r>
              <a:rPr sz="1050" i="1" u="none" spc="114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producton,</a:t>
            </a:r>
            <a:r>
              <a:rPr sz="1050" i="1" u="none" spc="12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may</a:t>
            </a:r>
            <a:r>
              <a:rPr sz="1050" i="1" u="none" spc="114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also</a:t>
            </a:r>
            <a:r>
              <a:rPr sz="1050" i="1" u="none" spc="12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come</a:t>
            </a:r>
            <a:r>
              <a:rPr sz="1050" i="1" u="none" spc="130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from</a:t>
            </a:r>
            <a:r>
              <a:rPr sz="1050" i="1" u="none" spc="12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gas</a:t>
            </a:r>
            <a:r>
              <a:rPr sz="1050" i="1" u="none" spc="12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statons,</a:t>
            </a:r>
            <a:r>
              <a:rPr sz="1050" i="1" u="none" spc="130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urban </a:t>
            </a:r>
            <a:r>
              <a:rPr sz="1050" i="1" u="none" dirty="0">
                <a:latin typeface="Calibri"/>
                <a:cs typeface="Calibri"/>
              </a:rPr>
              <a:t>stormwater</a:t>
            </a:r>
            <a:r>
              <a:rPr sz="1050" i="1" u="none" spc="55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run-</a:t>
            </a:r>
            <a:r>
              <a:rPr sz="1050" i="1" u="none" dirty="0">
                <a:latin typeface="Calibri"/>
                <a:cs typeface="Calibri"/>
              </a:rPr>
              <a:t>oﬀ,</a:t>
            </a:r>
            <a:r>
              <a:rPr sz="1050" i="1" u="none" spc="5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and</a:t>
            </a:r>
            <a:r>
              <a:rPr sz="1050" i="1" u="none" spc="55" dirty="0">
                <a:latin typeface="Calibri"/>
                <a:cs typeface="Calibri"/>
              </a:rPr>
              <a:t> </a:t>
            </a:r>
            <a:r>
              <a:rPr sz="1050" i="1" u="none" dirty="0">
                <a:latin typeface="Calibri"/>
                <a:cs typeface="Calibri"/>
              </a:rPr>
              <a:t>septc</a:t>
            </a:r>
            <a:r>
              <a:rPr sz="1050" i="1" u="none" spc="55" dirty="0">
                <a:latin typeface="Calibri"/>
                <a:cs typeface="Calibri"/>
              </a:rPr>
              <a:t> </a:t>
            </a:r>
            <a:r>
              <a:rPr sz="1050" i="1" u="none" spc="-10" dirty="0">
                <a:latin typeface="Calibri"/>
                <a:cs typeface="Calibri"/>
              </a:rPr>
              <a:t>systems.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39626" y="7120384"/>
            <a:ext cx="3507740" cy="2581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In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order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ensure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tap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safe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drink,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EPA </a:t>
            </a:r>
            <a:r>
              <a:rPr sz="1100" spc="-10" dirty="0">
                <a:latin typeface="Calibri"/>
                <a:cs typeface="Calibri"/>
              </a:rPr>
              <a:t>prescribes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regulatons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limit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amount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certain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con- </a:t>
            </a:r>
            <a:r>
              <a:rPr sz="1100" dirty="0">
                <a:latin typeface="Calibri"/>
                <a:cs typeface="Calibri"/>
              </a:rPr>
              <a:t>taminants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provided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public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systems.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We </a:t>
            </a:r>
            <a:r>
              <a:rPr sz="1100" dirty="0">
                <a:latin typeface="Calibri"/>
                <a:cs typeface="Calibri"/>
              </a:rPr>
              <a:t>treat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according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EPA’s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regulatons.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Drug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Administraton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(FDA)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regulatons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establish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limits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contaminants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botled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water,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must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protec- </a:t>
            </a:r>
            <a:r>
              <a:rPr sz="1100" spc="80" dirty="0">
                <a:latin typeface="Calibri"/>
                <a:cs typeface="Calibri"/>
              </a:rPr>
              <a:t>ton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public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health.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system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tested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minimum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15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samples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month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accordance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Total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Coli- </a:t>
            </a:r>
            <a:r>
              <a:rPr sz="1100" dirty="0">
                <a:latin typeface="Calibri"/>
                <a:cs typeface="Calibri"/>
              </a:rPr>
              <a:t>form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Rule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microbiological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contaminants.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Coliform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bacte- </a:t>
            </a:r>
            <a:r>
              <a:rPr sz="1100" dirty="0">
                <a:latin typeface="Calibri"/>
                <a:cs typeface="Calibri"/>
              </a:rPr>
              <a:t>ria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usually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harmless,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but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their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presence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indicaton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disease-causing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bacteria.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When</a:t>
            </a:r>
            <a:r>
              <a:rPr sz="1100" spc="4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coliform </a:t>
            </a:r>
            <a:r>
              <a:rPr sz="1100" dirty="0">
                <a:latin typeface="Calibri"/>
                <a:cs typeface="Calibri"/>
              </a:rPr>
              <a:t>bacteria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found,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special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follow-</a:t>
            </a:r>
            <a:r>
              <a:rPr sz="1100" dirty="0">
                <a:latin typeface="Calibri"/>
                <a:cs typeface="Calibri"/>
              </a:rPr>
              <a:t>up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tests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done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deter- </a:t>
            </a:r>
            <a:r>
              <a:rPr sz="1100" dirty="0">
                <a:latin typeface="Calibri"/>
                <a:cs typeface="Calibri"/>
              </a:rPr>
              <a:t>mine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if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harmful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bacteria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present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supply.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If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limit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2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exceeded,</a:t>
            </a:r>
            <a:r>
              <a:rPr sz="1100" spc="2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supplier</a:t>
            </a:r>
            <a:r>
              <a:rPr sz="1100" spc="2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must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notfy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public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by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door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postng,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newspaper, television </a:t>
            </a:r>
            <a:r>
              <a:rPr sz="1100" spc="10" dirty="0">
                <a:latin typeface="Calibri"/>
                <a:cs typeface="Calibri"/>
              </a:rPr>
              <a:t>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radio.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6719" y="461009"/>
            <a:ext cx="1555026" cy="81381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55952" y="902208"/>
            <a:ext cx="352043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9" y="286325"/>
            <a:ext cx="6175375" cy="624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600" b="1" spc="-65" dirty="0">
                <a:solidFill>
                  <a:srgbClr val="003265"/>
                </a:solidFill>
                <a:latin typeface="Calibri"/>
                <a:cs typeface="Calibri"/>
              </a:rPr>
              <a:t>WATER</a:t>
            </a:r>
            <a:r>
              <a:rPr sz="2600" b="1" spc="-6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3265"/>
                </a:solidFill>
                <a:latin typeface="Calibri"/>
                <a:cs typeface="Calibri"/>
              </a:rPr>
              <a:t>QUALITY</a:t>
            </a:r>
            <a:r>
              <a:rPr sz="2600" b="1" spc="-3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2600" b="1" spc="-130" dirty="0">
                <a:solidFill>
                  <a:srgbClr val="003265"/>
                </a:solidFill>
                <a:latin typeface="Calibri"/>
                <a:cs typeface="Calibri"/>
              </a:rPr>
              <a:t>DATA</a:t>
            </a:r>
            <a:r>
              <a:rPr sz="2600" b="1" spc="-1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265"/>
                </a:solidFill>
                <a:latin typeface="Calibri"/>
                <a:cs typeface="Calibri"/>
              </a:rPr>
              <a:t>‐</a:t>
            </a:r>
            <a:r>
              <a:rPr sz="2600" b="1" spc="-4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265"/>
                </a:solidFill>
                <a:latin typeface="Calibri"/>
                <a:cs typeface="Calibri"/>
              </a:rPr>
              <a:t>INCLINE</a:t>
            </a:r>
            <a:r>
              <a:rPr sz="2600" b="1" spc="-4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3265"/>
                </a:solidFill>
                <a:latin typeface="Calibri"/>
                <a:cs typeface="Calibri"/>
              </a:rPr>
              <a:t>VILLAGE</a:t>
            </a:r>
            <a:r>
              <a:rPr sz="2600" b="1" spc="-3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3265"/>
                </a:solidFill>
                <a:latin typeface="Calibri"/>
                <a:cs typeface="Calibri"/>
              </a:rPr>
              <a:t>GID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03265"/>
                </a:solidFill>
                <a:latin typeface="Calibri"/>
                <a:cs typeface="Calibri"/>
              </a:rPr>
              <a:t>Public</a:t>
            </a:r>
            <a:r>
              <a:rPr sz="1050" b="1" spc="-4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3265"/>
                </a:solidFill>
                <a:latin typeface="Calibri"/>
                <a:cs typeface="Calibri"/>
              </a:rPr>
              <a:t>Water</a:t>
            </a:r>
            <a:r>
              <a:rPr sz="1050" b="1" spc="-4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3265"/>
                </a:solidFill>
                <a:latin typeface="Calibri"/>
                <a:cs typeface="Calibri"/>
              </a:rPr>
              <a:t>System</a:t>
            </a:r>
            <a:r>
              <a:rPr sz="1050" b="1" spc="-4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3265"/>
                </a:solidFill>
                <a:latin typeface="Calibri"/>
                <a:cs typeface="Calibri"/>
              </a:rPr>
              <a:t>(PWS)</a:t>
            </a:r>
            <a:r>
              <a:rPr sz="1050" b="1" spc="-45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003265"/>
                </a:solidFill>
                <a:latin typeface="Calibri"/>
                <a:cs typeface="Calibri"/>
              </a:rPr>
              <a:t>#NV0000158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47" y="1042668"/>
            <a:ext cx="7015480" cy="1481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alibri"/>
                <a:cs typeface="Calibri"/>
              </a:rPr>
              <a:t>The water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provided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to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you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is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safe and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high quality. Our tap water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exceeds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all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natonal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standards.</a:t>
            </a:r>
            <a:endParaRPr sz="100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5"/>
              </a:spcBef>
            </a:pPr>
            <a:r>
              <a:rPr sz="1000" dirty="0">
                <a:latin typeface="Calibri"/>
                <a:cs typeface="Calibri"/>
              </a:rPr>
              <a:t>The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following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tables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list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drinking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water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contaminants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which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were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detected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during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2023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calendar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year.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presence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of</a:t>
            </a:r>
            <a:r>
              <a:rPr sz="1000" dirty="0">
                <a:latin typeface="Calibri"/>
                <a:cs typeface="Calibri"/>
              </a:rPr>
              <a:t> these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contaminants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does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necessarily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water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poses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health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risk.</a:t>
            </a:r>
            <a:r>
              <a:rPr sz="1000" spc="20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Unless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noted,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data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presented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this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table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from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testng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done January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- December 31,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2023.</a:t>
            </a:r>
            <a:r>
              <a:rPr sz="1000" spc="2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state requires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us to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monitor 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certain </a:t>
            </a:r>
            <a:r>
              <a:rPr sz="1000" spc="-10" dirty="0">
                <a:latin typeface="Calibri"/>
                <a:cs typeface="Calibri"/>
              </a:rPr>
              <a:t>contaminants</a:t>
            </a:r>
            <a:r>
              <a:rPr sz="1000" dirty="0">
                <a:latin typeface="Calibri"/>
                <a:cs typeface="Calibri"/>
              </a:rPr>
              <a:t> less than once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year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be-</a:t>
            </a:r>
            <a:r>
              <a:rPr sz="1000" dirty="0">
                <a:latin typeface="Calibri"/>
                <a:cs typeface="Calibri"/>
              </a:rPr>
              <a:t> cause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concentratons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these </a:t>
            </a:r>
            <a:r>
              <a:rPr sz="1000" spc="-10" dirty="0">
                <a:latin typeface="Calibri"/>
                <a:cs typeface="Calibri"/>
              </a:rPr>
              <a:t>contaminants</a:t>
            </a:r>
            <a:r>
              <a:rPr sz="1000" dirty="0">
                <a:latin typeface="Calibri"/>
                <a:cs typeface="Calibri"/>
              </a:rPr>
              <a:t> are not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expected to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vary significantly from year to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year.</a:t>
            </a:r>
            <a:r>
              <a:rPr sz="1000" spc="229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Some of the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data,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though </a:t>
            </a:r>
            <a:r>
              <a:rPr sz="1000" spc="-20" dirty="0">
                <a:latin typeface="Calibri"/>
                <a:cs typeface="Calibri"/>
              </a:rPr>
              <a:t>rep- </a:t>
            </a:r>
            <a:r>
              <a:rPr sz="1000" dirty="0">
                <a:latin typeface="Calibri"/>
                <a:cs typeface="Calibri"/>
              </a:rPr>
              <a:t>resentatve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water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quality,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more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than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year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old.</a:t>
            </a:r>
            <a:endParaRPr sz="1000" dirty="0">
              <a:latin typeface="Calibri"/>
              <a:cs typeface="Calibri"/>
            </a:endParaRPr>
          </a:p>
          <a:p>
            <a:pPr marL="12700" marR="263525">
              <a:lnSpc>
                <a:spcPct val="101800"/>
              </a:lnSpc>
              <a:spcBef>
                <a:spcPts val="484"/>
              </a:spcBef>
            </a:pPr>
            <a:r>
              <a:rPr sz="1000" dirty="0">
                <a:latin typeface="Calibri"/>
                <a:cs typeface="Calibri"/>
              </a:rPr>
              <a:t>Violatons: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IVGID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required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include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explanaton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any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violatons.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There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were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violatons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2023.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are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required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to</a:t>
            </a:r>
            <a:r>
              <a:rPr sz="1000" dirty="0">
                <a:latin typeface="Calibri"/>
                <a:cs typeface="Calibri"/>
              </a:rPr>
              <a:t> monitor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your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drinking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water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specific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contaminants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regular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basis.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Results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regular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monitoring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are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whether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our drinking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water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meets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health standards.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There are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additonal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required health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eﬀects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violaton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notces.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20" y="3201161"/>
            <a:ext cx="7223759" cy="4011929"/>
          </a:xfrm>
          <a:prstGeom prst="rect">
            <a:avLst/>
          </a:prstGeom>
          <a:ln w="9525">
            <a:solidFill>
              <a:srgbClr val="003265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35"/>
              </a:spcBef>
            </a:pP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TERMS</a:t>
            </a:r>
            <a:r>
              <a:rPr sz="1800" b="1" spc="-20" dirty="0">
                <a:solidFill>
                  <a:srgbClr val="0032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265"/>
                </a:solidFill>
                <a:latin typeface="Calibri"/>
                <a:cs typeface="Calibri"/>
              </a:rPr>
              <a:t>&amp;</a:t>
            </a:r>
            <a:r>
              <a:rPr sz="1800" b="1" spc="-10" dirty="0">
                <a:solidFill>
                  <a:srgbClr val="003265"/>
                </a:solidFill>
                <a:latin typeface="Calibri"/>
                <a:cs typeface="Calibri"/>
              </a:rPr>
              <a:t> ABBREVIATIONS</a:t>
            </a:r>
            <a:endParaRPr sz="1800" dirty="0">
              <a:latin typeface="Calibri"/>
              <a:cs typeface="Calibri"/>
            </a:endParaRPr>
          </a:p>
          <a:p>
            <a:pPr marL="95885" marR="88900">
              <a:lnSpc>
                <a:spcPct val="101800"/>
              </a:lnSpc>
              <a:spcBef>
                <a:spcPts val="45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Maximum</a:t>
            </a:r>
            <a:r>
              <a:rPr sz="85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Contaminant</a:t>
            </a:r>
            <a:r>
              <a:rPr sz="85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r>
              <a:rPr sz="85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Goal</a:t>
            </a:r>
            <a:r>
              <a:rPr sz="85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(MCLG)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-2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“Goal”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level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contaminant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in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drinking</a:t>
            </a:r>
            <a:r>
              <a:rPr sz="850" u="none" spc="-2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below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which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there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no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known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or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expected</a:t>
            </a:r>
            <a:r>
              <a:rPr sz="850" u="none" spc="-3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risk</a:t>
            </a:r>
            <a:r>
              <a:rPr sz="850" u="none" spc="-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</a:t>
            </a:r>
            <a:r>
              <a:rPr sz="850" u="none" spc="-3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human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health.</a:t>
            </a:r>
            <a:r>
              <a:rPr sz="850" u="none" spc="1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MCLG’s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allow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for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margin</a:t>
            </a:r>
            <a:r>
              <a:rPr sz="850" u="none" spc="-2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2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safety.</a:t>
            </a:r>
            <a:endParaRPr sz="850" dirty="0">
              <a:latin typeface="Calibri"/>
              <a:cs typeface="Calibri"/>
            </a:endParaRPr>
          </a:p>
          <a:p>
            <a:pPr marL="95885" marR="88265">
              <a:lnSpc>
                <a:spcPct val="101800"/>
              </a:lnSpc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Maximum</a:t>
            </a:r>
            <a:r>
              <a:rPr sz="850" b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Contaminant</a:t>
            </a:r>
            <a:r>
              <a:rPr sz="850" b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r>
              <a:rPr sz="850" b="1" u="sng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(MCL)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“Maximum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Allowed”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MCL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highest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level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3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contaminant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that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allowed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in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drinking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water.</a:t>
            </a:r>
            <a:r>
              <a:rPr sz="850" u="none" spc="2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MCL’s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are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set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spc="-25" dirty="0">
                <a:latin typeface="Calibri"/>
                <a:cs typeface="Calibri"/>
              </a:rPr>
              <a:t>as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close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MCLG’s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as</a:t>
            </a:r>
            <a:r>
              <a:rPr sz="850" u="none" spc="-10" dirty="0">
                <a:latin typeface="Calibri"/>
                <a:cs typeface="Calibri"/>
              </a:rPr>
              <a:t> feasible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using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best</a:t>
            </a:r>
            <a:r>
              <a:rPr sz="850" u="none" spc="-10" dirty="0">
                <a:latin typeface="Calibri"/>
                <a:cs typeface="Calibri"/>
              </a:rPr>
              <a:t> available treatment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technology.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15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Acton Level</a:t>
            </a:r>
            <a:r>
              <a:rPr sz="85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(AL)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concentraton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 </a:t>
            </a:r>
            <a:r>
              <a:rPr sz="850" u="none" spc="-10" dirty="0">
                <a:latin typeface="Calibri"/>
                <a:cs typeface="Calibri"/>
              </a:rPr>
              <a:t>contaminant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that,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if </a:t>
            </a:r>
            <a:r>
              <a:rPr sz="850" u="none" spc="-10" dirty="0">
                <a:latin typeface="Calibri"/>
                <a:cs typeface="Calibri"/>
              </a:rPr>
              <a:t>exceeded,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triggers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treatment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or other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requirements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that a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system must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follow.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20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Treatment</a:t>
            </a: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Technique</a:t>
            </a:r>
            <a:r>
              <a:rPr sz="8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(TT)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 </a:t>
            </a:r>
            <a:r>
              <a:rPr sz="850" u="none" spc="-10" dirty="0">
                <a:latin typeface="Calibri"/>
                <a:cs typeface="Calibri"/>
              </a:rPr>
              <a:t>treatment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technique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 a </a:t>
            </a:r>
            <a:r>
              <a:rPr sz="850" u="none" spc="-10" dirty="0">
                <a:latin typeface="Calibri"/>
                <a:cs typeface="Calibri"/>
              </a:rPr>
              <a:t>required process</a:t>
            </a:r>
            <a:r>
              <a:rPr sz="850" u="none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intended </a:t>
            </a:r>
            <a:r>
              <a:rPr sz="850" u="none" dirty="0">
                <a:latin typeface="Calibri"/>
                <a:cs typeface="Calibri"/>
              </a:rPr>
              <a:t>to reduce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 level of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 </a:t>
            </a:r>
            <a:r>
              <a:rPr sz="850" u="none" spc="-10" dirty="0">
                <a:latin typeface="Calibri"/>
                <a:cs typeface="Calibri"/>
              </a:rPr>
              <a:t>contaminant</a:t>
            </a:r>
            <a:r>
              <a:rPr sz="850" u="none" dirty="0">
                <a:latin typeface="Calibri"/>
                <a:cs typeface="Calibri"/>
              </a:rPr>
              <a:t> in </a:t>
            </a:r>
            <a:r>
              <a:rPr sz="850" u="none" spc="-10" dirty="0">
                <a:latin typeface="Calibri"/>
                <a:cs typeface="Calibri"/>
              </a:rPr>
              <a:t>drinking</a:t>
            </a:r>
            <a:r>
              <a:rPr sz="850" u="none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water.</a:t>
            </a:r>
            <a:endParaRPr sz="850" dirty="0">
              <a:latin typeface="Calibri"/>
              <a:cs typeface="Calibri"/>
            </a:endParaRPr>
          </a:p>
          <a:p>
            <a:pPr marL="95885" marR="87630">
              <a:lnSpc>
                <a:spcPct val="101800"/>
              </a:lnSpc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Maximum</a:t>
            </a:r>
            <a:r>
              <a:rPr sz="850" b="1" u="sng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Residual</a:t>
            </a:r>
            <a:r>
              <a:rPr sz="850" b="1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Disinfectant</a:t>
            </a:r>
            <a:r>
              <a:rPr sz="850" b="1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r>
              <a:rPr sz="850" b="1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(MRDL)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highest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level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disinfectant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allowed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in</a:t>
            </a:r>
            <a:r>
              <a:rPr sz="850" u="none" spc="5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drinking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water.</a:t>
            </a:r>
            <a:r>
              <a:rPr sz="850" u="none" spc="5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There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convincing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evidence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that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additon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spc="-50" dirty="0">
                <a:latin typeface="Calibri"/>
                <a:cs typeface="Calibri"/>
              </a:rPr>
              <a:t>a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disinfectant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necessary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for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control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microbial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contaminants.</a:t>
            </a:r>
            <a:endParaRPr sz="850" dirty="0">
              <a:latin typeface="Calibri"/>
              <a:cs typeface="Calibri"/>
            </a:endParaRPr>
          </a:p>
          <a:p>
            <a:pPr marL="95885" marR="88900">
              <a:lnSpc>
                <a:spcPct val="101800"/>
              </a:lnSpc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Maximum</a:t>
            </a:r>
            <a:r>
              <a:rPr sz="850" b="1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Residual</a:t>
            </a:r>
            <a:r>
              <a:rPr sz="850" b="1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Disinfectant</a:t>
            </a:r>
            <a:r>
              <a:rPr sz="850" b="1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Level</a:t>
            </a:r>
            <a:r>
              <a:rPr sz="850" b="1" u="sng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Goal</a:t>
            </a:r>
            <a:r>
              <a:rPr sz="850" b="1" u="sng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(MRDLG)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level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5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drinking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disinfectant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below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which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there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no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known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or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expected</a:t>
            </a:r>
            <a:r>
              <a:rPr sz="850" u="none" spc="6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risk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</a:t>
            </a:r>
            <a:r>
              <a:rPr sz="850" u="none" spc="6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health.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MRDLG’s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do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not</a:t>
            </a:r>
            <a:r>
              <a:rPr sz="850" u="none" spc="-10" dirty="0">
                <a:latin typeface="Calibri"/>
                <a:cs typeface="Calibri"/>
              </a:rPr>
              <a:t> reflect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10" dirty="0">
                <a:latin typeface="Calibri"/>
                <a:cs typeface="Calibri"/>
              </a:rPr>
              <a:t> benefits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use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10" dirty="0">
                <a:latin typeface="Calibri"/>
                <a:cs typeface="Calibri"/>
              </a:rPr>
              <a:t> disinfectants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control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microbial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contaminants.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10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mg/L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milligrams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per </a:t>
            </a:r>
            <a:r>
              <a:rPr sz="850" u="none" spc="-20" dirty="0">
                <a:latin typeface="Calibri"/>
                <a:cs typeface="Calibri"/>
              </a:rPr>
              <a:t>liter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20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 Detected Results (ND)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laboratory</a:t>
            </a:r>
            <a:r>
              <a:rPr sz="850" u="none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analysis</a:t>
            </a:r>
            <a:r>
              <a:rPr sz="850" u="none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indicates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that the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consttuent is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not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present.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15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Parts</a:t>
            </a:r>
            <a:r>
              <a:rPr sz="85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Million</a:t>
            </a:r>
            <a:r>
              <a:rPr sz="85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(ppm)</a:t>
            </a:r>
            <a:r>
              <a:rPr sz="850" b="1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or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milligrams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per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liter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(mg/L)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20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Parts</a:t>
            </a: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85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Billion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(ppb)</a:t>
            </a:r>
            <a:r>
              <a:rPr sz="850" b="1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or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micrograms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per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liter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(µg/L)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15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Picocuries</a:t>
            </a: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85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Liter</a:t>
            </a:r>
            <a:r>
              <a:rPr sz="85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(pCi/L)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picocuries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per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liter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measure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radioactvity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in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water.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20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Millirems per Year </a:t>
            </a: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(mrem/yr)</a:t>
            </a:r>
            <a:r>
              <a:rPr sz="850" b="1" u="none" spc="-10" dirty="0">
                <a:latin typeface="Calibri"/>
                <a:cs typeface="Calibri"/>
              </a:rPr>
              <a:t>:</a:t>
            </a:r>
            <a:r>
              <a:rPr sz="850" b="1" u="none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measure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radiaton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absorbed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by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body.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20"/>
              </a:spcBef>
            </a:pPr>
            <a:r>
              <a:rPr sz="85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Million</a:t>
            </a:r>
            <a:r>
              <a:rPr sz="85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Fibers</a:t>
            </a:r>
            <a:r>
              <a:rPr sz="85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85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Liter</a:t>
            </a:r>
            <a:r>
              <a:rPr sz="85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(MFL)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million</a:t>
            </a:r>
            <a:r>
              <a:rPr sz="850" u="none" spc="-10" dirty="0">
                <a:latin typeface="Calibri"/>
                <a:cs typeface="Calibri"/>
              </a:rPr>
              <a:t> fibers </a:t>
            </a:r>
            <a:r>
              <a:rPr sz="850" u="none" dirty="0">
                <a:latin typeface="Calibri"/>
                <a:cs typeface="Calibri"/>
              </a:rPr>
              <a:t>per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liter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measure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2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10" dirty="0">
                <a:latin typeface="Calibri"/>
                <a:cs typeface="Calibri"/>
              </a:rPr>
              <a:t> presence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asbestos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fibers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that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are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longer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than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10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micrometers.</a:t>
            </a:r>
            <a:endParaRPr sz="850" dirty="0">
              <a:latin typeface="Calibri"/>
              <a:cs typeface="Calibri"/>
            </a:endParaRPr>
          </a:p>
          <a:p>
            <a:pPr marL="95885" marR="89535">
              <a:lnSpc>
                <a:spcPct val="101800"/>
              </a:lnSpc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Nephelometric</a:t>
            </a:r>
            <a:r>
              <a:rPr sz="850" b="1" u="sng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Turbidity</a:t>
            </a:r>
            <a:r>
              <a:rPr sz="850" b="1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Unit</a:t>
            </a:r>
            <a:r>
              <a:rPr sz="850" b="1" u="sng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(NTU)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nephelometric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turbidity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unit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3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measure</a:t>
            </a:r>
            <a:r>
              <a:rPr sz="850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clarity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water.</a:t>
            </a:r>
            <a:r>
              <a:rPr sz="850" u="none" spc="26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Turbidity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in</a:t>
            </a:r>
            <a:r>
              <a:rPr sz="850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excess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5</a:t>
            </a:r>
            <a:r>
              <a:rPr sz="850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NTU</a:t>
            </a:r>
            <a:r>
              <a:rPr sz="850" u="none" spc="3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just</a:t>
            </a:r>
            <a:r>
              <a:rPr sz="850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notceable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</a:t>
            </a:r>
            <a:r>
              <a:rPr sz="850" u="none" spc="40" dirty="0">
                <a:latin typeface="Calibri"/>
                <a:cs typeface="Calibri"/>
              </a:rPr>
              <a:t> </a:t>
            </a:r>
            <a:r>
              <a:rPr sz="850" u="none" spc="-25" dirty="0">
                <a:latin typeface="Calibri"/>
                <a:cs typeface="Calibri"/>
              </a:rPr>
              <a:t>the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average</a:t>
            </a:r>
            <a:r>
              <a:rPr sz="850" u="none" spc="-4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person.</a:t>
            </a:r>
            <a:endParaRPr sz="850" dirty="0">
              <a:latin typeface="Calibri"/>
              <a:cs typeface="Calibri"/>
            </a:endParaRPr>
          </a:p>
          <a:p>
            <a:pPr marL="95885" marR="88900">
              <a:lnSpc>
                <a:spcPct val="101800"/>
              </a:lnSpc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pH:</a:t>
            </a:r>
            <a:r>
              <a:rPr sz="850" b="1" u="none" spc="4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pH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measure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 the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acidity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or</a:t>
            </a:r>
            <a:r>
              <a:rPr sz="850" u="none" spc="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basicity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 an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aqueous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soluton. Pure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said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 be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neutral,</a:t>
            </a:r>
            <a:r>
              <a:rPr sz="850" u="none" dirty="0">
                <a:latin typeface="Calibri"/>
                <a:cs typeface="Calibri"/>
              </a:rPr>
              <a:t> with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pH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close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7.0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at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25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°C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(77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°F).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Solutons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with</a:t>
            </a:r>
            <a:r>
              <a:rPr sz="850" u="none" spc="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25" dirty="0">
                <a:latin typeface="Calibri"/>
                <a:cs typeface="Calibri"/>
              </a:rPr>
              <a:t>pH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less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than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7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are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said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be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acidic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and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solutons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with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2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pH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greater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than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7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are</a:t>
            </a:r>
            <a:r>
              <a:rPr sz="850" u="none" spc="-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basic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or</a:t>
            </a:r>
            <a:r>
              <a:rPr sz="850" u="none" spc="-10" dirty="0">
                <a:latin typeface="Calibri"/>
                <a:cs typeface="Calibri"/>
              </a:rPr>
              <a:t> alkaline.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15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TDS</a:t>
            </a:r>
            <a:r>
              <a:rPr sz="850" u="none" dirty="0">
                <a:latin typeface="Calibri"/>
                <a:cs typeface="Calibri"/>
              </a:rPr>
              <a:t>: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Total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Dissolved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Solids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is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measure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 combined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content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all</a:t>
            </a:r>
            <a:r>
              <a:rPr sz="850" u="none" spc="-10" dirty="0">
                <a:latin typeface="Calibri"/>
                <a:cs typeface="Calibri"/>
              </a:rPr>
              <a:t> inorganic</a:t>
            </a:r>
            <a:r>
              <a:rPr sz="850" u="none" dirty="0">
                <a:latin typeface="Calibri"/>
                <a:cs typeface="Calibri"/>
              </a:rPr>
              <a:t> and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organic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substances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contained</a:t>
            </a:r>
            <a:r>
              <a:rPr sz="850" u="none" dirty="0">
                <a:latin typeface="Calibri"/>
                <a:cs typeface="Calibri"/>
              </a:rPr>
              <a:t> in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liquid.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20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TTHM:</a:t>
            </a:r>
            <a:r>
              <a:rPr sz="850" b="1" u="none" spc="2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Total</a:t>
            </a:r>
            <a:r>
              <a:rPr sz="850" u="none" spc="2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Trihalomethanes</a:t>
            </a:r>
            <a:r>
              <a:rPr sz="850" u="none" spc="3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(bromoform,</a:t>
            </a:r>
            <a:r>
              <a:rPr sz="850" u="none" spc="2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chloroform,</a:t>
            </a:r>
            <a:r>
              <a:rPr sz="850" u="none" spc="2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bromodichloromethane,</a:t>
            </a:r>
            <a:r>
              <a:rPr sz="850" u="none" spc="20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chlorodibromomethane)</a:t>
            </a:r>
            <a:endParaRPr sz="850" dirty="0">
              <a:latin typeface="Calibri"/>
              <a:cs typeface="Calibri"/>
            </a:endParaRPr>
          </a:p>
          <a:p>
            <a:pPr marL="95885">
              <a:lnSpc>
                <a:spcPct val="100000"/>
              </a:lnSpc>
              <a:spcBef>
                <a:spcPts val="15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RAA</a:t>
            </a:r>
            <a:r>
              <a:rPr sz="850" b="1" u="none" dirty="0">
                <a:latin typeface="Calibri"/>
                <a:cs typeface="Calibri"/>
              </a:rPr>
              <a:t>:</a:t>
            </a:r>
            <a:r>
              <a:rPr sz="850" b="1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running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annual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average.</a:t>
            </a:r>
            <a:endParaRPr sz="850" dirty="0">
              <a:latin typeface="Calibri"/>
              <a:cs typeface="Calibri"/>
            </a:endParaRPr>
          </a:p>
          <a:p>
            <a:pPr marL="95885" marR="87630">
              <a:lnSpc>
                <a:spcPct val="101499"/>
              </a:lnSpc>
              <a:spcBef>
                <a:spcPts val="5"/>
              </a:spcBef>
            </a:pP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Soft/Hard</a:t>
            </a:r>
            <a:r>
              <a:rPr sz="850" b="1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Water:</a:t>
            </a:r>
            <a:r>
              <a:rPr sz="850" b="1" u="none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Because it is the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precise mixture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 minerals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dissolved in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 water, together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with the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water's pH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and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temperature,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that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determines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 </a:t>
            </a:r>
            <a:r>
              <a:rPr sz="850" u="none" spc="-25" dirty="0">
                <a:latin typeface="Calibri"/>
                <a:cs typeface="Calibri"/>
              </a:rPr>
              <a:t>be-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havior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of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hardness, </a:t>
            </a:r>
            <a:r>
              <a:rPr sz="850" u="none" dirty="0">
                <a:latin typeface="Calibri"/>
                <a:cs typeface="Calibri"/>
              </a:rPr>
              <a:t>a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single-</a:t>
            </a:r>
            <a:r>
              <a:rPr sz="850" u="none" dirty="0">
                <a:latin typeface="Calibri"/>
                <a:cs typeface="Calibri"/>
              </a:rPr>
              <a:t>number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scale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does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not</a:t>
            </a:r>
            <a:r>
              <a:rPr sz="850" u="none" spc="-10" dirty="0">
                <a:latin typeface="Calibri"/>
                <a:cs typeface="Calibri"/>
              </a:rPr>
              <a:t> adequately describe hardness.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However,</a:t>
            </a:r>
            <a:r>
              <a:rPr sz="850" u="none" spc="-1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United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States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Geological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Survey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uses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the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following</a:t>
            </a:r>
            <a:r>
              <a:rPr sz="850" u="none" spc="50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classificaton into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hard and</a:t>
            </a:r>
            <a:r>
              <a:rPr sz="850" u="none" spc="-10" dirty="0">
                <a:latin typeface="Calibri"/>
                <a:cs typeface="Calibri"/>
              </a:rPr>
              <a:t> soŌ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water:</a:t>
            </a:r>
            <a:r>
              <a:rPr sz="850" u="none" spc="18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Classificaton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by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hardness</a:t>
            </a:r>
            <a:r>
              <a:rPr sz="850" u="none" dirty="0">
                <a:latin typeface="Calibri"/>
                <a:cs typeface="Calibri"/>
              </a:rPr>
              <a:t> in mg/L: </a:t>
            </a:r>
            <a:r>
              <a:rPr sz="850" u="none" spc="-10" dirty="0">
                <a:latin typeface="Calibri"/>
                <a:cs typeface="Calibri"/>
              </a:rPr>
              <a:t>SoŌ </a:t>
            </a:r>
            <a:r>
              <a:rPr sz="850" u="none" dirty="0">
                <a:latin typeface="Calibri"/>
                <a:cs typeface="Calibri"/>
              </a:rPr>
              <a:t>=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0 to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60;</a:t>
            </a:r>
            <a:r>
              <a:rPr sz="850" u="none" spc="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moderately</a:t>
            </a:r>
            <a:r>
              <a:rPr sz="850" u="none" dirty="0">
                <a:latin typeface="Calibri"/>
                <a:cs typeface="Calibri"/>
              </a:rPr>
              <a:t> hard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=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spc="-10" dirty="0">
                <a:latin typeface="Calibri"/>
                <a:cs typeface="Calibri"/>
              </a:rPr>
              <a:t>61-</a:t>
            </a:r>
            <a:r>
              <a:rPr sz="850" u="none" dirty="0">
                <a:latin typeface="Calibri"/>
                <a:cs typeface="Calibri"/>
              </a:rPr>
              <a:t>120; hard</a:t>
            </a:r>
            <a:r>
              <a:rPr sz="850" u="none" spc="-10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= 121-180; very</a:t>
            </a:r>
            <a:r>
              <a:rPr sz="850" u="none" spc="-5" dirty="0">
                <a:latin typeface="Calibri"/>
                <a:cs typeface="Calibri"/>
              </a:rPr>
              <a:t> </a:t>
            </a:r>
            <a:r>
              <a:rPr sz="850" u="none" dirty="0">
                <a:latin typeface="Calibri"/>
                <a:cs typeface="Calibri"/>
              </a:rPr>
              <a:t>hard</a:t>
            </a:r>
            <a:r>
              <a:rPr sz="850" u="none" spc="-10" dirty="0">
                <a:latin typeface="Calibri"/>
                <a:cs typeface="Calibri"/>
              </a:rPr>
              <a:t> &gt;180.</a:t>
            </a:r>
            <a:endParaRPr sz="85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4320" y="2721864"/>
          <a:ext cx="7207882" cy="34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655">
                <a:tc>
                  <a:txBody>
                    <a:bodyPr/>
                    <a:lstStyle/>
                    <a:p>
                      <a:pPr marL="71120">
                        <a:lnSpc>
                          <a:spcPts val="1070"/>
                        </a:lnSpc>
                      </a:pPr>
                      <a:r>
                        <a:rPr sz="9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70"/>
                        </a:lnSpc>
                      </a:pPr>
                      <a:r>
                        <a:rPr sz="9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70"/>
                        </a:lnSpc>
                      </a:pPr>
                      <a:r>
                        <a:rPr sz="9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Analyte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07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Compliance</a:t>
                      </a:r>
                      <a:r>
                        <a:rPr sz="9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25">
                <a:tc gridSpan="4">
                  <a:txBody>
                    <a:bodyPr/>
                    <a:lstStyle/>
                    <a:p>
                      <a:pPr marL="71120">
                        <a:lnSpc>
                          <a:spcPts val="106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Violations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Occurred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Calendar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Year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7315200"/>
            <a:ext cx="7223759" cy="24551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49496" y="9427464"/>
            <a:ext cx="3148965" cy="342900"/>
          </a:xfrm>
          <a:prstGeom prst="rect">
            <a:avLst/>
          </a:prstGeom>
          <a:solidFill>
            <a:srgbClr val="003265"/>
          </a:solidFill>
        </p:spPr>
        <p:txBody>
          <a:bodyPr vert="horz" wrap="square" lIns="0" tIns="2857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2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OZONE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GENERATOR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BURNT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TEST</a:t>
            </a:r>
            <a:r>
              <a:rPr spc="-75" dirty="0"/>
              <a:t> </a:t>
            </a:r>
            <a:r>
              <a:rPr spc="-25" dirty="0"/>
              <a:t>RESULTS:</a:t>
            </a:r>
            <a:r>
              <a:rPr spc="-75" dirty="0"/>
              <a:t> </a:t>
            </a:r>
            <a:r>
              <a:rPr dirty="0"/>
              <a:t>2023</a:t>
            </a:r>
            <a:r>
              <a:rPr spc="-75" dirty="0"/>
              <a:t> </a:t>
            </a:r>
            <a:r>
              <a:rPr spc="-25" dirty="0"/>
              <a:t>WATER</a:t>
            </a:r>
            <a:r>
              <a:rPr spc="-75" dirty="0"/>
              <a:t> </a:t>
            </a:r>
            <a:r>
              <a:rPr dirty="0"/>
              <a:t>QUALITY</a:t>
            </a:r>
            <a:r>
              <a:rPr spc="-75" dirty="0"/>
              <a:t> </a:t>
            </a:r>
            <a:r>
              <a:rPr spc="-45" dirty="0"/>
              <a:t>DATA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046719" y="816863"/>
          <a:ext cx="7212961" cy="856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6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Microbiological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6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Result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5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5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MCLG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400" spc="6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Typical</a:t>
                      </a:r>
                      <a:r>
                        <a:rPr sz="1400" spc="16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6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Source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30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0">
                <a:tc gridSpan="5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Detected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Results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were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Found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Calendar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Year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046719" y="1827276"/>
          <a:ext cx="7210422" cy="68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2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Regulated</a:t>
                      </a:r>
                      <a:r>
                        <a:rPr sz="1400" spc="19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Contaminants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Unit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173355" indent="-71120">
                        <a:lnSpc>
                          <a:spcPts val="149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Sample </a:t>
                      </a: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Date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 marR="74295" indent="-120650">
                        <a:lnSpc>
                          <a:spcPts val="149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Highest</a:t>
                      </a:r>
                      <a:r>
                        <a:rPr sz="1400" spc="15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Level Detected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Range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2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MCLG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Typical</a:t>
                      </a:r>
                      <a:r>
                        <a:rPr sz="1400" spc="16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Source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BROMATE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04/19/2023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2.8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 marR="210820" indent="-371475">
                        <a:lnSpc>
                          <a:spcPts val="110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Byproduct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drinking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water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chlorinaton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046719" y="3650741"/>
          <a:ext cx="7207246" cy="164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0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Disinfection</a:t>
                      </a:r>
                      <a:r>
                        <a:rPr sz="1400" spc="27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Byproducts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Unit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 marR="77470" indent="-128270">
                        <a:lnSpc>
                          <a:spcPts val="1490"/>
                        </a:lnSpc>
                        <a:spcBef>
                          <a:spcPts val="1085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Monitoring Period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377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 marR="210185" indent="19050" algn="just">
                        <a:lnSpc>
                          <a:spcPct val="88900"/>
                        </a:lnSpc>
                        <a:spcBef>
                          <a:spcPts val="775"/>
                        </a:spcBef>
                      </a:pPr>
                      <a:r>
                        <a:rPr sz="11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Running</a:t>
                      </a:r>
                      <a:r>
                        <a:rPr sz="1100" spc="5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1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Annual</a:t>
                      </a:r>
                      <a:r>
                        <a:rPr sz="1100" spc="5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1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Average</a:t>
                      </a:r>
                      <a:endParaRPr sz="11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Range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MCLG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Typical</a:t>
                      </a:r>
                      <a:r>
                        <a:rPr sz="1400" spc="16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Source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640715" marR="130175" indent="-504190">
                        <a:lnSpc>
                          <a:spcPct val="102000"/>
                        </a:lnSpc>
                        <a:spcBef>
                          <a:spcPts val="87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HALOACETIC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ACIDS (HAA5)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5.2-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3565" marR="196215" indent="-381000">
                        <a:lnSpc>
                          <a:spcPct val="101699"/>
                        </a:lnSpc>
                        <a:spcBef>
                          <a:spcPts val="100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Byproduct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drinking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water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disinfecton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27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TTHM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28.6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80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675" marR="196215" indent="-372110">
                        <a:lnSpc>
                          <a:spcPct val="101699"/>
                        </a:lnSpc>
                        <a:spcBef>
                          <a:spcPts val="68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Byproduct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drinking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water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chlorinaton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046719" y="5454396"/>
          <a:ext cx="7209151" cy="161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2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LEAD</a:t>
                      </a:r>
                      <a:r>
                        <a:rPr sz="1400" spc="9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and</a:t>
                      </a:r>
                      <a:r>
                        <a:rPr sz="1400" spc="9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COPPER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Unit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189865" indent="-60960">
                        <a:lnSpc>
                          <a:spcPts val="1490"/>
                        </a:lnSpc>
                        <a:spcBef>
                          <a:spcPts val="910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Sample </a:t>
                      </a: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Year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155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90th</a:t>
                      </a:r>
                      <a:r>
                        <a:rPr sz="1400" spc="1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Percentile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977900" algn="l"/>
                        </a:tabLst>
                      </a:pPr>
                      <a:r>
                        <a:rPr sz="12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Level</a:t>
                      </a:r>
                      <a:r>
                        <a:rPr sz="1200" spc="14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2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Detected</a:t>
                      </a:r>
                      <a:r>
                        <a:rPr sz="12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	</a:t>
                      </a:r>
                      <a:r>
                        <a:rPr sz="12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Range</a:t>
                      </a:r>
                      <a:endParaRPr sz="12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spc="-2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AL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91440" indent="-9525" algn="just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Sites </a:t>
                      </a: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Over </a:t>
                      </a:r>
                      <a:r>
                        <a:rPr sz="1400" spc="-2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AL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Typical</a:t>
                      </a:r>
                      <a:r>
                        <a:rPr sz="1400" spc="16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Source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COPPER,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FREE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2020-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2022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0.01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0-0.014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1.3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5725" algn="ctr">
                        <a:lnSpc>
                          <a:spcPts val="11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Corrosion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household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plumbing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systems;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Erosion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natural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deposits;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Leaching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wood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preservatves.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LEAD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ppb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2020-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2022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4.5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5725" algn="ctr">
                        <a:lnSpc>
                          <a:spcPct val="101699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Corrosion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household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plumbing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systems;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Erosion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natural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deposits.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046719" y="7208519"/>
          <a:ext cx="7210424" cy="143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Secondary</a:t>
                      </a:r>
                      <a:r>
                        <a:rPr sz="1400" spc="2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Contaminants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Unit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0" marR="194945" indent="-71120">
                        <a:lnSpc>
                          <a:spcPts val="1490"/>
                        </a:lnSpc>
                        <a:spcBef>
                          <a:spcPts val="80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Sample </a:t>
                      </a: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Date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Highest</a:t>
                      </a:r>
                      <a:r>
                        <a:rPr sz="1400" spc="15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Level</a:t>
                      </a:r>
                      <a:r>
                        <a:rPr sz="1400" spc="15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Detected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Range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SMCL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MCLG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CHLORIDE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05/02/2023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3.7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3.7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MAGNESIUM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05/02/2023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2.5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PH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pH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05/02/2023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8.16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8.16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8.5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SODIUM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05/02/2023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9.8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9.8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lgDash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20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lgDash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SULFATE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05/02/2023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3.7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3.7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500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DISSOLVED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SOLIDS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ppm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05/02/2023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77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77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187936" y="8981185"/>
            <a:ext cx="6940550" cy="33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latin typeface="Calibri"/>
                <a:cs typeface="Calibri"/>
              </a:rPr>
              <a:t>The</a:t>
            </a:r>
            <a:r>
              <a:rPr sz="1000" b="1" i="1" spc="-2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EPA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website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has</a:t>
            </a:r>
            <a:r>
              <a:rPr sz="1000" b="1" i="1" spc="-2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a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helpful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guide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on</a:t>
            </a:r>
            <a:r>
              <a:rPr sz="1000" b="1" i="1" spc="-2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drinking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water</a:t>
            </a:r>
            <a:r>
              <a:rPr sz="1000" b="1" i="1" spc="-25" dirty="0">
                <a:latin typeface="Calibri"/>
                <a:cs typeface="Calibri"/>
              </a:rPr>
              <a:t> </a:t>
            </a:r>
            <a:r>
              <a:rPr sz="1000" b="1" i="1" spc="-10" dirty="0">
                <a:latin typeface="Calibri"/>
                <a:cs typeface="Calibri"/>
              </a:rPr>
              <a:t>regulations.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000" b="1" i="1" dirty="0">
                <a:latin typeface="Calibri"/>
                <a:cs typeface="Calibri"/>
              </a:rPr>
              <a:t>It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is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available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on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their</a:t>
            </a:r>
            <a:r>
              <a:rPr sz="1000" b="1" i="1" spc="-10" dirty="0">
                <a:latin typeface="Calibri"/>
                <a:cs typeface="Calibri"/>
              </a:rPr>
              <a:t> website: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u="sng" spc="-10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  <a:hlinkClick r:id="rId3"/>
              </a:rPr>
              <a:t>www.epa.gov/ground</a:t>
            </a:r>
            <a:r>
              <a:rPr sz="1000" b="1" i="1" u="sng" spc="-10" dirty="0">
                <a:solidFill>
                  <a:srgbClr val="0065FF"/>
                </a:solidFill>
                <a:uFill>
                  <a:solidFill>
                    <a:srgbClr val="0065FF"/>
                  </a:solidFill>
                </a:uFill>
                <a:latin typeface="Calibri"/>
                <a:cs typeface="Calibri"/>
              </a:rPr>
              <a:t>‐water‐and‐drinking‐water/national‐primary‐drinking‐water‐regulation‐table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046719" y="2623566"/>
          <a:ext cx="7210423" cy="90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03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565"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Radionuclides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60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83820" indent="-147320">
                        <a:lnSpc>
                          <a:spcPts val="1490"/>
                        </a:lnSpc>
                        <a:spcBef>
                          <a:spcPts val="919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Collection </a:t>
                      </a: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Date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1683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679" marR="163830" indent="-64769">
                        <a:lnSpc>
                          <a:spcPts val="1490"/>
                        </a:lnSpc>
                        <a:spcBef>
                          <a:spcPts val="170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Highest Level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  <a:p>
                      <a:pPr marL="123189">
                        <a:lnSpc>
                          <a:spcPts val="1345"/>
                        </a:lnSpc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Detected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215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Range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Unit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spc="-25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spc="-2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MCLG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Typical</a:t>
                      </a:r>
                      <a:r>
                        <a:rPr sz="1400" spc="19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265"/>
                          </a:solidFill>
                          <a:latin typeface="Haettenschweiler"/>
                          <a:cs typeface="Haettenschweiler"/>
                        </a:rPr>
                        <a:t>Source</a:t>
                      </a:r>
                      <a:endParaRPr sz="1400" dirty="0">
                        <a:latin typeface="Haettenschweiler"/>
                        <a:cs typeface="Haettenschweiler"/>
                      </a:endParaRPr>
                    </a:p>
                  </a:txBody>
                  <a:tcPr marL="0" marR="0" marT="1847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0">
                <a:tc gridSpan="8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Detected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Results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were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Found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Calendar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Year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53" y="778256"/>
            <a:ext cx="1814482" cy="2082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" y="1042901"/>
            <a:ext cx="1062479" cy="1553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29600" y="1371600"/>
            <a:ext cx="5654315" cy="727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b="1" dirty="0"/>
              <a:t>Public water systems often use a series  of water treatment steps: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Monitoring (multistep)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Coagulation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Flocculation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Sedimentation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Filtration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Disinfection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Distribution </a:t>
            </a:r>
          </a:p>
          <a:p>
            <a:endParaRPr lang="en-US" sz="2040" dirty="0"/>
          </a:p>
          <a:p>
            <a:r>
              <a:rPr lang="en-US" sz="2040" b="1" dirty="0"/>
              <a:t>Filtration Exempt Water (FE) systems require fewer water treatment steps: 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Monitoring (multistep) and water quality 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Disinfection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Distribution 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i="1" dirty="0"/>
              <a:t>Watershed Control Program  </a:t>
            </a:r>
          </a:p>
          <a:p>
            <a:pPr marL="364331" indent="-364331">
              <a:buFont typeface="Arial" panose="020B0604020202020204" pitchFamily="34" charset="0"/>
              <a:buChar char="•"/>
            </a:pPr>
            <a:endParaRPr lang="en-US" sz="2040" i="1" dirty="0"/>
          </a:p>
          <a:p>
            <a:pPr marL="364331" indent="-364331">
              <a:buFont typeface="Arial" panose="020B0604020202020204" pitchFamily="34" charset="0"/>
              <a:buChar char="•"/>
            </a:pPr>
            <a:r>
              <a:rPr lang="en-US" sz="2040" dirty="0"/>
              <a:t>Six TWSA members, including the IVGID/Edgewood, are permitted as FE water treatment systems. Only 160 FE systems out of 160,000 public water systems. </a:t>
            </a:r>
            <a:endParaRPr lang="en-US" sz="2040" i="1" dirty="0"/>
          </a:p>
          <a:p>
            <a:endParaRPr lang="en-US" sz="178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27" y="1204734"/>
            <a:ext cx="5762016" cy="74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2110"/>
          <a:stretch/>
        </p:blipFill>
        <p:spPr>
          <a:xfrm>
            <a:off x="1552908" y="1153743"/>
            <a:ext cx="13512593" cy="15090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559" y="990598"/>
            <a:ext cx="1684942" cy="1835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" y="1140056"/>
            <a:ext cx="865436" cy="1265134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AFB89C7-A575-7789-D89A-9E594C0AC5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80" y="2662793"/>
            <a:ext cx="4536240" cy="62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4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D1183-F680-6772-0D33-76849BA2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0863879-7B0B-824D-E94D-887F800173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15535085" cy="87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031" y="1140056"/>
            <a:ext cx="11842683" cy="572703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1" u="sng" dirty="0">
                <a:hlinkClick r:id="rId2"/>
              </a:rPr>
              <a:t>To Sink or Swim: A Snapshot Evaluation of the Fate and Types of Microplastics in Lake Tahoe</a:t>
            </a:r>
            <a:r>
              <a:rPr lang="en-US" b="1" u="sng" dirty="0"/>
              <a:t>         </a:t>
            </a:r>
            <a:r>
              <a:rPr lang="en-US" sz="3953" b="1" u="sng" dirty="0"/>
              <a:t>                        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A Report to the Nevada Division of Environmental Protection. </a:t>
            </a:r>
          </a:p>
          <a:p>
            <a:pPr algn="r"/>
            <a:r>
              <a:rPr lang="en-US" sz="2550" dirty="0"/>
              <a:t>Gjeltema, J., Senft., K. Lang, J., Sesma, S. and Schladow, G. 2023. </a:t>
            </a:r>
          </a:p>
          <a:p>
            <a:pPr algn="r"/>
            <a:r>
              <a:rPr lang="en-US" dirty="0"/>
              <a:t>ucdavis.edu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1" y="760741"/>
            <a:ext cx="1684942" cy="1835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" y="1140056"/>
            <a:ext cx="865436" cy="1265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327" t="17401" r="9670" b="26055"/>
          <a:stretch/>
        </p:blipFill>
        <p:spPr>
          <a:xfrm>
            <a:off x="3777317" y="4218021"/>
            <a:ext cx="10083009" cy="4039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489" y="4391357"/>
            <a:ext cx="2767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primary goal was to examine and document the current status of microplastic pollution within  Lake Tahoe.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Municipal water samples sourced from the lake were also evaluated for the presence of microplastic particles.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5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353" y="778256"/>
            <a:ext cx="1814482" cy="2082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0" y="1042901"/>
            <a:ext cx="1062479" cy="1553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014" t="25556" r="27987" b="15802"/>
          <a:stretch/>
        </p:blipFill>
        <p:spPr>
          <a:xfrm>
            <a:off x="3795522" y="2191040"/>
            <a:ext cx="8695373" cy="63739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634538" y="7791640"/>
            <a:ext cx="3206115" cy="9877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3536" y="1164354"/>
            <a:ext cx="77724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1" u="sng" dirty="0">
                <a:hlinkClick r:id="rId5"/>
              </a:rPr>
              <a:t>To Sink or Swim: A Snapshot Evaluation of the Fate and Types of Microplastics in Lake Tahoe</a:t>
            </a:r>
            <a:r>
              <a:rPr lang="en-US" b="1" u="sng" dirty="0"/>
              <a:t>         </a:t>
            </a:r>
            <a:r>
              <a:rPr lang="en-US" sz="3060" b="1" u="sng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3062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62A7D-D031-4816-8871-CCFB9034CD02}"/>
</file>

<file path=customXml/itemProps2.xml><?xml version="1.0" encoding="utf-8"?>
<ds:datastoreItem xmlns:ds="http://schemas.openxmlformats.org/officeDocument/2006/customXml" ds:itemID="{04F90DA6-5226-41FA-A2D8-FB31A01C3E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3126</Words>
  <Application>Microsoft Office PowerPoint</Application>
  <PresentationFormat>Custom</PresentationFormat>
  <Paragraphs>320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Haettenschweiler</vt:lpstr>
      <vt:lpstr>Times New Roman</vt:lpstr>
      <vt:lpstr>Office Theme</vt:lpstr>
      <vt:lpstr>Water Quality of the  Incline Village and Crystal Bay Watershed</vt:lpstr>
      <vt:lpstr>Key Takeaways</vt:lpstr>
      <vt:lpstr>PowerPoint Presentation</vt:lpstr>
      <vt:lpstr>TEST RESULTS: 2023 WATER QUALITY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INCLINE VILLAGE GID CCR_2024_NV0000158_Print_English Final.pub</dc:title>
  <dc:creator>tsf</dc:creator>
  <cp:lastModifiedBy>Sarah Vidra</cp:lastModifiedBy>
  <cp:revision>5</cp:revision>
  <dcterms:created xsi:type="dcterms:W3CDTF">2024-10-11T17:39:29Z</dcterms:created>
  <dcterms:modified xsi:type="dcterms:W3CDTF">2024-10-11T18:18:32Z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2024-10-11T00:00:00Z</vt:filetime>
  </property>
  <property fmtid="{D5CDD505-2E9C-101B-9397-08002B2CF9AE}" pid="5" name="Producer">
    <vt:lpwstr>Acrobat Distiller 24.0 (Windows)</vt:lpwstr>
  </property>
</Properties>
</file>