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6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8" r:id="rId3"/>
    <p:sldMasterId id="2147483660" r:id="rId4"/>
  </p:sldMasterIdLst>
  <p:notesMasterIdLst>
    <p:notesMasterId r:id="rId12"/>
  </p:notesMasterIdLst>
  <p:handoutMasterIdLst>
    <p:handoutMasterId r:id="rId13"/>
  </p:handoutMasterIdLst>
  <p:sldIdLst>
    <p:sldId id="267" r:id="rId5"/>
    <p:sldId id="292" r:id="rId6"/>
    <p:sldId id="293" r:id="rId7"/>
    <p:sldId id="294" r:id="rId8"/>
    <p:sldId id="296" r:id="rId9"/>
    <p:sldId id="295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010468-6CB5-D347-425D-B1CE5766D9FD}" name="Oakley, Katherine" initials="KO" userId="S::KOakley@washoecounty.gov::c7735923-dbc2-49db-ba84-5af71e8b55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FA95D-E222-42C6-8E3E-E646A4F17AB7}" v="7" dt="2022-05-26T21:00:07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0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801A35-678C-4C7C-9E94-5B5C455749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7BD2D-85D7-4EE7-BC16-006CC7DD1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51CCC-4C1B-4572-A0B6-E66A7385FBD2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FD4251-CF28-4C57-95B5-ED9EC75B89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21CE6-1121-4B47-901E-03B63A890E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E47CF-A132-4755-AC38-EB7B8D6D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5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0465E-5EEE-4BC3-8BBB-C4F4E19475E4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952F1-A0E4-4A3A-A85E-78C422E1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4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4FB5E8-F268-4DE6-95C6-1A75771124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34389"/>
            <a:ext cx="12192000" cy="5174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Roboto Slab"/>
              </a:defRPr>
            </a:lvl1pPr>
          </a:lstStyle>
          <a:p>
            <a:pPr lvl="0"/>
            <a:r>
              <a:rPr lang="en-US" dirty="0"/>
              <a:t>Washoe County Board of Adjustment / Planning Commission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141FEFA-9BE9-464E-A1E7-6D5873852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668472"/>
            <a:ext cx="12192000" cy="104652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Roboto Slab"/>
              </a:defRPr>
            </a:lvl1pPr>
          </a:lstStyle>
          <a:p>
            <a:pPr lvl="0"/>
            <a:r>
              <a:rPr lang="en-US" dirty="0"/>
              <a:t>Case Number (Case Name)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DA24A730-44B5-4852-8BC2-141501F8BCA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5943482"/>
            <a:ext cx="12192000" cy="5276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 Slab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79D7DF5-31FF-FE07-66DB-23D1DEC098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26460" y="1757699"/>
            <a:ext cx="5339080" cy="17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5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8B213-9D81-40C2-9273-4339406F43F0}"/>
              </a:ext>
            </a:extLst>
          </p:cNvPr>
          <p:cNvSpPr txBox="1">
            <a:spLocks/>
          </p:cNvSpPr>
          <p:nvPr userDrawn="1"/>
        </p:nvSpPr>
        <p:spPr>
          <a:xfrm>
            <a:off x="1600200" y="76200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476A8"/>
                </a:solidFill>
                <a:latin typeface="Roboto Slab" pitchFamily="2" charset="0"/>
                <a:ea typeface="Roboto Slab" pitchFamily="2" charset="0"/>
                <a:cs typeface="+mj-cs"/>
              </a:defRPr>
            </a:lvl1pPr>
          </a:lstStyle>
          <a:p>
            <a:r>
              <a:rPr lang="en-US" sz="72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34B9A8-B31C-46BB-90F0-DEE85D282D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9046" y="3270250"/>
            <a:ext cx="6400800" cy="156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Medium" panose="02000000000000000000" pitchFamily="2" charset="0"/>
              </a:rPr>
              <a:t>Name, Planner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Medium" panose="02000000000000000000" pitchFamily="2" charset="0"/>
              </a:rPr>
              <a:t>Washoe County CSD – Planning &amp; Building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Medium" panose="02000000000000000000" pitchFamily="2" charset="0"/>
              </a:rPr>
              <a:t>Planner Email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Medium" panose="02000000000000000000" pitchFamily="2" charset="0"/>
              </a:rPr>
              <a:t>775-328-36XX</a:t>
            </a:r>
          </a:p>
        </p:txBody>
      </p:sp>
      <p:pic>
        <p:nvPicPr>
          <p:cNvPr id="5" name="Picture 4" descr="Community Services Department">
            <a:extLst>
              <a:ext uri="{FF2B5EF4-FFF2-40B4-BE49-F238E27FC236}">
                <a16:creationId xmlns:a16="http://schemas.microsoft.com/office/drawing/2014/main" id="{35FF909F-6F98-87B9-E57B-09B99F959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6646" y="5164868"/>
            <a:ext cx="3251107" cy="10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1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CB337-E65D-416E-B96E-0A01B334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985" y="6356350"/>
            <a:ext cx="679935" cy="5016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Roboto Slab"/>
              </a:defRPr>
            </a:lvl1pPr>
          </a:lstStyle>
          <a:p>
            <a:fld id="{94EB41F1-66B8-45CF-B09A-FF819395E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F75A28-D417-44DD-A661-69ED07863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078" y="149468"/>
            <a:ext cx="10380783" cy="826477"/>
          </a:xfrm>
          <a:prstGeom prst="rect">
            <a:avLst/>
          </a:prstGeom>
        </p:spPr>
        <p:txBody>
          <a:bodyPr anchor="ctr"/>
          <a:lstStyle>
            <a:lvl1pPr marL="0" indent="0">
              <a:defRPr sz="3600" b="1">
                <a:solidFill>
                  <a:schemeClr val="bg1"/>
                </a:solidFill>
                <a:latin typeface="Roboto Slab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E88B82-A370-432F-8728-86641CB0AB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24525" y="149225"/>
            <a:ext cx="4949825" cy="6559550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 (Vertical)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1D524-7749-44EC-8599-3655AAF973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3688" y="1143000"/>
            <a:ext cx="5113337" cy="50466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92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CB337-E65D-416E-B96E-0A01B334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985" y="6356350"/>
            <a:ext cx="679935" cy="5016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Roboto Slab"/>
              </a:defRPr>
            </a:lvl1pPr>
          </a:lstStyle>
          <a:p>
            <a:fld id="{94EB41F1-66B8-45CF-B09A-FF819395E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F75A28-D417-44DD-A661-69ED07863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078" y="149468"/>
            <a:ext cx="10380783" cy="826477"/>
          </a:xfrm>
          <a:prstGeom prst="rect">
            <a:avLst/>
          </a:prstGeom>
        </p:spPr>
        <p:txBody>
          <a:bodyPr anchor="ctr"/>
          <a:lstStyle>
            <a:lvl1pPr marL="0" indent="0">
              <a:defRPr sz="3600" b="1">
                <a:solidFill>
                  <a:schemeClr val="bg1"/>
                </a:solidFill>
                <a:latin typeface="Roboto Slab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E88B82-A370-432F-8728-86641CB0AB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24525" y="149225"/>
            <a:ext cx="4949825" cy="6559550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 (Vertical)</a:t>
            </a:r>
          </a:p>
        </p:txBody>
      </p:sp>
    </p:spTree>
    <p:extLst>
      <p:ext uri="{BB962C8B-B14F-4D97-AF65-F5344CB8AC3E}">
        <p14:creationId xmlns:p14="http://schemas.microsoft.com/office/powerpoint/2010/main" val="344082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CB337-E65D-416E-B96E-0A01B334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985" y="6356350"/>
            <a:ext cx="679935" cy="5016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Roboto Slab"/>
              </a:defRPr>
            </a:lvl1pPr>
          </a:lstStyle>
          <a:p>
            <a:fld id="{94EB41F1-66B8-45CF-B09A-FF819395E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F75A28-D417-44DD-A661-69ED07863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078" y="149468"/>
            <a:ext cx="10380783" cy="826477"/>
          </a:xfrm>
          <a:prstGeom prst="rect">
            <a:avLst/>
          </a:prstGeom>
        </p:spPr>
        <p:txBody>
          <a:bodyPr anchor="ctr"/>
          <a:lstStyle>
            <a:lvl1pPr marL="0" indent="0">
              <a:defRPr sz="3600" b="1">
                <a:solidFill>
                  <a:schemeClr val="bg1"/>
                </a:solidFill>
                <a:latin typeface="Roboto Slab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E88B82-A370-432F-8728-86641CB0AB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7888" y="1090001"/>
            <a:ext cx="9256224" cy="5152293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 (Horizontal)</a:t>
            </a:r>
          </a:p>
        </p:txBody>
      </p:sp>
    </p:spTree>
    <p:extLst>
      <p:ext uri="{BB962C8B-B14F-4D97-AF65-F5344CB8AC3E}">
        <p14:creationId xmlns:p14="http://schemas.microsoft.com/office/powerpoint/2010/main" val="418187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CB337-E65D-416E-B96E-0A01B334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985" y="6356350"/>
            <a:ext cx="679935" cy="5016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Roboto Slab"/>
              </a:defRPr>
            </a:lvl1pPr>
          </a:lstStyle>
          <a:p>
            <a:fld id="{94EB41F1-66B8-45CF-B09A-FF819395E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F75A28-D417-44DD-A661-69ED07863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078" y="149468"/>
            <a:ext cx="10380783" cy="826477"/>
          </a:xfrm>
          <a:prstGeom prst="rect">
            <a:avLst/>
          </a:prstGeom>
        </p:spPr>
        <p:txBody>
          <a:bodyPr anchor="ctr"/>
          <a:lstStyle>
            <a:lvl1pPr marL="0" indent="0">
              <a:defRPr sz="3600" b="1">
                <a:solidFill>
                  <a:schemeClr val="bg1"/>
                </a:solidFill>
                <a:latin typeface="Roboto Slab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E88B82-A370-432F-8728-86641CB0AB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20608" y="1090000"/>
            <a:ext cx="4598377" cy="5152293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F2AED0CC-C2ED-48E1-9F05-DA30E70DE09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3015" y="1089999"/>
            <a:ext cx="4598377" cy="5152293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22296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CB337-E65D-416E-B96E-0A01B334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985" y="6356350"/>
            <a:ext cx="679935" cy="5016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Roboto Slab"/>
              </a:defRPr>
            </a:lvl1pPr>
          </a:lstStyle>
          <a:p>
            <a:fld id="{94EB41F1-66B8-45CF-B09A-FF819395E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F75A28-D417-44DD-A661-69ED07863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078" y="149468"/>
            <a:ext cx="10380783" cy="826477"/>
          </a:xfrm>
          <a:prstGeom prst="rect">
            <a:avLst/>
          </a:prstGeom>
        </p:spPr>
        <p:txBody>
          <a:bodyPr anchor="ctr"/>
          <a:lstStyle>
            <a:lvl1pPr marL="0" indent="0">
              <a:defRPr sz="3600" b="1">
                <a:solidFill>
                  <a:schemeClr val="bg1"/>
                </a:solidFill>
                <a:latin typeface="Roboto Slab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02CC037-F473-4B05-A618-44A68612E2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88" y="1152525"/>
            <a:ext cx="11604625" cy="49926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018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91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6.tif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F14EBE-AD6D-4FB3-8C3C-69E1844E58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D18FD0A-4C24-4ABA-842E-20A2CAA59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" y="324925"/>
            <a:ext cx="12192000" cy="65330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7C735-7696-4CBD-B30B-DB6538CE0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2803-327E-41C3-8FDB-3E0939BC35E8}" type="datetime1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A5753-1AF1-4FC3-83D6-40C04FCD4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0E0D-8358-47FA-9216-3CBEEA65B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41F1-66B8-45CF-B09A-FF819395EE2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850A2B-6189-486E-AB35-CCF81E639FC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B2AC74A-3B57-7DEE-791F-8B0362A84A41}"/>
              </a:ext>
            </a:extLst>
          </p:cNvPr>
          <p:cNvGrpSpPr/>
          <p:nvPr userDrawn="1"/>
        </p:nvGrpSpPr>
        <p:grpSpPr>
          <a:xfrm>
            <a:off x="0" y="-4978"/>
            <a:ext cx="12195175" cy="1043204"/>
            <a:chOff x="0" y="-4978"/>
            <a:chExt cx="12195175" cy="10432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281388E-85A4-660E-133D-189E435EC5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5" y="-4978"/>
              <a:ext cx="12192000" cy="98249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7493955-9FF8-8779-AA84-AE077DB9D625}"/>
                </a:ext>
              </a:extLst>
            </p:cNvPr>
            <p:cNvSpPr/>
            <p:nvPr userDrawn="1"/>
          </p:nvSpPr>
          <p:spPr>
            <a:xfrm>
              <a:off x="0" y="962026"/>
              <a:ext cx="12192000" cy="76200"/>
            </a:xfrm>
            <a:prstGeom prst="rect">
              <a:avLst/>
            </a:prstGeom>
            <a:solidFill>
              <a:srgbClr val="F26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2C42C132-A237-423F-6FB9-EAEE320224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9220200" y="107063"/>
              <a:ext cx="2367790" cy="771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369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2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7C735-7696-4CBD-B30B-DB6538CE0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2803-327E-41C3-8FDB-3E0939BC35E8}" type="datetime1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A5753-1AF1-4FC3-83D6-40C04FCD4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0E0D-8358-47FA-9216-3CBEEA65B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41F1-66B8-45CF-B09A-FF819395EE2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850A2B-6189-486E-AB35-CCF81E639F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75" y="6356346"/>
            <a:ext cx="12192000" cy="501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E13B77-9CFB-49DE-A5AF-890AF56CED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300" y="143450"/>
            <a:ext cx="686099" cy="6856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53654F1-1AFA-ADE0-96DC-A07C0FF0E55D}"/>
              </a:ext>
            </a:extLst>
          </p:cNvPr>
          <p:cNvGrpSpPr/>
          <p:nvPr userDrawn="1"/>
        </p:nvGrpSpPr>
        <p:grpSpPr>
          <a:xfrm>
            <a:off x="0" y="-4978"/>
            <a:ext cx="12195175" cy="1043204"/>
            <a:chOff x="0" y="-4978"/>
            <a:chExt cx="12195175" cy="104320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08467E7-BF63-A9DD-DC2C-CB10BFA9A3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5" y="-4978"/>
              <a:ext cx="12192000" cy="98249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AA16E0-3301-C06E-3F48-4E036FCB5710}"/>
                </a:ext>
              </a:extLst>
            </p:cNvPr>
            <p:cNvSpPr/>
            <p:nvPr userDrawn="1"/>
          </p:nvSpPr>
          <p:spPr>
            <a:xfrm>
              <a:off x="0" y="962026"/>
              <a:ext cx="12192000" cy="76200"/>
            </a:xfrm>
            <a:prstGeom prst="rect">
              <a:avLst/>
            </a:prstGeom>
            <a:solidFill>
              <a:srgbClr val="F265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13" name="Picture 12" descr="Logo&#10;&#10;Description automatically generated">
              <a:extLst>
                <a:ext uri="{FF2B5EF4-FFF2-40B4-BE49-F238E27FC236}">
                  <a16:creationId xmlns:a16="http://schemas.microsoft.com/office/drawing/2014/main" id="{E88ABD55-5B96-39EA-2DE8-9BDC952020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9220200" y="107063"/>
              <a:ext cx="2367790" cy="771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43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6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06B7A6-705E-4CC0-9042-0A902445E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Incline Village/Crystal Bay CAB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84E4E-C365-44AC-9820-CACCE5BFC4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286634"/>
            <a:ext cx="12192000" cy="1046529"/>
          </a:xfrm>
        </p:spPr>
        <p:txBody>
          <a:bodyPr/>
          <a:lstStyle/>
          <a:p>
            <a:r>
              <a:rPr lang="en-US" dirty="0"/>
              <a:t>2025 Tahoe Area Plan Update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7D0C46-C1C9-4900-B11B-57D7C1F8D3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December 16, 2024</a:t>
            </a:r>
          </a:p>
        </p:txBody>
      </p:sp>
    </p:spTree>
    <p:extLst>
      <p:ext uri="{BB962C8B-B14F-4D97-AF65-F5344CB8AC3E}">
        <p14:creationId xmlns:p14="http://schemas.microsoft.com/office/powerpoint/2010/main" val="236693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4D0A5-CDD6-8F50-B0BE-D3DAF3E1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41F1-66B8-45CF-B09A-FF819395EE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E1AFD0-D956-98D1-92E2-AA282D2C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97B4F4-FFB7-811C-E8E2-F9352B5425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689" y="1152525"/>
            <a:ext cx="5802312" cy="4992688"/>
          </a:xfrm>
        </p:spPr>
        <p:txBody>
          <a:bodyPr/>
          <a:lstStyle/>
          <a:p>
            <a:r>
              <a:rPr lang="en-US" dirty="0"/>
              <a:t>Tahoe Area Plan adopted in 2021 after extensive public outreach process</a:t>
            </a:r>
          </a:p>
          <a:p>
            <a:r>
              <a:rPr lang="en-US" dirty="0"/>
              <a:t>Serves as the master plan for the Tahoe Area (Incline Village &amp; Crystal Bay)</a:t>
            </a:r>
          </a:p>
          <a:p>
            <a:r>
              <a:rPr lang="en-US" dirty="0"/>
              <a:t>Guides future of land use and development</a:t>
            </a:r>
          </a:p>
          <a:p>
            <a:pPr lvl="1"/>
            <a:r>
              <a:rPr lang="en-US" dirty="0"/>
              <a:t>Article 220 (Tahoe Development Code Standards) and Article 220.1 (Design Standards) adopted as appendices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820F31-B8FF-C12C-079A-043FD4D3F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221" y="0"/>
            <a:ext cx="5303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6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2039CC-648D-90CB-3665-2E469C1A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41F1-66B8-45CF-B09A-FF819395EE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514E55-104F-EC95-06DF-CFE0CF017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Update—Why Now?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91732-7271-F80C-62F3-194B1B73B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2023, TRPA adopted the “Phase 2 Housing Amendments,” focused on supporting deed-restricted affordable multi-family developments</a:t>
            </a:r>
          </a:p>
          <a:p>
            <a:pPr lvl="1"/>
            <a:r>
              <a:rPr lang="en-US" dirty="0"/>
              <a:t>Necessitates amendments to Washoe County Code to conform with updated TRPA rules and policies</a:t>
            </a:r>
          </a:p>
          <a:p>
            <a:r>
              <a:rPr lang="en-US" dirty="0"/>
              <a:t>Lessons learned from plan implementation since 2021</a:t>
            </a:r>
          </a:p>
          <a:p>
            <a:pPr lvl="1"/>
            <a:r>
              <a:rPr lang="en-US" dirty="0"/>
              <a:t>Identified potential code improvements</a:t>
            </a:r>
          </a:p>
          <a:p>
            <a:r>
              <a:rPr lang="en-US" dirty="0"/>
              <a:t>Focused update; vision established in 2021 update</a:t>
            </a:r>
          </a:p>
        </p:txBody>
      </p:sp>
    </p:spTree>
    <p:extLst>
      <p:ext uri="{BB962C8B-B14F-4D97-AF65-F5344CB8AC3E}">
        <p14:creationId xmlns:p14="http://schemas.microsoft.com/office/powerpoint/2010/main" val="31724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A5D876-5424-AB95-72AF-E582674A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41F1-66B8-45CF-B09A-FF819395EE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EE2B17-E743-81A5-2B56-20D16902E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B9410-50DB-C894-CB7D-654837AE3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165EE996-C441-6B31-19ED-FD10F434F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0"/>
            <a:ext cx="12192000" cy="68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70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A45696-030F-E0EC-6F19-FDB258880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41F1-66B8-45CF-B09A-FF819395EE2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C2779A-4451-0382-F38A-B4B71D6B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7F047-E36A-FDC3-8DF6-B9CEE04A51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Public outreach process not designed to re-envision region</a:t>
            </a:r>
          </a:p>
          <a:p>
            <a:pPr lvl="1"/>
            <a:r>
              <a:rPr lang="en-US" dirty="0"/>
              <a:t>Tahoe Area Plan is a recent and comprehensive reflection of the community’s vision based on years of engagement</a:t>
            </a:r>
          </a:p>
          <a:p>
            <a:r>
              <a:rPr lang="en-US" dirty="0"/>
              <a:t>Fulfill need to quickly come into conformance with recent TRPA amendments</a:t>
            </a:r>
          </a:p>
          <a:p>
            <a:r>
              <a:rPr lang="en-US" dirty="0"/>
              <a:t>Public outreach focuses:</a:t>
            </a:r>
          </a:p>
          <a:p>
            <a:pPr lvl="1"/>
            <a:r>
              <a:rPr lang="en-US" dirty="0"/>
              <a:t>Transparency and clarity</a:t>
            </a:r>
          </a:p>
          <a:p>
            <a:pPr lvl="1"/>
            <a:r>
              <a:rPr lang="en-US" dirty="0"/>
              <a:t>High-quality code and policy</a:t>
            </a:r>
          </a:p>
          <a:p>
            <a:r>
              <a:rPr lang="en-US" dirty="0"/>
              <a:t>Focused scope in order to meet necessary timeline and due to available resources</a:t>
            </a:r>
          </a:p>
        </p:txBody>
      </p:sp>
    </p:spTree>
    <p:extLst>
      <p:ext uri="{BB962C8B-B14F-4D97-AF65-F5344CB8AC3E}">
        <p14:creationId xmlns:p14="http://schemas.microsoft.com/office/powerpoint/2010/main" val="2531149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161A5B-5D31-C1E0-62AC-95F6A32CD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41F1-66B8-45CF-B09A-FF819395EE2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59CB7E-80D1-71C0-83F3-634003005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E0A8D-6D6E-2BF6-A5D7-D63B82DFA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[insert updated timeline image]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FE0AFE-2E42-CF74-41B0-1A5CD4862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96"/>
            <a:ext cx="12192000" cy="671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79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627DAF-1265-AF8C-D044-16653A3C5A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Kat Oakley, Senior Planner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Washoe County CSD – Planning Division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koakley@washoecounty.gov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775-328-3628</a:t>
            </a:r>
          </a:p>
        </p:txBody>
      </p:sp>
    </p:spTree>
    <p:extLst>
      <p:ext uri="{BB962C8B-B14F-4D97-AF65-F5344CB8AC3E}">
        <p14:creationId xmlns:p14="http://schemas.microsoft.com/office/powerpoint/2010/main" val="348664336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876EC44-A95C-4016-B555-CDD6711CAEE6}" vid="{718B9178-E3E9-4272-AB2E-88921C4AE589}"/>
    </a:ext>
  </a:extLst>
</a:theme>
</file>

<file path=ppt/theme/theme2.xml><?xml version="1.0" encoding="utf-8"?>
<a:theme xmlns:a="http://schemas.openxmlformats.org/drawingml/2006/main" name="Body - With Pic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876EC44-A95C-4016-B555-CDD6711CAEE6}" vid="{7219C9B4-C950-4BC1-93D3-2BBC13EBA4EB}"/>
    </a:ext>
  </a:extLst>
</a:theme>
</file>

<file path=ppt/theme/theme3.xml><?xml version="1.0" encoding="utf-8"?>
<a:theme xmlns:a="http://schemas.openxmlformats.org/drawingml/2006/main" name="Body - Text On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876EC44-A95C-4016-B555-CDD6711CAEE6}" vid="{F58E8804-8A5E-4E95-A93A-DB6239B9AA21}"/>
    </a:ext>
  </a:extLst>
</a:theme>
</file>

<file path=ppt/theme/theme4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876EC44-A95C-4016-B555-CDD6711CAEE6}" vid="{6C7C62ED-DD79-456E-B865-EBEB8573E81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CB3540E5350B4F8430A3F167417D44" ma:contentTypeVersion="16" ma:contentTypeDescription="Create a new document." ma:contentTypeScope="" ma:versionID="62218403509189c6bae05f45bb6be05c">
  <xsd:schema xmlns:xsd="http://www.w3.org/2001/XMLSchema" xmlns:xs="http://www.w3.org/2001/XMLSchema" xmlns:p="http://schemas.microsoft.com/office/2006/metadata/properties" xmlns:ns2="61acbd0e-8d97-4eab-adf5-73367b499e5d" xmlns:ns3="58cd2864-a2ba-4bca-97be-cff8ac02128d" targetNamespace="http://schemas.microsoft.com/office/2006/metadata/properties" ma:root="true" ma:fieldsID="da3183aee502165235f8b2d02da72519" ns2:_="" ns3:_="">
    <xsd:import namespace="61acbd0e-8d97-4eab-adf5-73367b499e5d"/>
    <xsd:import namespace="58cd2864-a2ba-4bca-97be-cff8ac0212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cbd0e-8d97-4eab-adf5-73367b499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b48f011-0c99-48a8-b23c-e11e698ab5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22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2864-a2ba-4bca-97be-cff8ac02128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b5ab036-566d-4bc9-b3dd-50a0351051b0}" ma:internalName="TaxCatchAll" ma:showField="CatchAllData" ma:web="58cd2864-a2ba-4bca-97be-cff8ac0212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acbd0e-8d97-4eab-adf5-73367b499e5d">
      <Terms xmlns="http://schemas.microsoft.com/office/infopath/2007/PartnerControls"/>
    </lcf76f155ced4ddcb4097134ff3c332f>
    <TaxCatchAll xmlns="58cd2864-a2ba-4bca-97be-cff8ac02128d" xsi:nil="true"/>
    <Notes xmlns="61acbd0e-8d97-4eab-adf5-73367b499e5d" xsi:nil="true"/>
  </documentManagement>
</p:properties>
</file>

<file path=customXml/itemProps1.xml><?xml version="1.0" encoding="utf-8"?>
<ds:datastoreItem xmlns:ds="http://schemas.openxmlformats.org/officeDocument/2006/customXml" ds:itemID="{838E66A3-ABFE-4E63-923B-83EBD6B9C677}"/>
</file>

<file path=customXml/itemProps2.xml><?xml version="1.0" encoding="utf-8"?>
<ds:datastoreItem xmlns:ds="http://schemas.openxmlformats.org/officeDocument/2006/customXml" ds:itemID="{5EB8B6B0-FBF6-43AA-BBFA-5ECCEC7ED4BF}"/>
</file>

<file path=customXml/itemProps3.xml><?xml version="1.0" encoding="utf-8"?>
<ds:datastoreItem xmlns:ds="http://schemas.openxmlformats.org/officeDocument/2006/customXml" ds:itemID="{A48714FB-A5F7-43FC-B6FF-55CBC5ED83F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220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Roboto Slab</vt:lpstr>
      <vt:lpstr>Roboto Slab Light</vt:lpstr>
      <vt:lpstr>TitleSlides</vt:lpstr>
      <vt:lpstr>Body - With Pictures</vt:lpstr>
      <vt:lpstr>Body - Text Only</vt:lpstr>
      <vt:lpstr>Blank Slide</vt:lpstr>
      <vt:lpstr>PowerPoint Presentation</vt:lpstr>
      <vt:lpstr>Background</vt:lpstr>
      <vt:lpstr>2025 Update—Why Now?</vt:lpstr>
      <vt:lpstr>Scope</vt:lpstr>
      <vt:lpstr>Process</vt:lpstr>
      <vt:lpstr>Timeline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Kerfoot, Lacey</dc:creator>
  <cp:lastModifiedBy>Oakley, Katherine</cp:lastModifiedBy>
  <cp:revision>67</cp:revision>
  <dcterms:created xsi:type="dcterms:W3CDTF">2022-03-16T16:27:44Z</dcterms:created>
  <dcterms:modified xsi:type="dcterms:W3CDTF">2024-12-16T17:15:22Z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0x01010079CB3540E5350B4F8430A3F167417D44</vt:lpwstr>
  </property>
</Properties>
</file>