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Lst>
  <p:notesMasterIdLst>
    <p:notesMasterId r:id="rId13"/>
  </p:notesMasterIdLst>
  <p:handoutMasterIdLst>
    <p:handoutMasterId r:id="rId14"/>
  </p:handoutMasterIdLst>
  <p:sldIdLst>
    <p:sldId id="296" r:id="rId2"/>
    <p:sldId id="280" r:id="rId3"/>
    <p:sldId id="294" r:id="rId4"/>
    <p:sldId id="290" r:id="rId5"/>
    <p:sldId id="291" r:id="rId6"/>
    <p:sldId id="292" r:id="rId7"/>
    <p:sldId id="301" r:id="rId8"/>
    <p:sldId id="288" r:id="rId9"/>
    <p:sldId id="299" r:id="rId10"/>
    <p:sldId id="293" r:id="rId11"/>
    <p:sldId id="297"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118317-B40F-410D-E5B0-BCC334A2599A}" name="April Conway" initials="AC" userId="S::AConway@renoha.org::ec3c1891-2f30-497e-8f68-50d71e5bb23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7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58" autoAdjust="0"/>
  </p:normalViewPr>
  <p:slideViewPr>
    <p:cSldViewPr>
      <p:cViewPr varScale="1">
        <p:scale>
          <a:sx n="89" d="100"/>
          <a:sy n="89" d="100"/>
        </p:scale>
        <p:origin x="139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66" tIns="46583" rIns="93166" bIns="46583" rtlCol="0"/>
          <a:lstStyle>
            <a:lvl1pPr algn="r">
              <a:defRPr sz="1200"/>
            </a:lvl1pPr>
          </a:lstStyle>
          <a:p>
            <a:fld id="{7EF2C749-1ED3-4746-A17D-9396DE1AACBC}" type="datetimeFigureOut">
              <a:rPr lang="en-US" smtClean="0"/>
              <a:t>4/30/2024</a:t>
            </a:fld>
            <a:endParaRPr lang="en-US"/>
          </a:p>
        </p:txBody>
      </p:sp>
      <p:sp>
        <p:nvSpPr>
          <p:cNvPr id="4" name="Footer Placeholder 3"/>
          <p:cNvSpPr>
            <a:spLocks noGrp="1"/>
          </p:cNvSpPr>
          <p:nvPr>
            <p:ph type="ftr" sz="quarter" idx="2"/>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66" tIns="46583" rIns="93166" bIns="46583" rtlCol="0" anchor="b"/>
          <a:lstStyle>
            <a:lvl1pPr algn="r">
              <a:defRPr sz="1200"/>
            </a:lvl1pPr>
          </a:lstStyle>
          <a:p>
            <a:fld id="{9A680EF5-539C-434B-854D-1C41D2326E23}" type="slidenum">
              <a:rPr lang="en-US" smtClean="0"/>
              <a:t>‹#›</a:t>
            </a:fld>
            <a:endParaRPr lang="en-US"/>
          </a:p>
        </p:txBody>
      </p:sp>
    </p:spTree>
    <p:extLst>
      <p:ext uri="{BB962C8B-B14F-4D97-AF65-F5344CB8AC3E}">
        <p14:creationId xmlns:p14="http://schemas.microsoft.com/office/powerpoint/2010/main" val="1261003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1"/>
            <a:ext cx="3038155" cy="464978"/>
          </a:xfrm>
          <a:prstGeom prst="rect">
            <a:avLst/>
          </a:prstGeom>
        </p:spPr>
        <p:txBody>
          <a:bodyPr vert="horz" lIns="90690" tIns="45345" rIns="90690" bIns="45345" rtlCol="0"/>
          <a:lstStyle>
            <a:lvl1pPr algn="r">
              <a:defRPr sz="1200"/>
            </a:lvl1pPr>
          </a:lstStyle>
          <a:p>
            <a:fld id="{74B9C7A7-B6CF-4B98-B886-54E23AB2E643}" type="datetimeFigureOut">
              <a:rPr lang="en-US" smtClean="0"/>
              <a:t>4/30/2024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16500"/>
            <a:ext cx="5607691" cy="4183222"/>
          </a:xfrm>
          <a:prstGeom prst="rect">
            <a:avLst/>
          </a:prstGeom>
        </p:spPr>
        <p:txBody>
          <a:bodyPr vert="horz" lIns="90690" tIns="45345" rIns="90690" bIns="453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7"/>
            <a:ext cx="3038155" cy="464978"/>
          </a:xfrm>
          <a:prstGeom prst="rect">
            <a:avLst/>
          </a:prstGeom>
        </p:spPr>
        <p:txBody>
          <a:bodyPr vert="horz" lIns="90690" tIns="45345" rIns="90690" bIns="45345" rtlCol="0" anchor="b"/>
          <a:lstStyle>
            <a:lvl1pPr algn="r">
              <a:defRPr sz="1200"/>
            </a:lvl1pPr>
          </a:lstStyle>
          <a:p>
            <a:fld id="{8EE2D576-BC27-408F-AB4D-18FA3CA0953D}" type="slidenum">
              <a:rPr lang="en-US" smtClean="0"/>
              <a:t>‹#›</a:t>
            </a:fld>
            <a:endParaRPr lang="en-US"/>
          </a:p>
        </p:txBody>
      </p:sp>
    </p:spTree>
    <p:extLst>
      <p:ext uri="{BB962C8B-B14F-4D97-AF65-F5344CB8AC3E}">
        <p14:creationId xmlns:p14="http://schemas.microsoft.com/office/powerpoint/2010/main" val="870874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400" dirty="0">
                <a:latin typeface="Arial" panose="020B0604020202020204" pitchFamily="34" charset="0"/>
              </a:rPr>
              <a:t>Thank for the opportunity for me to tell the story of the Reno Housing Authority and what we do for Nevadans today.</a:t>
            </a:r>
          </a:p>
          <a:p>
            <a:endParaRPr lang="en-US" dirty="0"/>
          </a:p>
        </p:txBody>
      </p:sp>
      <p:sp>
        <p:nvSpPr>
          <p:cNvPr id="4" name="Slide Number Placeholder 3"/>
          <p:cNvSpPr>
            <a:spLocks noGrp="1"/>
          </p:cNvSpPr>
          <p:nvPr>
            <p:ph type="sldNum" sz="quarter" idx="5"/>
          </p:nvPr>
        </p:nvSpPr>
        <p:spPr/>
        <p:txBody>
          <a:bodyPr/>
          <a:lstStyle/>
          <a:p>
            <a:fld id="{8EE2D576-BC27-408F-AB4D-18FA3CA0953D}" type="slidenum">
              <a:rPr lang="en-US" smtClean="0"/>
              <a:t>1</a:t>
            </a:fld>
            <a:endParaRPr lang="en-US"/>
          </a:p>
        </p:txBody>
      </p:sp>
    </p:spTree>
    <p:extLst>
      <p:ext uri="{BB962C8B-B14F-4D97-AF65-F5344CB8AC3E}">
        <p14:creationId xmlns:p14="http://schemas.microsoft.com/office/powerpoint/2010/main" val="4122188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u="none" dirty="0"/>
              <a:t>We’ve been a HUD-designated top performing housing authority for more than 20 years. </a:t>
            </a:r>
          </a:p>
          <a:p>
            <a:endParaRPr lang="en-US" u="none" dirty="0"/>
          </a:p>
          <a:p>
            <a:r>
              <a:rPr lang="en-US" u="none" dirty="0"/>
              <a:t>At the RHA, </a:t>
            </a:r>
            <a:r>
              <a:rPr lang="en-US" u="sng" dirty="0"/>
              <a:t>all we do </a:t>
            </a:r>
            <a:r>
              <a:rPr lang="en-US" dirty="0"/>
              <a:t>is affordable housing and most of our employees say they wouldn’t do anything else. There’s humanity in the work we do.</a:t>
            </a:r>
          </a:p>
          <a:p>
            <a:endParaRPr lang="en-US" dirty="0"/>
          </a:p>
          <a:p>
            <a:r>
              <a:rPr lang="en-US" dirty="0"/>
              <a:t>We’ve been here since 1943. We’ll be here until 2043 and beyond. </a:t>
            </a:r>
          </a:p>
          <a:p>
            <a:endParaRPr lang="en-US" dirty="0"/>
          </a:p>
          <a:p>
            <a:r>
              <a:rPr lang="en-US" dirty="0"/>
              <a:t>This tag line is 100% true. In Washoe County, no one creates </a:t>
            </a:r>
            <a:r>
              <a:rPr lang="en-US" u="sng" dirty="0"/>
              <a:t>more</a:t>
            </a:r>
            <a:r>
              <a:rPr lang="en-US" dirty="0"/>
              <a:t> permanent affordable housing than RHA. No one.</a:t>
            </a:r>
          </a:p>
          <a:p>
            <a:endParaRPr lang="en-US" dirty="0"/>
          </a:p>
        </p:txBody>
      </p:sp>
      <p:sp>
        <p:nvSpPr>
          <p:cNvPr id="4" name="Slide Number Placeholder 3"/>
          <p:cNvSpPr>
            <a:spLocks noGrp="1"/>
          </p:cNvSpPr>
          <p:nvPr>
            <p:ph type="sldNum" sz="quarter" idx="5"/>
          </p:nvPr>
        </p:nvSpPr>
        <p:spPr/>
        <p:txBody>
          <a:bodyPr/>
          <a:lstStyle/>
          <a:p>
            <a:fld id="{8EE2D576-BC27-408F-AB4D-18FA3CA0953D}" type="slidenum">
              <a:rPr lang="en-US" smtClean="0"/>
              <a:t>10</a:t>
            </a:fld>
            <a:endParaRPr lang="en-US"/>
          </a:p>
        </p:txBody>
      </p:sp>
    </p:spTree>
    <p:extLst>
      <p:ext uri="{BB962C8B-B14F-4D97-AF65-F5344CB8AC3E}">
        <p14:creationId xmlns:p14="http://schemas.microsoft.com/office/powerpoint/2010/main" val="1659187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dirty="0"/>
              <a:t>I’m happy to answer any questions you may have. </a:t>
            </a:r>
          </a:p>
        </p:txBody>
      </p:sp>
      <p:sp>
        <p:nvSpPr>
          <p:cNvPr id="4" name="Slide Number Placeholder 3"/>
          <p:cNvSpPr>
            <a:spLocks noGrp="1"/>
          </p:cNvSpPr>
          <p:nvPr>
            <p:ph type="sldNum" sz="quarter" idx="5"/>
          </p:nvPr>
        </p:nvSpPr>
        <p:spPr/>
        <p:txBody>
          <a:bodyPr/>
          <a:lstStyle/>
          <a:p>
            <a:fld id="{8EE2D576-BC27-408F-AB4D-18FA3CA0953D}" type="slidenum">
              <a:rPr lang="en-US" smtClean="0"/>
              <a:t>11</a:t>
            </a:fld>
            <a:endParaRPr lang="en-US"/>
          </a:p>
        </p:txBody>
      </p:sp>
    </p:spTree>
    <p:extLst>
      <p:ext uri="{BB962C8B-B14F-4D97-AF65-F5344CB8AC3E}">
        <p14:creationId xmlns:p14="http://schemas.microsoft.com/office/powerpoint/2010/main" val="4052719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06902">
              <a:defRPr/>
            </a:pPr>
            <a:r>
              <a:rPr lang="en-US" kern="1400" dirty="0">
                <a:latin typeface="Arial" panose="020B0604020202020204" pitchFamily="34" charset="0"/>
              </a:rPr>
              <a:t>Created in 1943 as the Housing Authority of the City of Reno, we expanded in the 1970s into Sparks and Washoe County, including Gerlach, Wadsworth and Incline Village, and </a:t>
            </a:r>
            <a:r>
              <a:rPr lang="en-US" dirty="0"/>
              <a:t>have acted as the regional housing authority for nearly 50 years.</a:t>
            </a:r>
          </a:p>
          <a:p>
            <a:endParaRPr lang="en-US" dirty="0"/>
          </a:p>
          <a:p>
            <a:r>
              <a:rPr lang="en-US" dirty="0"/>
              <a:t>We’re a quasi-governmental, not-for-profit, entity. The federal government provides program subsidies, but our own business activities support much of our overhead. We’ve been a designated top performer by the U.S. Department of Housing and Urban Development for more than 20 years. </a:t>
            </a:r>
          </a:p>
          <a:p>
            <a:endParaRPr lang="en-US" dirty="0"/>
          </a:p>
          <a:p>
            <a:r>
              <a:rPr lang="en-US" dirty="0"/>
              <a:t>In 2013 we received the Moving to Work designation. Based on our performance and fiscal responsibility, we were one of only 39 agencies (of more than 3,000) selected to receive it. We’re the only housing authority in the state with the designation. What it means is that HUD relies on us to develop and test innovative housing programs/policies that can, and have been, adopted across the nation.</a:t>
            </a:r>
          </a:p>
          <a:p>
            <a:endParaRPr lang="en-US" dirty="0"/>
          </a:p>
          <a:p>
            <a:r>
              <a:rPr lang="en-US" dirty="0"/>
              <a:t>While the RHA has a county-regional focus, our subsidiary, Washoe Affordable Housing Corporation, operates throughout all parts of Nevada, from Vegas, Elko, Carson City, Yerington and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the largest affordable housing provider in Washoe County and because we and Washoe Affordable exist, nearly 15,000 Nevadans have a safe secure place to call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than 2,500 of our households earn less than 30% of the Area Median Income.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EE2D576-BC27-408F-AB4D-18FA3CA0953D}" type="slidenum">
              <a:rPr lang="en-US" smtClean="0"/>
              <a:t>2</a:t>
            </a:fld>
            <a:endParaRPr lang="en-US"/>
          </a:p>
        </p:txBody>
      </p:sp>
    </p:spTree>
    <p:extLst>
      <p:ext uri="{BB962C8B-B14F-4D97-AF65-F5344CB8AC3E}">
        <p14:creationId xmlns:p14="http://schemas.microsoft.com/office/powerpoint/2010/main" val="135264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Let’s talk more about the Area Median Income, A-M-I.  HUD sets it annually for cities and counties across the nation. It’s updated annually and is the best barometer to determine whether one’s household income is above, at or below the median.</a:t>
            </a:r>
          </a:p>
          <a:p>
            <a:endParaRPr lang="en-US" dirty="0"/>
          </a:p>
          <a:p>
            <a:r>
              <a:rPr lang="en-US" dirty="0"/>
              <a:t>The top line of this graph is who we serve most. 68% of our residents fall into the category of Extremely Low Income.  Without RHA assistance, </a:t>
            </a:r>
            <a:r>
              <a:rPr lang="en-US" u="sng" dirty="0"/>
              <a:t>in our market </a:t>
            </a:r>
            <a:r>
              <a:rPr lang="en-US" dirty="0"/>
              <a:t>these people would spend 90% of their income on a roof over their heads. They’d be choosing each day whether to eat, pay their rent or get medical care. That’s why we exist. </a:t>
            </a:r>
          </a:p>
          <a:p>
            <a:endParaRPr lang="en-US" dirty="0"/>
          </a:p>
          <a:p>
            <a:r>
              <a:rPr lang="en-US" dirty="0"/>
              <a:t>Let’s also define workforce housing. HUD states that it’s housing for those who earn 80 to 120% of the Area Median Income.</a:t>
            </a:r>
          </a:p>
          <a:p>
            <a:endParaRPr lang="en-US" dirty="0"/>
          </a:p>
        </p:txBody>
      </p:sp>
      <p:sp>
        <p:nvSpPr>
          <p:cNvPr id="4" name="Slide Number Placeholder 3"/>
          <p:cNvSpPr>
            <a:spLocks noGrp="1"/>
          </p:cNvSpPr>
          <p:nvPr>
            <p:ph type="sldNum" sz="quarter" idx="5"/>
          </p:nvPr>
        </p:nvSpPr>
        <p:spPr/>
        <p:txBody>
          <a:bodyPr/>
          <a:lstStyle/>
          <a:p>
            <a:fld id="{8EE2D576-BC27-408F-AB4D-18FA3CA0953D}" type="slidenum">
              <a:rPr lang="en-US" smtClean="0"/>
              <a:t>3</a:t>
            </a:fld>
            <a:endParaRPr lang="en-US"/>
          </a:p>
        </p:txBody>
      </p:sp>
    </p:spTree>
    <p:extLst>
      <p:ext uri="{BB962C8B-B14F-4D97-AF65-F5344CB8AC3E}">
        <p14:creationId xmlns:p14="http://schemas.microsoft.com/office/powerpoint/2010/main" val="1518136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Like some, but not all, other housing authorities, there are 2 sides to RHA, our traditional housing programs and our expanded housing options.</a:t>
            </a:r>
          </a:p>
          <a:p>
            <a:endParaRPr lang="en-US" dirty="0"/>
          </a:p>
          <a:p>
            <a:r>
              <a:rPr lang="en-US" dirty="0"/>
              <a:t>Public Housing is one of the traditional federal programs designed in 1937 to provide affordable housing to low-income households. Today public housing accounts for about 18% of the affordable housing nationwide. Our eight Public Housing complexes are well maintained and safe. </a:t>
            </a:r>
          </a:p>
          <a:p>
            <a:endParaRPr lang="en-US" dirty="0"/>
          </a:p>
          <a:p>
            <a:r>
              <a:rPr lang="en-US" dirty="0"/>
              <a:t>Each of these complexes has a resident council that helps plan community events and self-govern. These councils give residents a sense of community and cooperation.</a:t>
            </a:r>
          </a:p>
          <a:p>
            <a:endParaRPr lang="en-US" dirty="0"/>
          </a:p>
          <a:p>
            <a:r>
              <a:rPr lang="en-US" dirty="0"/>
              <a:t>All our public housing units are permanently affordable. These units will never charge market rate. </a:t>
            </a:r>
          </a:p>
          <a:p>
            <a:endParaRPr lang="en-US" dirty="0"/>
          </a:p>
          <a:p>
            <a:r>
              <a:rPr lang="en-US" dirty="0"/>
              <a:t>Thanks to state ARPA (or HMNI) and WCHC funds, RHA can make significant investments in several of its public housing properties. Part of this investment is increasing the density at our Hawk View property as part of the redevelopment of that site, the substantial rehabs of </a:t>
            </a:r>
            <a:r>
              <a:rPr lang="en-US" dirty="0" err="1"/>
              <a:t>Silverada</a:t>
            </a:r>
            <a:r>
              <a:rPr lang="en-US" dirty="0"/>
              <a:t> and Stead Manor, and the moderate rehab of John McGraw public housing in Sparks and the adjacent Silver Sage property. This investments will improve ADA accessibility, modernize systems, make properties and units more energy efficient, and provide high-quality, affordable housing for many generations to come. </a:t>
            </a:r>
          </a:p>
          <a:p>
            <a:endParaRPr lang="en-US" dirty="0"/>
          </a:p>
        </p:txBody>
      </p:sp>
      <p:sp>
        <p:nvSpPr>
          <p:cNvPr id="4" name="Slide Number Placeholder 3"/>
          <p:cNvSpPr>
            <a:spLocks noGrp="1"/>
          </p:cNvSpPr>
          <p:nvPr>
            <p:ph type="sldNum" sz="quarter" idx="5"/>
          </p:nvPr>
        </p:nvSpPr>
        <p:spPr/>
        <p:txBody>
          <a:bodyPr/>
          <a:lstStyle/>
          <a:p>
            <a:fld id="{8EE2D576-BC27-408F-AB4D-18FA3CA0953D}" type="slidenum">
              <a:rPr lang="en-US" smtClean="0"/>
              <a:t>4</a:t>
            </a:fld>
            <a:endParaRPr lang="en-US"/>
          </a:p>
        </p:txBody>
      </p:sp>
    </p:spTree>
    <p:extLst>
      <p:ext uri="{BB962C8B-B14F-4D97-AF65-F5344CB8AC3E}">
        <p14:creationId xmlns:p14="http://schemas.microsoft.com/office/powerpoint/2010/main" val="380009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Rental Assistance voucher programs, including the popular Housing Choice Vouchers, are more prevalent today and well known than public housing. Through RHA’s rental assistance programs, over 3,000 households have a voucher that subsidizes their rent and allows them to live wherever they’d like in Washoe County. Near family and friends. Close to medical care and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these 3,000, more than 500 have a specialty housing voucher earmarked specifically for veterans (400), former foster youth (15), victims of domestic violence, and homeless or those facing homelessness (137). These voucher programs are provided in conjunction with our partnerships through the V-A, Health Plan of Nevada, Catholic Charities and more. Each of these voucher recipients participates in ongoing case management to ensure they receive the wraparound services they need to gain more and more self-sufficiency.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 federal funding, we also provide subsidies to Eddy House, helping former foster youth and other youth aged 18 to 24. RHA helps subsidize the drop-in housing offered on-site in downtown Reno.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only do we </a:t>
            </a:r>
            <a:r>
              <a:rPr lang="en-US" u="sng" dirty="0"/>
              <a:t>house</a:t>
            </a:r>
            <a:r>
              <a:rPr lang="en-US" dirty="0"/>
              <a:t> people, through our development programs for youth and adults, we help them realize a path to self-sufficiency. We’ve built strong partnerships to help clients get more education, better paying jobs, break the cycle of poverty and build generational wealth through home ownership.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an example, Anna was a public housing resident. She came to us thinking she didn’t have any job skills and had no insight into how to </a:t>
            </a:r>
            <a:r>
              <a:rPr lang="en-US" u="sng" dirty="0"/>
              <a:t>keep</a:t>
            </a:r>
            <a:r>
              <a:rPr lang="en-US" dirty="0"/>
              <a:t> a job. Through our program we helped her create small, attainable goals, that got bigger and bigger over time. Fast forward to today, Anna has worked full-time for the past three years and graduated from the program, walking away with more than $21-thousand dollars saved in an RHA escrow account. She’s using it as a down payment on her own home. Anna is </a:t>
            </a:r>
            <a:r>
              <a:rPr lang="en-US" u="sng" dirty="0"/>
              <a:t>off</a:t>
            </a:r>
            <a:r>
              <a:rPr lang="en-US" dirty="0"/>
              <a:t> public housing assistance.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similar </a:t>
            </a:r>
            <a:r>
              <a:rPr lang="en-US" u="sng" dirty="0"/>
              <a:t>youth</a:t>
            </a:r>
            <a:r>
              <a:rPr lang="en-US" dirty="0"/>
              <a:t> workforce development program helps young people with career planning, resume writing, financial literacy, leadership skills, and so much more. Teens who complete this program and graduate high school can walk away with $20,000 for college, trade school, a reliable vehicle, or to help their family.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self-sufficiency programs work; they change lives. </a:t>
            </a:r>
          </a:p>
        </p:txBody>
      </p:sp>
      <p:sp>
        <p:nvSpPr>
          <p:cNvPr id="4" name="Slide Number Placeholder 3"/>
          <p:cNvSpPr>
            <a:spLocks noGrp="1"/>
          </p:cNvSpPr>
          <p:nvPr>
            <p:ph type="sldNum" sz="quarter" idx="5"/>
          </p:nvPr>
        </p:nvSpPr>
        <p:spPr/>
        <p:txBody>
          <a:bodyPr/>
          <a:lstStyle/>
          <a:p>
            <a:fld id="{8EE2D576-BC27-408F-AB4D-18FA3CA0953D}" type="slidenum">
              <a:rPr lang="en-US" smtClean="0"/>
              <a:t>5</a:t>
            </a:fld>
            <a:endParaRPr lang="en-US"/>
          </a:p>
        </p:txBody>
      </p:sp>
    </p:spTree>
    <p:extLst>
      <p:ext uri="{BB962C8B-B14F-4D97-AF65-F5344CB8AC3E}">
        <p14:creationId xmlns:p14="http://schemas.microsoft.com/office/powerpoint/2010/main" val="222558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housing authority brings more than $60 million to the region every year from federal programs alone, but through our other affordable housing </a:t>
            </a:r>
            <a:r>
              <a:rPr lang="en-US" u="none" dirty="0"/>
              <a:t>activities</a:t>
            </a:r>
            <a:r>
              <a:rPr lang="en-US" dirty="0"/>
              <a:t>, we’ve grown our entire program to do so much more than we’re federally funded </a:t>
            </a:r>
            <a:r>
              <a:rPr lang="en-US" b="0" dirty="0"/>
              <a:t>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r>
              <a:rPr lang="en-US" dirty="0"/>
              <a:t>Through these expanded housing activities, we’ve built or purchased more than 500 homes that we rent out below market rate. </a:t>
            </a:r>
            <a:r>
              <a:rPr lang="en-US" u="sng" dirty="0"/>
              <a:t>Every single one</a:t>
            </a:r>
            <a:r>
              <a:rPr lang="en-US" u="none" dirty="0"/>
              <a:t> is rented below market rate. There are some apartments, some condos, duplexes and some single-family homes. They’re spread out all over the county.</a:t>
            </a:r>
          </a:p>
          <a:p>
            <a:endParaRPr lang="en-US" dirty="0"/>
          </a:p>
          <a:p>
            <a:r>
              <a:rPr lang="en-US" dirty="0"/>
              <a:t>We use these properties as a step-up. Residents go through our workforce development programs, earn more money, can move into these sites in great neighborhoods and eventually get off housing assistance altogether. </a:t>
            </a:r>
          </a:p>
          <a:p>
            <a:endParaRPr lang="en-US" dirty="0"/>
          </a:p>
          <a:p>
            <a:r>
              <a:rPr lang="en-US" dirty="0"/>
              <a:t>And again, these properties? Permanently affordable.</a:t>
            </a:r>
          </a:p>
          <a:p>
            <a:endParaRPr lang="en-US" dirty="0"/>
          </a:p>
        </p:txBody>
      </p:sp>
      <p:sp>
        <p:nvSpPr>
          <p:cNvPr id="4" name="Slide Number Placeholder 3"/>
          <p:cNvSpPr>
            <a:spLocks noGrp="1"/>
          </p:cNvSpPr>
          <p:nvPr>
            <p:ph type="sldNum" sz="quarter" idx="5"/>
          </p:nvPr>
        </p:nvSpPr>
        <p:spPr/>
        <p:txBody>
          <a:bodyPr/>
          <a:lstStyle/>
          <a:p>
            <a:fld id="{8EE2D576-BC27-408F-AB4D-18FA3CA0953D}" type="slidenum">
              <a:rPr lang="en-US" smtClean="0"/>
              <a:t>6</a:t>
            </a:fld>
            <a:endParaRPr lang="en-US"/>
          </a:p>
        </p:txBody>
      </p:sp>
    </p:spTree>
    <p:extLst>
      <p:ext uri="{BB962C8B-B14F-4D97-AF65-F5344CB8AC3E}">
        <p14:creationId xmlns:p14="http://schemas.microsoft.com/office/powerpoint/2010/main" val="285341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don’t receive any outside funding to support these 544 units of expanded housing options. RHA started acquiring these types of properties in the early 1990s. We used different funding mechanisms to purchase the properties and took advantage of downturns in the market to perform strategic buying to acquire the properties at very low prices.  Had we not done this, we could not have afforded to purchase these sites. We are always looking at innovative ways to create more affordable housing in our community, whether it’s the possibility of a property conversion or purchasing an existing affordable complex.   </a:t>
            </a:r>
          </a:p>
          <a:p>
            <a:endParaRPr lang="en-US" dirty="0"/>
          </a:p>
        </p:txBody>
      </p:sp>
      <p:sp>
        <p:nvSpPr>
          <p:cNvPr id="4" name="Slide Number Placeholder 3"/>
          <p:cNvSpPr>
            <a:spLocks noGrp="1"/>
          </p:cNvSpPr>
          <p:nvPr>
            <p:ph type="sldNum" sz="quarter" idx="5"/>
          </p:nvPr>
        </p:nvSpPr>
        <p:spPr/>
        <p:txBody>
          <a:bodyPr/>
          <a:lstStyle/>
          <a:p>
            <a:fld id="{8EE2D576-BC27-408F-AB4D-18FA3CA0953D}" type="slidenum">
              <a:rPr lang="en-US" smtClean="0"/>
              <a:t>7</a:t>
            </a:fld>
            <a:endParaRPr lang="en-US"/>
          </a:p>
        </p:txBody>
      </p:sp>
    </p:spTree>
    <p:extLst>
      <p:ext uri="{BB962C8B-B14F-4D97-AF65-F5344CB8AC3E}">
        <p14:creationId xmlns:p14="http://schemas.microsoft.com/office/powerpoint/2010/main" val="212272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r>
              <a:rPr lang="en-US" dirty="0"/>
              <a:t>Next for us is a new building, Dick Scott Manor. It’s set to house up to 12 homeless veterans thru a partnership with the V-A and is scheduled to open in the next few months. All residents of Dick Scott Manor will receive case management services through the V-A, including addiction/recovery services, mental health assistance, and financial literacy.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managed and distributed $32 million dollars in 26 months, for Nevadans impacted by COVID.  We’ve continued serving city of Sparks with its recent emergency rental assistance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Lastly, we have a contract with JF Downey company. They help the difficult cases. Those who haven’t been able to be helped by other organizations and who are not able to be put into the RHA system, i.e. , no open waitlists, criminal records, poor rental history, etc. </a:t>
            </a:r>
          </a:p>
        </p:txBody>
      </p:sp>
      <p:sp>
        <p:nvSpPr>
          <p:cNvPr id="4" name="Slide Number Placeholder 3"/>
          <p:cNvSpPr>
            <a:spLocks noGrp="1"/>
          </p:cNvSpPr>
          <p:nvPr>
            <p:ph type="sldNum" sz="quarter" idx="5"/>
          </p:nvPr>
        </p:nvSpPr>
        <p:spPr/>
        <p:txBody>
          <a:bodyPr/>
          <a:lstStyle/>
          <a:p>
            <a:fld id="{8EE2D576-BC27-408F-AB4D-18FA3CA0953D}" type="slidenum">
              <a:rPr lang="en-US" smtClean="0"/>
              <a:t>8</a:t>
            </a:fld>
            <a:endParaRPr lang="en-US"/>
          </a:p>
        </p:txBody>
      </p:sp>
    </p:spTree>
    <p:extLst>
      <p:ext uri="{BB962C8B-B14F-4D97-AF65-F5344CB8AC3E}">
        <p14:creationId xmlns:p14="http://schemas.microsoft.com/office/powerpoint/2010/main" val="3919408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0" i="0" dirty="0">
                <a:solidFill>
                  <a:srgbClr val="333333"/>
                </a:solidFill>
                <a:effectLst/>
                <a:latin typeface="Helvetica" panose="020B0604020202020204" pitchFamily="34" charset="0"/>
              </a:rPr>
              <a:t>Land is at a premium in the area, with very little developable land near public transportation, employment, grocery, pharmacy, all of which are of the utmost importance to our residents.</a:t>
            </a:r>
          </a:p>
          <a:p>
            <a:endParaRPr lang="en-US" b="0" i="0" dirty="0">
              <a:solidFill>
                <a:srgbClr val="333333"/>
              </a:solidFill>
              <a:effectLst/>
              <a:latin typeface="Helvetica" panose="020B0604020202020204" pitchFamily="34" charset="0"/>
            </a:endParaRPr>
          </a:p>
          <a:p>
            <a:r>
              <a:rPr lang="en-US" b="0" i="0" dirty="0">
                <a:solidFill>
                  <a:srgbClr val="333333"/>
                </a:solidFill>
                <a:effectLst/>
                <a:latin typeface="Helvetica" panose="020B0604020202020204" pitchFamily="34" charset="0"/>
              </a:rPr>
              <a:t>And as everyone likely knows, the cost of building materials and labor (RHA must pay prevailing wage) makes properties even more difficult to obtain.</a:t>
            </a:r>
          </a:p>
          <a:p>
            <a:endParaRPr lang="en-US" b="0" i="0" dirty="0">
              <a:solidFill>
                <a:srgbClr val="333333"/>
              </a:solidFill>
              <a:effectLst/>
              <a:latin typeface="Helvetica" panose="020B0604020202020204" pitchFamily="34" charset="0"/>
            </a:endParaRPr>
          </a:p>
          <a:p>
            <a:r>
              <a:rPr lang="en-US" b="0" i="0" dirty="0">
                <a:solidFill>
                  <a:srgbClr val="333333"/>
                </a:solidFill>
                <a:effectLst/>
                <a:latin typeface="Helvetica" panose="020B0604020202020204" pitchFamily="34" charset="0"/>
              </a:rPr>
              <a:t>Dozens of Low-Income Housing Tax Credit Properties are set to have their affordability factor sunset in the next 6 years. According to the Truckee Meadows Regional Strategy for Housing Affordability, by 2023, 32 tax credit properties in Washoe County will reach the end of their affordability mandate. By 2028, it’s 41. This means the properties can be sold and can then charge market rate, lessening affordable housing options even more for our low-income seniors, persons with disabilities and families. That’s </a:t>
            </a:r>
            <a:r>
              <a:rPr lang="en-US" b="0" i="0" u="sng" dirty="0">
                <a:solidFill>
                  <a:srgbClr val="333333"/>
                </a:solidFill>
                <a:effectLst/>
                <a:latin typeface="Helvetica" panose="020B0604020202020204" pitchFamily="34" charset="0"/>
              </a:rPr>
              <a:t>hundreds of units </a:t>
            </a:r>
            <a:r>
              <a:rPr lang="en-US" b="0" i="0" dirty="0">
                <a:solidFill>
                  <a:srgbClr val="333333"/>
                </a:solidFill>
                <a:effectLst/>
                <a:latin typeface="Helvetica" panose="020B0604020202020204" pitchFamily="34" charset="0"/>
              </a:rPr>
              <a:t>that may no longer remain affordable for low-income residents. </a:t>
            </a:r>
          </a:p>
          <a:p>
            <a:endParaRPr lang="en-US" b="0" i="0" dirty="0">
              <a:solidFill>
                <a:srgbClr val="333333"/>
              </a:solidFill>
              <a:effectLst/>
              <a:latin typeface="Helvetica" panose="020B0604020202020204" pitchFamily="34" charset="0"/>
            </a:endParaRPr>
          </a:p>
          <a:p>
            <a:r>
              <a:rPr lang="en-US" b="0" i="0" dirty="0">
                <a:solidFill>
                  <a:srgbClr val="333333"/>
                </a:solidFill>
                <a:effectLst/>
                <a:latin typeface="Helvetica" panose="020B0604020202020204" pitchFamily="34" charset="0"/>
              </a:rPr>
              <a:t>And keep in mind, the number of seniors in Washoe County doubled in the past 20 years. The vast majority of those people are on fixed incomes. </a:t>
            </a:r>
          </a:p>
          <a:p>
            <a:endParaRPr lang="en-US" b="0" i="0" dirty="0">
              <a:solidFill>
                <a:srgbClr val="333333"/>
              </a:solidFill>
              <a:effectLst/>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Helvetica" panose="020B0604020202020204" pitchFamily="34" charset="0"/>
              </a:rPr>
              <a:t>BUT a</a:t>
            </a:r>
            <a:r>
              <a:rPr lang="en-US" sz="1200" dirty="0">
                <a:effectLst/>
                <a:latin typeface="Calibri" panose="020F0502020204030204" pitchFamily="34" charset="0"/>
                <a:ea typeface="Calibri" panose="020F0502020204030204" pitchFamily="34" charset="0"/>
                <a:cs typeface="Times New Roman" panose="02020603050405020304" pitchFamily="18" charset="0"/>
              </a:rPr>
              <a:t>ffordable housing improves chances of success regarding one’s health, education, work and self-sufficiency. Affordable housing provides the first step, the possibility, the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opportunity</a:t>
            </a:r>
            <a:r>
              <a:rPr lang="en-US" sz="1200" dirty="0">
                <a:effectLst/>
                <a:latin typeface="Calibri" panose="020F0502020204030204" pitchFamily="34" charset="0"/>
                <a:ea typeface="Calibri" panose="020F0502020204030204" pitchFamily="34" charset="0"/>
                <a:cs typeface="Times New Roman" panose="02020603050405020304" pitchFamily="18" charset="0"/>
              </a:rPr>
              <a:t> for success, whatever that may look like for each client. RHA provides opportunity through our workforce development programs, through our youth programs and through our senior activities. RHA provides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opportunities</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those who just need a chance, one lucky break in order to move forward and succeed.</a:t>
            </a:r>
          </a:p>
          <a:p>
            <a:endParaRPr lang="en-US" b="0" i="0" dirty="0">
              <a:solidFill>
                <a:srgbClr val="333333"/>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fld id="{8EE2D576-BC27-408F-AB4D-18FA3CA0953D}" type="slidenum">
              <a:rPr lang="en-US" smtClean="0"/>
              <a:t>9</a:t>
            </a:fld>
            <a:endParaRPr lang="en-US"/>
          </a:p>
        </p:txBody>
      </p:sp>
    </p:spTree>
    <p:extLst>
      <p:ext uri="{BB962C8B-B14F-4D97-AF65-F5344CB8AC3E}">
        <p14:creationId xmlns:p14="http://schemas.microsoft.com/office/powerpoint/2010/main" val="3009936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71AB73-2B6E-4418-B01E-689869E91EBF}"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6D0AC-F8FC-419A-A31C-3D5B8C9E2DD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56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1AB73-2B6E-4418-B01E-689869E91EBF}"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6D0AC-F8FC-419A-A31C-3D5B8C9E2DD2}" type="slidenum">
              <a:rPr lang="en-US" smtClean="0"/>
              <a:t>‹#›</a:t>
            </a:fld>
            <a:endParaRPr lang="en-US" dirty="0"/>
          </a:p>
        </p:txBody>
      </p:sp>
    </p:spTree>
    <p:extLst>
      <p:ext uri="{BB962C8B-B14F-4D97-AF65-F5344CB8AC3E}">
        <p14:creationId xmlns:p14="http://schemas.microsoft.com/office/powerpoint/2010/main" val="72527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1AB73-2B6E-4418-B01E-689869E91EBF}"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6D0AC-F8FC-419A-A31C-3D5B8C9E2DD2}" type="slidenum">
              <a:rPr lang="en-US" smtClean="0"/>
              <a:t>‹#›</a:t>
            </a:fld>
            <a:endParaRPr lang="en-US" dirty="0"/>
          </a:p>
        </p:txBody>
      </p:sp>
    </p:spTree>
    <p:extLst>
      <p:ext uri="{BB962C8B-B14F-4D97-AF65-F5344CB8AC3E}">
        <p14:creationId xmlns:p14="http://schemas.microsoft.com/office/powerpoint/2010/main" val="199390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71AB73-2B6E-4418-B01E-689869E91EBF}" type="datetimeFigureOut">
              <a:rPr lang="en-US" smtClean="0"/>
              <a:t>4/30/2024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36D0AC-F8FC-419A-A31C-3D5B8C9E2DD2}" type="slidenum">
              <a:rPr lang="en-US" smtClean="0"/>
              <a:t>‹#›</a:t>
            </a:fld>
            <a:endParaRPr lang="en-US" dirty="0"/>
          </a:p>
        </p:txBody>
      </p:sp>
    </p:spTree>
    <p:extLst>
      <p:ext uri="{BB962C8B-B14F-4D97-AF65-F5344CB8AC3E}">
        <p14:creationId xmlns:p14="http://schemas.microsoft.com/office/powerpoint/2010/main" val="330050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1AB73-2B6E-4418-B01E-689869E91EBF}"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6D0AC-F8FC-419A-A31C-3D5B8C9E2DD2}" type="slidenum">
              <a:rPr lang="en-US" smtClean="0"/>
              <a:t>‹#›</a:t>
            </a:fld>
            <a:endParaRPr lang="en-US" dirty="0"/>
          </a:p>
        </p:txBody>
      </p:sp>
    </p:spTree>
    <p:extLst>
      <p:ext uri="{BB962C8B-B14F-4D97-AF65-F5344CB8AC3E}">
        <p14:creationId xmlns:p14="http://schemas.microsoft.com/office/powerpoint/2010/main" val="170917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1AB73-2B6E-4418-B01E-689869E91EBF}" type="datetimeFigureOut">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6D0AC-F8FC-419A-A31C-3D5B8C9E2DD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33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71AB73-2B6E-4418-B01E-689869E91EBF}"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36D0AC-F8FC-419A-A31C-3D5B8C9E2DD2}" type="slidenum">
              <a:rPr lang="en-US" smtClean="0"/>
              <a:t>‹#›</a:t>
            </a:fld>
            <a:endParaRPr lang="en-US" dirty="0"/>
          </a:p>
        </p:txBody>
      </p:sp>
    </p:spTree>
    <p:extLst>
      <p:ext uri="{BB962C8B-B14F-4D97-AF65-F5344CB8AC3E}">
        <p14:creationId xmlns:p14="http://schemas.microsoft.com/office/powerpoint/2010/main" val="366604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71AB73-2B6E-4418-B01E-689869E91EBF}" type="datetimeFigureOut">
              <a:rPr lang="en-US" smtClean="0"/>
              <a:t>4/30/2024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36D0AC-F8FC-419A-A31C-3D5B8C9E2DD2}" type="slidenum">
              <a:rPr lang="en-US" smtClean="0"/>
              <a:t>‹#›</a:t>
            </a:fld>
            <a:endParaRPr lang="en-US" dirty="0"/>
          </a:p>
        </p:txBody>
      </p:sp>
    </p:spTree>
    <p:extLst>
      <p:ext uri="{BB962C8B-B14F-4D97-AF65-F5344CB8AC3E}">
        <p14:creationId xmlns:p14="http://schemas.microsoft.com/office/powerpoint/2010/main" val="320018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71AB73-2B6E-4418-B01E-689869E91EBF}" type="datetimeFigureOut">
              <a:rPr lang="en-US" smtClean="0"/>
              <a:t>4/30/2024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36D0AC-F8FC-419A-A31C-3D5B8C9E2DD2}" type="slidenum">
              <a:rPr lang="en-US" smtClean="0"/>
              <a:t>‹#›</a:t>
            </a:fld>
            <a:endParaRPr lang="en-US" dirty="0"/>
          </a:p>
        </p:txBody>
      </p:sp>
    </p:spTree>
    <p:extLst>
      <p:ext uri="{BB962C8B-B14F-4D97-AF65-F5344CB8AC3E}">
        <p14:creationId xmlns:p14="http://schemas.microsoft.com/office/powerpoint/2010/main" val="319970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471AB73-2B6E-4418-B01E-689869E91EBF}" type="datetimeFigureOut">
              <a:rPr lang="en-US" smtClean="0"/>
              <a:t>4/30/2024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636D0AC-F8FC-419A-A31C-3D5B8C9E2DD2}" type="slidenum">
              <a:rPr lang="en-US" smtClean="0"/>
              <a:t>‹#›</a:t>
            </a:fld>
            <a:endParaRPr lang="en-US" dirty="0"/>
          </a:p>
        </p:txBody>
      </p:sp>
    </p:spTree>
    <p:extLst>
      <p:ext uri="{BB962C8B-B14F-4D97-AF65-F5344CB8AC3E}">
        <p14:creationId xmlns:p14="http://schemas.microsoft.com/office/powerpoint/2010/main" val="322240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471AB73-2B6E-4418-B01E-689869E91EBF}" type="datetimeFigureOut">
              <a:rPr lang="en-US" smtClean="0"/>
              <a:t>4/30/2024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36D0AC-F8FC-419A-A31C-3D5B8C9E2DD2}" type="slidenum">
              <a:rPr lang="en-US" smtClean="0"/>
              <a:t>‹#›</a:t>
            </a:fld>
            <a:endParaRPr lang="en-US" dirty="0"/>
          </a:p>
        </p:txBody>
      </p:sp>
    </p:spTree>
    <p:extLst>
      <p:ext uri="{BB962C8B-B14F-4D97-AF65-F5344CB8AC3E}">
        <p14:creationId xmlns:p14="http://schemas.microsoft.com/office/powerpoint/2010/main" val="373591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71AB73-2B6E-4418-B01E-689869E91EBF}" type="datetimeFigureOut">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36D0AC-F8FC-419A-A31C-3D5B8C9E2DD2}" type="slidenum">
              <a:rPr lang="en-US" smtClean="0"/>
              <a:t>‹#›</a:t>
            </a:fld>
            <a:endParaRPr lang="en-US" dirty="0"/>
          </a:p>
        </p:txBody>
      </p:sp>
    </p:spTree>
    <p:extLst>
      <p:ext uri="{BB962C8B-B14F-4D97-AF65-F5344CB8AC3E}">
        <p14:creationId xmlns:p14="http://schemas.microsoft.com/office/powerpoint/2010/main" val="199821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471AB73-2B6E-4418-B01E-689869E91EBF}" type="datetimeFigureOut">
              <a:rPr lang="en-US" smtClean="0"/>
              <a:t>4/30/2024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36D0AC-F8FC-419A-A31C-3D5B8C9E2DD2}"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56622"/>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B4C8CC4-EDB4-4857-8594-6F9A457F6AD2}"/>
              </a:ext>
            </a:extLst>
          </p:cNvPr>
          <p:cNvSpPr txBox="1">
            <a:spLocks/>
          </p:cNvSpPr>
          <p:nvPr/>
        </p:nvSpPr>
        <p:spPr>
          <a:xfrm>
            <a:off x="762000" y="4980154"/>
            <a:ext cx="7543800" cy="4572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spc="200" dirty="0">
                <a:solidFill>
                  <a:schemeClr val="tx1"/>
                </a:solidFill>
                <a:latin typeface="Calibri Light" panose="020F0302020204030204" pitchFamily="34" charset="0"/>
                <a:cs typeface="Calibri Light" panose="020F0302020204030204" pitchFamily="34" charset="0"/>
              </a:rPr>
              <a:t>RENO HOUSING AUTHORITY</a:t>
            </a:r>
          </a:p>
        </p:txBody>
      </p:sp>
      <p:pic>
        <p:nvPicPr>
          <p:cNvPr id="3" name="Picture 2" descr="Icon&#10;&#10;Description automatically generated">
            <a:extLst>
              <a:ext uri="{FF2B5EF4-FFF2-40B4-BE49-F238E27FC236}">
                <a16:creationId xmlns:a16="http://schemas.microsoft.com/office/drawing/2014/main" id="{8FC327D7-EC28-467C-83FB-0BC1A737ED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5047439"/>
            <a:ext cx="1600207" cy="877447"/>
          </a:xfrm>
          <a:prstGeom prst="rect">
            <a:avLst/>
          </a:prstGeom>
        </p:spPr>
      </p:pic>
      <p:sp>
        <p:nvSpPr>
          <p:cNvPr id="4" name="TextBox 3">
            <a:extLst>
              <a:ext uri="{FF2B5EF4-FFF2-40B4-BE49-F238E27FC236}">
                <a16:creationId xmlns:a16="http://schemas.microsoft.com/office/drawing/2014/main" id="{9D23542D-6578-40D6-90B6-C2568AF763DF}"/>
              </a:ext>
            </a:extLst>
          </p:cNvPr>
          <p:cNvSpPr txBox="1"/>
          <p:nvPr/>
        </p:nvSpPr>
        <p:spPr>
          <a:xfrm>
            <a:off x="7900789" y="6104133"/>
            <a:ext cx="4291211" cy="276999"/>
          </a:xfrm>
          <a:prstGeom prst="rect">
            <a:avLst/>
          </a:prstGeom>
          <a:noFill/>
        </p:spPr>
        <p:txBody>
          <a:bodyPr wrap="square" rtlCol="0">
            <a:spAutoFit/>
          </a:bodyPr>
          <a:lstStyle/>
          <a:p>
            <a:pPr algn="r"/>
            <a:r>
              <a:rPr lang="en-US" sz="1200" dirty="0">
                <a:solidFill>
                  <a:schemeClr val="tx1">
                    <a:lumMod val="50000"/>
                    <a:lumOff val="50000"/>
                  </a:schemeClr>
                </a:solidFill>
              </a:rPr>
              <a:t>City Council 5.24</a:t>
            </a:r>
          </a:p>
        </p:txBody>
      </p:sp>
      <p:sp>
        <p:nvSpPr>
          <p:cNvPr id="5" name="Subtitle 2">
            <a:extLst>
              <a:ext uri="{FF2B5EF4-FFF2-40B4-BE49-F238E27FC236}">
                <a16:creationId xmlns:a16="http://schemas.microsoft.com/office/drawing/2014/main" id="{4CCB58C9-44CF-4154-AD73-B2F146EBC43C}"/>
              </a:ext>
            </a:extLst>
          </p:cNvPr>
          <p:cNvSpPr txBox="1">
            <a:spLocks/>
          </p:cNvSpPr>
          <p:nvPr/>
        </p:nvSpPr>
        <p:spPr>
          <a:xfrm>
            <a:off x="862277" y="5553006"/>
            <a:ext cx="7114713" cy="3905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00000"/>
              </a:lnSpc>
              <a:spcBef>
                <a:spcPts val="0"/>
              </a:spcBef>
            </a:pPr>
            <a:r>
              <a:rPr lang="en-US" sz="1800" dirty="0">
                <a:solidFill>
                  <a:schemeClr val="tx1"/>
                </a:solidFill>
                <a:latin typeface="Calibri Light" panose="020F0302020204030204" pitchFamily="34" charset="0"/>
                <a:cs typeface="Calibri Light" panose="020F0302020204030204" pitchFamily="34" charset="0"/>
              </a:rPr>
              <a:t>Dr. Hilary Lopez, executive director</a:t>
            </a:r>
          </a:p>
        </p:txBody>
      </p:sp>
      <p:cxnSp>
        <p:nvCxnSpPr>
          <p:cNvPr id="8" name="Straight Connector 7">
            <a:extLst>
              <a:ext uri="{FF2B5EF4-FFF2-40B4-BE49-F238E27FC236}">
                <a16:creationId xmlns:a16="http://schemas.microsoft.com/office/drawing/2014/main" id="{F10B3D31-B092-4A68-ABC2-6D8A9CD91880}"/>
              </a:ext>
            </a:extLst>
          </p:cNvPr>
          <p:cNvCxnSpPr>
            <a:cxnSpLocks/>
          </p:cNvCxnSpPr>
          <p:nvPr/>
        </p:nvCxnSpPr>
        <p:spPr>
          <a:xfrm>
            <a:off x="-152400" y="5437354"/>
            <a:ext cx="8458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snowboarder sitting on the snow&#10;&#10;Description automatically generated with medium confidence">
            <a:extLst>
              <a:ext uri="{FF2B5EF4-FFF2-40B4-BE49-F238E27FC236}">
                <a16:creationId xmlns:a16="http://schemas.microsoft.com/office/drawing/2014/main" id="{69548C65-6D50-46A3-A952-F762F76392C0}"/>
              </a:ext>
            </a:extLst>
          </p:cNvPr>
          <p:cNvPicPr>
            <a:picLocks noChangeAspect="1"/>
          </p:cNvPicPr>
          <p:nvPr/>
        </p:nvPicPr>
        <p:blipFill rotWithShape="1">
          <a:blip r:embed="rId4" cstate="print">
            <a:alphaModFix amt="50000"/>
            <a:extLst>
              <a:ext uri="{28A0092B-C50C-407E-A947-70E740481C1C}">
                <a14:useLocalDpi xmlns:a14="http://schemas.microsoft.com/office/drawing/2010/main" val="0"/>
              </a:ext>
            </a:extLst>
          </a:blip>
          <a:srcRect l="2155"/>
          <a:stretch/>
        </p:blipFill>
        <p:spPr>
          <a:xfrm>
            <a:off x="4692484" y="76200"/>
            <a:ext cx="3460916" cy="4380663"/>
          </a:xfrm>
          <a:prstGeom prst="rect">
            <a:avLst/>
          </a:prstGeom>
          <a:ln w="3175">
            <a:solidFill>
              <a:schemeClr val="tx1">
                <a:lumMod val="75000"/>
                <a:lumOff val="25000"/>
              </a:schemeClr>
            </a:solidFill>
          </a:ln>
        </p:spPr>
      </p:pic>
      <p:pic>
        <p:nvPicPr>
          <p:cNvPr id="12" name="Picture 11" descr="A picture containing outdoor, tree, building, house&#10;&#10;Description automatically generated">
            <a:extLst>
              <a:ext uri="{FF2B5EF4-FFF2-40B4-BE49-F238E27FC236}">
                <a16:creationId xmlns:a16="http://schemas.microsoft.com/office/drawing/2014/main" id="{F8CF4E69-0514-4697-B612-640CAE14B682}"/>
              </a:ext>
            </a:extLst>
          </p:cNvPr>
          <p:cNvPicPr>
            <a:picLocks noChangeAspect="1"/>
          </p:cNvPicPr>
          <p:nvPr/>
        </p:nvPicPr>
        <p:blipFill rotWithShape="1">
          <a:blip r:embed="rId5" cstate="print">
            <a:alphaModFix amt="50000"/>
            <a:extLst>
              <a:ext uri="{28A0092B-C50C-407E-A947-70E740481C1C}">
                <a14:useLocalDpi xmlns:a14="http://schemas.microsoft.com/office/drawing/2010/main" val="0"/>
              </a:ext>
            </a:extLst>
          </a:blip>
          <a:srcRect l="22525" t="-186" r="9846" b="186"/>
          <a:stretch/>
        </p:blipFill>
        <p:spPr>
          <a:xfrm>
            <a:off x="8241869" y="76200"/>
            <a:ext cx="3950131" cy="4380663"/>
          </a:xfrm>
          <a:prstGeom prst="rect">
            <a:avLst/>
          </a:prstGeom>
          <a:ln w="3175">
            <a:solidFill>
              <a:schemeClr val="tx1">
                <a:lumMod val="75000"/>
                <a:lumOff val="25000"/>
              </a:schemeClr>
            </a:solidFill>
          </a:ln>
        </p:spPr>
      </p:pic>
      <p:pic>
        <p:nvPicPr>
          <p:cNvPr id="13" name="Picture 12" descr="A group of women posing for a photo&#10;&#10;Description automatically generated with medium confidence">
            <a:extLst>
              <a:ext uri="{FF2B5EF4-FFF2-40B4-BE49-F238E27FC236}">
                <a16:creationId xmlns:a16="http://schemas.microsoft.com/office/drawing/2014/main" id="{B80E14FC-C0FD-4A93-8B99-81E6BE6ED33A}"/>
              </a:ext>
            </a:extLst>
          </p:cNvPr>
          <p:cNvPicPr>
            <a:picLocks noChangeAspect="1"/>
          </p:cNvPicPr>
          <p:nvPr/>
        </p:nvPicPr>
        <p:blipFill rotWithShape="1">
          <a:blip r:embed="rId6" cstate="print">
            <a:alphaModFix amt="50000"/>
            <a:extLst>
              <a:ext uri="{28A0092B-C50C-407E-A947-70E740481C1C}">
                <a14:useLocalDpi xmlns:a14="http://schemas.microsoft.com/office/drawing/2010/main" val="0"/>
              </a:ext>
            </a:extLst>
          </a:blip>
          <a:srcRect l="1329" t="12489" r="294" b="17767"/>
          <a:stretch/>
        </p:blipFill>
        <p:spPr>
          <a:xfrm>
            <a:off x="0" y="76200"/>
            <a:ext cx="4618043" cy="4365230"/>
          </a:xfrm>
          <a:prstGeom prst="rect">
            <a:avLst/>
          </a:prstGeom>
          <a:ln w="3175">
            <a:solidFill>
              <a:schemeClr val="tx1"/>
            </a:solidFill>
          </a:ln>
        </p:spPr>
      </p:pic>
    </p:spTree>
    <p:extLst>
      <p:ext uri="{BB962C8B-B14F-4D97-AF65-F5344CB8AC3E}">
        <p14:creationId xmlns:p14="http://schemas.microsoft.com/office/powerpoint/2010/main" val="158159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2D0C3B-CC50-4A54-B8FB-D42D3E9FCBED}"/>
              </a:ext>
            </a:extLst>
          </p:cNvPr>
          <p:cNvSpPr/>
          <p:nvPr/>
        </p:nvSpPr>
        <p:spPr>
          <a:xfrm>
            <a:off x="0" y="0"/>
            <a:ext cx="12192000"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6CDF4AC7-AF8A-4D39-8646-895EE3ECA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6215" y="5521444"/>
            <a:ext cx="2159557" cy="1184157"/>
          </a:xfrm>
          <a:prstGeom prst="rect">
            <a:avLst/>
          </a:prstGeom>
        </p:spPr>
      </p:pic>
      <p:cxnSp>
        <p:nvCxnSpPr>
          <p:cNvPr id="7" name="Straight Connector 6">
            <a:extLst>
              <a:ext uri="{FF2B5EF4-FFF2-40B4-BE49-F238E27FC236}">
                <a16:creationId xmlns:a16="http://schemas.microsoft.com/office/drawing/2014/main" id="{055920A9-C1D1-4F55-B114-333085BD34A5}"/>
              </a:ext>
            </a:extLst>
          </p:cNvPr>
          <p:cNvCxnSpPr>
            <a:cxnSpLocks/>
          </p:cNvCxnSpPr>
          <p:nvPr/>
        </p:nvCxnSpPr>
        <p:spPr>
          <a:xfrm>
            <a:off x="1752600" y="1066800"/>
            <a:ext cx="0" cy="4572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D62B3EC-B362-482D-B504-712ECC218ABC}"/>
              </a:ext>
            </a:extLst>
          </p:cNvPr>
          <p:cNvSpPr txBox="1">
            <a:spLocks/>
          </p:cNvSpPr>
          <p:nvPr/>
        </p:nvSpPr>
        <p:spPr>
          <a:xfrm>
            <a:off x="2514600" y="1477514"/>
            <a:ext cx="6858001" cy="464820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5000"/>
              </a:lnSpc>
              <a:spcAft>
                <a:spcPts val="1200"/>
              </a:spcAft>
            </a:pPr>
            <a:r>
              <a:rPr lang="en-US" sz="8700" b="1" kern="1400" spc="200" dirty="0">
                <a:solidFill>
                  <a:schemeClr val="bg1"/>
                </a:solidFill>
              </a:rPr>
              <a:t>NO ONE CREATES MORE    PERMANENT AFFORDABLE HOUSING.</a:t>
            </a:r>
          </a:p>
          <a:p>
            <a:pPr>
              <a:lnSpc>
                <a:spcPct val="105000"/>
              </a:lnSpc>
              <a:spcAft>
                <a:spcPts val="1200"/>
              </a:spcAft>
            </a:pPr>
            <a:endParaRPr lang="en-US" sz="8700" b="1" kern="1400" spc="200" dirty="0">
              <a:solidFill>
                <a:schemeClr val="bg1"/>
              </a:solidFill>
            </a:endParaRPr>
          </a:p>
          <a:p>
            <a:pPr>
              <a:lnSpc>
                <a:spcPct val="105000"/>
              </a:lnSpc>
              <a:spcAft>
                <a:spcPts val="1200"/>
              </a:spcAft>
            </a:pPr>
            <a:r>
              <a:rPr lang="en-US" sz="8700" b="1" kern="1400" spc="200" dirty="0">
                <a:solidFill>
                  <a:schemeClr val="bg1"/>
                </a:solidFill>
              </a:rPr>
              <a:t> </a:t>
            </a:r>
            <a:br>
              <a:rPr lang="en-US" b="1" kern="1400" spc="200" dirty="0">
                <a:solidFill>
                  <a:schemeClr val="bg1"/>
                </a:solidFill>
              </a:rPr>
            </a:br>
            <a:br>
              <a:rPr lang="en-US" b="1" kern="1400" spc="200"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41696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F54920-3249-492B-AC5D-68572A382E16}"/>
              </a:ext>
            </a:extLst>
          </p:cNvPr>
          <p:cNvSpPr/>
          <p:nvPr/>
        </p:nvSpPr>
        <p:spPr>
          <a:xfrm>
            <a:off x="0" y="0"/>
            <a:ext cx="12192000"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5D15F1E4-BDFF-4661-AAFB-9FEC285115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6215" y="5521444"/>
            <a:ext cx="2159557" cy="1184157"/>
          </a:xfrm>
          <a:prstGeom prst="rect">
            <a:avLst/>
          </a:prstGeom>
        </p:spPr>
      </p:pic>
      <p:sp>
        <p:nvSpPr>
          <p:cNvPr id="11" name="Title 1">
            <a:extLst>
              <a:ext uri="{FF2B5EF4-FFF2-40B4-BE49-F238E27FC236}">
                <a16:creationId xmlns:a16="http://schemas.microsoft.com/office/drawing/2014/main" id="{4DDA7E12-C90E-4828-9281-0C0B5E5DE375}"/>
              </a:ext>
            </a:extLst>
          </p:cNvPr>
          <p:cNvSpPr txBox="1">
            <a:spLocks/>
          </p:cNvSpPr>
          <p:nvPr/>
        </p:nvSpPr>
        <p:spPr>
          <a:xfrm>
            <a:off x="2514600" y="1477514"/>
            <a:ext cx="6858001" cy="464820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5000"/>
              </a:lnSpc>
              <a:spcAft>
                <a:spcPts val="1200"/>
              </a:spcAft>
            </a:pPr>
            <a:r>
              <a:rPr lang="en-US" sz="8700" b="1" kern="1400" spc="200" dirty="0">
                <a:solidFill>
                  <a:schemeClr val="bg1"/>
                </a:solidFill>
              </a:rPr>
              <a:t>NO ONE CREATES MORE    PERMANENT AFFORDABLE HOUSING.</a:t>
            </a:r>
          </a:p>
          <a:p>
            <a:pPr>
              <a:lnSpc>
                <a:spcPct val="105000"/>
              </a:lnSpc>
              <a:spcAft>
                <a:spcPts val="1200"/>
              </a:spcAft>
            </a:pPr>
            <a:endParaRPr lang="en-US" sz="8700" b="1" kern="1400" spc="200" dirty="0">
              <a:solidFill>
                <a:schemeClr val="bg1"/>
              </a:solidFill>
            </a:endParaRPr>
          </a:p>
          <a:p>
            <a:pPr>
              <a:lnSpc>
                <a:spcPct val="105000"/>
              </a:lnSpc>
              <a:spcAft>
                <a:spcPts val="1200"/>
              </a:spcAft>
            </a:pPr>
            <a:r>
              <a:rPr lang="en-US" sz="8700" b="1" kern="1400" spc="200" dirty="0">
                <a:solidFill>
                  <a:schemeClr val="bg1"/>
                </a:solidFill>
              </a:rPr>
              <a:t>NO ONE. </a:t>
            </a:r>
            <a:br>
              <a:rPr lang="en-US" b="1" kern="1400" spc="200" dirty="0">
                <a:solidFill>
                  <a:schemeClr val="bg1"/>
                </a:solidFill>
              </a:rPr>
            </a:br>
            <a:br>
              <a:rPr lang="en-US" b="1" kern="1400" spc="200" dirty="0">
                <a:solidFill>
                  <a:schemeClr val="bg1"/>
                </a:solidFill>
              </a:rPr>
            </a:br>
            <a:endParaRPr lang="en-US" dirty="0">
              <a:solidFill>
                <a:schemeClr val="bg1"/>
              </a:solidFill>
            </a:endParaRPr>
          </a:p>
        </p:txBody>
      </p:sp>
      <p:cxnSp>
        <p:nvCxnSpPr>
          <p:cNvPr id="12" name="Straight Connector 11">
            <a:extLst>
              <a:ext uri="{FF2B5EF4-FFF2-40B4-BE49-F238E27FC236}">
                <a16:creationId xmlns:a16="http://schemas.microsoft.com/office/drawing/2014/main" id="{3238857E-7B8F-423C-8CFD-799410659663}"/>
              </a:ext>
            </a:extLst>
          </p:cNvPr>
          <p:cNvCxnSpPr>
            <a:cxnSpLocks/>
          </p:cNvCxnSpPr>
          <p:nvPr/>
        </p:nvCxnSpPr>
        <p:spPr>
          <a:xfrm>
            <a:off x="1752600" y="1066800"/>
            <a:ext cx="0" cy="4572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33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4B45F28-F927-4BAF-8C8E-5ED152FD406E}"/>
              </a:ext>
            </a:extLst>
          </p:cNvPr>
          <p:cNvSpPr txBox="1">
            <a:spLocks/>
          </p:cNvSpPr>
          <p:nvPr/>
        </p:nvSpPr>
        <p:spPr>
          <a:xfrm>
            <a:off x="5943600" y="2057400"/>
            <a:ext cx="5791200" cy="3878278"/>
          </a:xfrm>
          <a:prstGeom prst="rect">
            <a:avLst/>
          </a:prstGeom>
        </p:spPr>
        <p:txBody>
          <a:bodyPr vert="horz" lIns="0" tIns="45720" rIns="0" bIns="45720" rtlCol="0">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Arial" panose="020B0604020202020204" pitchFamily="34" charset="0"/>
              <a:buChar char="•"/>
            </a:pPr>
            <a:endParaRPr lang="en-US" sz="100" dirty="0">
              <a:latin typeface="Arial Nova Light" panose="020B0304020202020204" pitchFamily="34" charset="0"/>
              <a:cs typeface="Arial" panose="020B0604020202020204" pitchFamily="34" charset="0"/>
            </a:endParaRPr>
          </a:p>
          <a:p>
            <a:pPr marL="457200" indent="-228600">
              <a:lnSpc>
                <a:spcPct val="110000"/>
              </a:lnSpc>
              <a:spcBef>
                <a:spcPts val="0"/>
              </a:spcBef>
              <a:spcAft>
                <a:spcPts val="2200"/>
              </a:spcAft>
              <a:buFont typeface="Arial" panose="020B0604020202020204" pitchFamily="34" charset="0"/>
              <a:buChar char="•"/>
            </a:pPr>
            <a:r>
              <a:rPr lang="en-US" sz="8800" dirty="0">
                <a:latin typeface="Arial Nova Light" panose="020B0304020202020204" pitchFamily="34" charset="0"/>
                <a:cs typeface="Arial" panose="020B0604020202020204" pitchFamily="34" charset="0"/>
              </a:rPr>
              <a:t>Created 1943</a:t>
            </a:r>
          </a:p>
          <a:p>
            <a:pPr marL="457200" indent="-228600">
              <a:lnSpc>
                <a:spcPct val="110000"/>
              </a:lnSpc>
              <a:spcBef>
                <a:spcPts val="0"/>
              </a:spcBef>
              <a:spcAft>
                <a:spcPts val="2200"/>
              </a:spcAft>
              <a:buFont typeface="Arial" panose="020B0604020202020204" pitchFamily="34" charset="0"/>
              <a:buChar char="•"/>
            </a:pPr>
            <a:r>
              <a:rPr lang="en-US" sz="8800" dirty="0">
                <a:latin typeface="Arial Nova Light" panose="020B0304020202020204" pitchFamily="34" charset="0"/>
                <a:cs typeface="Arial" panose="020B0604020202020204" pitchFamily="34" charset="0"/>
              </a:rPr>
              <a:t>HUD-designated top performing agency for more than 20 years</a:t>
            </a:r>
          </a:p>
          <a:p>
            <a:pPr marL="457200" indent="-228600">
              <a:lnSpc>
                <a:spcPct val="110000"/>
              </a:lnSpc>
              <a:spcBef>
                <a:spcPts val="0"/>
              </a:spcBef>
              <a:spcAft>
                <a:spcPts val="2200"/>
              </a:spcAft>
              <a:buFont typeface="Arial" panose="020B0604020202020204" pitchFamily="34" charset="0"/>
              <a:buChar char="•"/>
            </a:pPr>
            <a:r>
              <a:rPr lang="en-US" sz="8800" dirty="0">
                <a:latin typeface="Arial Nova Light" panose="020B0304020202020204" pitchFamily="34" charset="0"/>
                <a:cs typeface="Arial" panose="020B0604020202020204" pitchFamily="34" charset="0"/>
              </a:rPr>
              <a:t>Largest affordable housing provider in Washoe County</a:t>
            </a:r>
          </a:p>
          <a:p>
            <a:pPr marL="457200" indent="-228600">
              <a:lnSpc>
                <a:spcPct val="110000"/>
              </a:lnSpc>
              <a:spcBef>
                <a:spcPts val="0"/>
              </a:spcBef>
              <a:spcAft>
                <a:spcPts val="2200"/>
              </a:spcAft>
              <a:buFont typeface="Arial" panose="020B0604020202020204" pitchFamily="34" charset="0"/>
              <a:buChar char="•"/>
            </a:pPr>
            <a:r>
              <a:rPr lang="en-US" sz="8800" dirty="0">
                <a:latin typeface="Arial Nova Light" panose="020B0304020202020204" pitchFamily="34" charset="0"/>
                <a:cs typeface="Arial" panose="020B0604020202020204" pitchFamily="34" charset="0"/>
              </a:rPr>
              <a:t>2/3 of residents are seniors and persons with disabilities</a:t>
            </a:r>
          </a:p>
          <a:p>
            <a:pPr marL="457200" indent="-228600">
              <a:lnSpc>
                <a:spcPct val="110000"/>
              </a:lnSpc>
              <a:spcBef>
                <a:spcPts val="0"/>
              </a:spcBef>
              <a:spcAft>
                <a:spcPts val="2200"/>
              </a:spcAft>
              <a:buFont typeface="Arial" panose="020B0604020202020204" pitchFamily="34" charset="0"/>
              <a:buChar char="•"/>
            </a:pPr>
            <a:r>
              <a:rPr lang="en-US" sz="8800" u="sng" dirty="0">
                <a:latin typeface="Arial Nova Light" panose="020B0304020202020204" pitchFamily="34" charset="0"/>
                <a:cs typeface="Arial" panose="020B0604020202020204" pitchFamily="34" charset="0"/>
              </a:rPr>
              <a:t>Nearly 15,000 residents</a:t>
            </a:r>
            <a:endParaRPr lang="en-US" sz="8800" dirty="0">
              <a:latin typeface="Arial Nova Light" panose="020B0304020202020204" pitchFamily="34" charset="0"/>
              <a:cs typeface="Arial" panose="020B0604020202020204" pitchFamily="34" charset="0"/>
            </a:endParaRPr>
          </a:p>
        </p:txBody>
      </p:sp>
      <p:pic>
        <p:nvPicPr>
          <p:cNvPr id="11" name="Picture 10" descr="Icon&#10;&#10;Description automatically generated">
            <a:extLst>
              <a:ext uri="{FF2B5EF4-FFF2-40B4-BE49-F238E27FC236}">
                <a16:creationId xmlns:a16="http://schemas.microsoft.com/office/drawing/2014/main" id="{3BFB1738-58D7-47B4-A2C9-144F84EBAD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0" y="121022"/>
            <a:ext cx="1168957" cy="640978"/>
          </a:xfrm>
          <a:prstGeom prst="rect">
            <a:avLst/>
          </a:prstGeom>
        </p:spPr>
      </p:pic>
      <p:sp>
        <p:nvSpPr>
          <p:cNvPr id="6" name="Title 1">
            <a:extLst>
              <a:ext uri="{FF2B5EF4-FFF2-40B4-BE49-F238E27FC236}">
                <a16:creationId xmlns:a16="http://schemas.microsoft.com/office/drawing/2014/main" id="{738547B9-75CE-41ED-A15A-9573AE089A90}"/>
              </a:ext>
            </a:extLst>
          </p:cNvPr>
          <p:cNvSpPr txBox="1">
            <a:spLocks/>
          </p:cNvSpPr>
          <p:nvPr/>
        </p:nvSpPr>
        <p:spPr>
          <a:xfrm>
            <a:off x="5952653" y="762001"/>
            <a:ext cx="3886200" cy="100544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spc="110" dirty="0">
                <a:latin typeface="Calibri Light" panose="020F0302020204030204" pitchFamily="34" charset="0"/>
                <a:cs typeface="Calibri Light" panose="020F0302020204030204" pitchFamily="34" charset="0"/>
              </a:rPr>
              <a:t>WHO WE ARE</a:t>
            </a:r>
          </a:p>
          <a:p>
            <a:r>
              <a:rPr lang="en-US" sz="3200" b="1" spc="110" dirty="0">
                <a:latin typeface="Calibri Light" panose="020F0302020204030204" pitchFamily="34" charset="0"/>
                <a:cs typeface="Calibri Light" panose="020F0302020204030204" pitchFamily="34" charset="0"/>
              </a:rPr>
              <a:t>WHO WE SERVE</a:t>
            </a:r>
          </a:p>
        </p:txBody>
      </p:sp>
      <p:pic>
        <p:nvPicPr>
          <p:cNvPr id="7" name="Picture 6">
            <a:extLst>
              <a:ext uri="{FF2B5EF4-FFF2-40B4-BE49-F238E27FC236}">
                <a16:creationId xmlns:a16="http://schemas.microsoft.com/office/drawing/2014/main" id="{D1CDD1F7-31B2-4F91-80B2-30F68DDA72BA}"/>
              </a:ext>
            </a:extLst>
          </p:cNvPr>
          <p:cNvPicPr>
            <a:picLocks noGrp="1" noChangeAspect="1" noChangeArrowheads="1"/>
          </p:cNvPicPr>
          <p:nvPr/>
        </p:nvPicPr>
        <p:blipFill rotWithShape="1">
          <a:blip r:embed="rId4"/>
          <a:srcRect l="3350" t="1355" r="15349"/>
          <a:stretch/>
        </p:blipFill>
        <p:spPr bwMode="auto">
          <a:xfrm>
            <a:off x="-9051" y="0"/>
            <a:ext cx="5714999" cy="6324600"/>
          </a:xfrm>
          <a:prstGeom prst="rect">
            <a:avLst/>
          </a:prstGeom>
          <a:noFill/>
          <a:ln w="3175">
            <a:solidFill>
              <a:schemeClr val="tx1">
                <a:lumMod val="75000"/>
                <a:lumOff val="25000"/>
              </a:schemeClr>
            </a:solidFill>
            <a:miter lim="800000"/>
            <a:headEnd/>
            <a:tailEnd/>
          </a:ln>
          <a:effectLst/>
        </p:spPr>
      </p:pic>
    </p:spTree>
    <p:extLst>
      <p:ext uri="{BB962C8B-B14F-4D97-AF65-F5344CB8AC3E}">
        <p14:creationId xmlns:p14="http://schemas.microsoft.com/office/powerpoint/2010/main" val="38970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170E89-3783-47D0-92BD-CA8C24A52502}"/>
              </a:ext>
            </a:extLst>
          </p:cNvPr>
          <p:cNvSpPr/>
          <p:nvPr/>
        </p:nvSpPr>
        <p:spPr>
          <a:xfrm>
            <a:off x="0" y="-2476"/>
            <a:ext cx="3911065" cy="335594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5" name="Picture 4" descr="A picture containing tree, grass, outdoor, park&#10;&#10;Description automatically generated">
            <a:extLst>
              <a:ext uri="{FF2B5EF4-FFF2-40B4-BE49-F238E27FC236}">
                <a16:creationId xmlns:a16="http://schemas.microsoft.com/office/drawing/2014/main" id="{228ACFFC-C21D-4BD3-8AD0-C5CF993B1C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34"/>
          <a:stretch/>
        </p:blipFill>
        <p:spPr>
          <a:xfrm>
            <a:off x="3886200" y="-2477"/>
            <a:ext cx="3911064" cy="2782704"/>
          </a:xfrm>
          <a:prstGeom prst="rect">
            <a:avLst/>
          </a:prstGeom>
          <a:ln w="3175">
            <a:solidFill>
              <a:schemeClr val="tx1"/>
            </a:solidFill>
          </a:ln>
        </p:spPr>
      </p:pic>
      <p:sp>
        <p:nvSpPr>
          <p:cNvPr id="3" name="Title 1">
            <a:extLst>
              <a:ext uri="{FF2B5EF4-FFF2-40B4-BE49-F238E27FC236}">
                <a16:creationId xmlns:a16="http://schemas.microsoft.com/office/drawing/2014/main" id="{B76CB62A-6039-4CAE-800E-98BAC11FCA83}"/>
              </a:ext>
            </a:extLst>
          </p:cNvPr>
          <p:cNvSpPr txBox="1">
            <a:spLocks/>
          </p:cNvSpPr>
          <p:nvPr/>
        </p:nvSpPr>
        <p:spPr>
          <a:xfrm>
            <a:off x="152401" y="299884"/>
            <a:ext cx="3581399" cy="145271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en-US" sz="3200" b="1" dirty="0">
                <a:solidFill>
                  <a:schemeClr val="bg1"/>
                </a:solidFill>
                <a:latin typeface="Calibri Light" panose="020F0302020204030204" pitchFamily="34" charset="0"/>
                <a:cs typeface="Calibri Light" panose="020F0302020204030204" pitchFamily="34" charset="0"/>
              </a:rPr>
              <a:t>AREA MEDIAN INCOME: WASHOE COUNTY</a:t>
            </a:r>
          </a:p>
        </p:txBody>
      </p:sp>
      <p:sp>
        <p:nvSpPr>
          <p:cNvPr id="6" name="Content Placeholder 2">
            <a:extLst>
              <a:ext uri="{FF2B5EF4-FFF2-40B4-BE49-F238E27FC236}">
                <a16:creationId xmlns:a16="http://schemas.microsoft.com/office/drawing/2014/main" id="{A0BABCA7-FB75-43D6-AFA3-9ED027CF2092}"/>
              </a:ext>
            </a:extLst>
          </p:cNvPr>
          <p:cNvSpPr txBox="1">
            <a:spLocks/>
          </p:cNvSpPr>
          <p:nvPr/>
        </p:nvSpPr>
        <p:spPr>
          <a:xfrm>
            <a:off x="10134600" y="4572000"/>
            <a:ext cx="1702357" cy="1258500"/>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0000"/>
              </a:lnSpc>
              <a:spcBef>
                <a:spcPts val="0"/>
              </a:spcBef>
              <a:spcAft>
                <a:spcPts val="2200"/>
              </a:spcAft>
              <a:buNone/>
            </a:pPr>
            <a:r>
              <a:rPr lang="en-US" sz="1800" b="1" i="1" dirty="0">
                <a:latin typeface="Arial Nova Light" panose="020B0304020202020204" pitchFamily="34" charset="0"/>
                <a:cs typeface="Arial" panose="020B0604020202020204" pitchFamily="34" charset="0"/>
              </a:rPr>
              <a:t>Workforce housing is defined as housing for those who earn         80-120% AMI</a:t>
            </a:r>
          </a:p>
        </p:txBody>
      </p:sp>
      <p:pic>
        <p:nvPicPr>
          <p:cNvPr id="8" name="Picture 7" descr="Icon&#10;&#10;Description automatically generated">
            <a:extLst>
              <a:ext uri="{FF2B5EF4-FFF2-40B4-BE49-F238E27FC236}">
                <a16:creationId xmlns:a16="http://schemas.microsoft.com/office/drawing/2014/main" id="{626EFE78-14B3-496C-9C5D-37C41BA26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0" y="121022"/>
            <a:ext cx="1168957" cy="640978"/>
          </a:xfrm>
          <a:prstGeom prst="rect">
            <a:avLst/>
          </a:prstGeom>
        </p:spPr>
      </p:pic>
      <p:sp>
        <p:nvSpPr>
          <p:cNvPr id="7" name="Control 1">
            <a:extLst>
              <a:ext uri="{FF2B5EF4-FFF2-40B4-BE49-F238E27FC236}">
                <a16:creationId xmlns:a16="http://schemas.microsoft.com/office/drawing/2014/main" id="{BA959393-5B22-E143-143A-CF962BB29790}"/>
              </a:ext>
            </a:extLst>
          </p:cNvPr>
          <p:cNvSpPr>
            <a:spLocks noChangeArrowheads="1" noChangeShapeType="1"/>
          </p:cNvSpPr>
          <p:nvPr/>
        </p:nvSpPr>
        <p:spPr bwMode="auto">
          <a:xfrm>
            <a:off x="4197350" y="5102225"/>
            <a:ext cx="6958013" cy="26765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10" name="Picture 9" descr="A close-up of a table&#10;&#10;Description automatically generated">
            <a:extLst>
              <a:ext uri="{FF2B5EF4-FFF2-40B4-BE49-F238E27FC236}">
                <a16:creationId xmlns:a16="http://schemas.microsoft.com/office/drawing/2014/main" id="{5EE16ACB-139D-8708-D4B2-85C4215852FD}"/>
              </a:ext>
            </a:extLst>
          </p:cNvPr>
          <p:cNvPicPr>
            <a:picLocks noChangeAspect="1"/>
          </p:cNvPicPr>
          <p:nvPr/>
        </p:nvPicPr>
        <p:blipFill rotWithShape="1">
          <a:blip r:embed="rId5">
            <a:extLst>
              <a:ext uri="{28A0092B-C50C-407E-A947-70E740481C1C}">
                <a14:useLocalDpi xmlns:a14="http://schemas.microsoft.com/office/drawing/2010/main" val="0"/>
              </a:ext>
            </a:extLst>
          </a:blip>
          <a:srcRect l="15448" t="33333" r="15448" b="32222"/>
          <a:stretch/>
        </p:blipFill>
        <p:spPr>
          <a:xfrm>
            <a:off x="464650" y="2562471"/>
            <a:ext cx="9372019" cy="3609729"/>
          </a:xfrm>
          <a:prstGeom prst="rect">
            <a:avLst/>
          </a:prstGeom>
        </p:spPr>
      </p:pic>
    </p:spTree>
    <p:extLst>
      <p:ext uri="{BB962C8B-B14F-4D97-AF65-F5344CB8AC3E}">
        <p14:creationId xmlns:p14="http://schemas.microsoft.com/office/powerpoint/2010/main" val="271789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556976F-559C-4EE4-A13A-2F2E6B1F4518}"/>
              </a:ext>
            </a:extLst>
          </p:cNvPr>
          <p:cNvSpPr txBox="1">
            <a:spLocks/>
          </p:cNvSpPr>
          <p:nvPr/>
        </p:nvSpPr>
        <p:spPr>
          <a:xfrm>
            <a:off x="4572000" y="672187"/>
            <a:ext cx="6553200" cy="824345"/>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900" b="1" spc="200" dirty="0"/>
              <a:t>TRADITIONAL HOUSING PROGRAMS</a:t>
            </a:r>
          </a:p>
        </p:txBody>
      </p:sp>
      <p:sp>
        <p:nvSpPr>
          <p:cNvPr id="10" name="Content Placeholder 2">
            <a:extLst>
              <a:ext uri="{FF2B5EF4-FFF2-40B4-BE49-F238E27FC236}">
                <a16:creationId xmlns:a16="http://schemas.microsoft.com/office/drawing/2014/main" id="{EFEAA5B4-9F07-45CC-B068-A1FA359E6F4A}"/>
              </a:ext>
            </a:extLst>
          </p:cNvPr>
          <p:cNvSpPr txBox="1">
            <a:spLocks/>
          </p:cNvSpPr>
          <p:nvPr/>
        </p:nvSpPr>
        <p:spPr>
          <a:xfrm>
            <a:off x="4667360" y="1981200"/>
            <a:ext cx="6915040" cy="4114800"/>
          </a:xfrm>
          <a:prstGeom prst="rect">
            <a:avLst/>
          </a:prstGeom>
        </p:spPr>
        <p:txBody>
          <a:bodyPr vert="horz" lIns="0" tIns="45720" rIns="0" bIns="45720" rtlCol="0" anchor="ct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Calibri" panose="020F0502020204030204" pitchFamily="34" charset="0"/>
              <a:buChar char="•"/>
            </a:pPr>
            <a:endParaRPr lang="en-US" dirty="0"/>
          </a:p>
          <a:p>
            <a:pPr marL="457200" indent="-228600">
              <a:lnSpc>
                <a:spcPct val="100000"/>
              </a:lnSpc>
              <a:spcBef>
                <a:spcPts val="0"/>
              </a:spcBef>
              <a:spcAft>
                <a:spcPts val="1000"/>
              </a:spcAft>
              <a:buFont typeface="Calibri" panose="020F0502020204030204" pitchFamily="34" charset="0"/>
              <a:buChar char="•"/>
            </a:pPr>
            <a:r>
              <a:rPr lang="en-US" sz="2200" b="1" u="sng" dirty="0">
                <a:latin typeface="Arial Nova Light" panose="020B0304020202020204" pitchFamily="34" charset="0"/>
              </a:rPr>
              <a:t>Permanently affordable </a:t>
            </a:r>
            <a:r>
              <a:rPr lang="en-US" sz="2200" dirty="0">
                <a:latin typeface="Arial Nova Light" panose="020B0304020202020204" pitchFamily="34" charset="0"/>
              </a:rPr>
              <a:t>housing via federal subsidies</a:t>
            </a:r>
          </a:p>
          <a:p>
            <a:pPr marL="228600" indent="0">
              <a:lnSpc>
                <a:spcPct val="80000"/>
              </a:lnSpc>
              <a:spcBef>
                <a:spcPts val="0"/>
              </a:spcBef>
              <a:spcAft>
                <a:spcPts val="1000"/>
              </a:spcAft>
              <a:buNone/>
            </a:pPr>
            <a:endParaRPr lang="en-US" sz="400" dirty="0">
              <a:latin typeface="Arial Nova Light" panose="020B0304020202020204" pitchFamily="34" charset="0"/>
            </a:endParaRPr>
          </a:p>
          <a:p>
            <a:pPr marL="457200" indent="-228600">
              <a:lnSpc>
                <a:spcPct val="80000"/>
              </a:lnSpc>
              <a:spcBef>
                <a:spcPts val="0"/>
              </a:spcBef>
              <a:spcAft>
                <a:spcPts val="1000"/>
              </a:spcAft>
              <a:buFont typeface="Calibri" panose="020F0502020204030204" pitchFamily="34" charset="0"/>
              <a:buChar char="•"/>
            </a:pPr>
            <a:r>
              <a:rPr lang="en-US" sz="2200" dirty="0">
                <a:latin typeface="Arial Nova Light" panose="020B0304020202020204" pitchFamily="34" charset="0"/>
              </a:rPr>
              <a:t>Own-operate eight Public Housing sites</a:t>
            </a:r>
          </a:p>
          <a:p>
            <a:pPr marL="932688" lvl="2" indent="-228600">
              <a:spcBef>
                <a:spcPts val="0"/>
              </a:spcBef>
              <a:buFont typeface="Calibri" panose="020F0502020204030204" pitchFamily="34" charset="0"/>
              <a:buChar char="•"/>
            </a:pPr>
            <a:r>
              <a:rPr lang="en-US" sz="1800" dirty="0">
                <a:latin typeface="Arial Nova Light" panose="020B0304020202020204" pitchFamily="34" charset="0"/>
              </a:rPr>
              <a:t>~750 units in total</a:t>
            </a:r>
          </a:p>
          <a:p>
            <a:pPr marL="932688" lvl="2" indent="-228600">
              <a:spcBef>
                <a:spcPts val="0"/>
              </a:spcBef>
              <a:buFont typeface="Calibri" panose="020F0502020204030204" pitchFamily="34" charset="0"/>
              <a:buChar char="•"/>
            </a:pPr>
            <a:r>
              <a:rPr lang="en-US" sz="1800" dirty="0">
                <a:latin typeface="Arial Nova Light" panose="020B0304020202020204" pitchFamily="34" charset="0"/>
              </a:rPr>
              <a:t>Residents pay no more than 30% of their income</a:t>
            </a:r>
          </a:p>
          <a:p>
            <a:pPr marL="932688" lvl="2" indent="-228600">
              <a:spcBef>
                <a:spcPts val="0"/>
              </a:spcBef>
              <a:buFont typeface="Calibri" panose="020F0502020204030204" pitchFamily="34" charset="0"/>
              <a:buChar char="•"/>
            </a:pPr>
            <a:endParaRPr lang="en-US" sz="1800" dirty="0">
              <a:latin typeface="Arial Nova Light" panose="020B0304020202020204" pitchFamily="34" charset="0"/>
            </a:endParaRPr>
          </a:p>
          <a:p>
            <a:pPr marL="457200" indent="-228600">
              <a:spcBef>
                <a:spcPts val="0"/>
              </a:spcBef>
              <a:buFont typeface="Calibri" panose="020F0502020204030204" pitchFamily="34" charset="0"/>
              <a:buChar char="•"/>
            </a:pPr>
            <a:r>
              <a:rPr lang="en-US" sz="2200" dirty="0">
                <a:latin typeface="Arial Nova Light" panose="020B0304020202020204" pitchFamily="34" charset="0"/>
              </a:rPr>
              <a:t>Resident councils, similar to Neighborhood Advisory Boards, plan community events</a:t>
            </a:r>
          </a:p>
          <a:p>
            <a:pPr marL="457200" indent="-228600">
              <a:spcBef>
                <a:spcPts val="0"/>
              </a:spcBef>
              <a:buFont typeface="Calibri" panose="020F0502020204030204" pitchFamily="34" charset="0"/>
              <a:buChar char="•"/>
            </a:pPr>
            <a:endParaRPr lang="en-US" sz="2200" dirty="0">
              <a:latin typeface="Arial Nova Light" panose="020B0304020202020204" pitchFamily="34" charset="0"/>
            </a:endParaRPr>
          </a:p>
          <a:p>
            <a:pPr marL="457200" indent="-228600">
              <a:spcBef>
                <a:spcPts val="0"/>
              </a:spcBef>
              <a:buFont typeface="Calibri" panose="020F0502020204030204" pitchFamily="34" charset="0"/>
              <a:buChar char="•"/>
            </a:pPr>
            <a:r>
              <a:rPr lang="en-US" sz="2200" dirty="0">
                <a:latin typeface="Arial Nova Light" panose="020B0304020202020204" pitchFamily="34" charset="0"/>
              </a:rPr>
              <a:t>Redevelopment of several public housing sites to better meet the long-term needs of our community and residents</a:t>
            </a:r>
          </a:p>
          <a:p>
            <a:pPr marL="457200" indent="-457200">
              <a:buFont typeface="Calibri" panose="020F0502020204030204" pitchFamily="34" charset="0"/>
              <a:buChar char="•"/>
            </a:pPr>
            <a:endParaRPr lang="en-US" dirty="0"/>
          </a:p>
          <a:p>
            <a:pPr marL="114300" indent="0">
              <a:spcBef>
                <a:spcPts val="0"/>
              </a:spcBef>
              <a:buNone/>
            </a:pPr>
            <a:endParaRPr lang="en-US" dirty="0"/>
          </a:p>
        </p:txBody>
      </p:sp>
      <p:pic>
        <p:nvPicPr>
          <p:cNvPr id="11" name="Picture 10" descr="Icon&#10;&#10;Description automatically generated">
            <a:extLst>
              <a:ext uri="{FF2B5EF4-FFF2-40B4-BE49-F238E27FC236}">
                <a16:creationId xmlns:a16="http://schemas.microsoft.com/office/drawing/2014/main" id="{20BCCBB6-2E9F-4ED7-BAEB-4B073DA36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1883" y="6064622"/>
            <a:ext cx="1168957" cy="640978"/>
          </a:xfrm>
          <a:prstGeom prst="rect">
            <a:avLst/>
          </a:prstGeom>
        </p:spPr>
      </p:pic>
      <p:pic>
        <p:nvPicPr>
          <p:cNvPr id="12" name="Picture 11" descr="A picture containing tree, outdoor, sky, ground&#10;&#10;Description automatically generated">
            <a:extLst>
              <a:ext uri="{FF2B5EF4-FFF2-40B4-BE49-F238E27FC236}">
                <a16:creationId xmlns:a16="http://schemas.microsoft.com/office/drawing/2014/main" id="{FC8C6BB2-136A-424E-BFF7-56352D591A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342" y="1496530"/>
            <a:ext cx="4013674" cy="2675175"/>
          </a:xfrm>
          <a:prstGeom prst="rect">
            <a:avLst/>
          </a:prstGeom>
          <a:ln w="3175">
            <a:solidFill>
              <a:schemeClr val="tx1">
                <a:lumMod val="75000"/>
                <a:lumOff val="25000"/>
              </a:schemeClr>
            </a:solidFill>
          </a:ln>
        </p:spPr>
      </p:pic>
      <p:cxnSp>
        <p:nvCxnSpPr>
          <p:cNvPr id="16" name="Straight Connector 15">
            <a:extLst>
              <a:ext uri="{FF2B5EF4-FFF2-40B4-BE49-F238E27FC236}">
                <a16:creationId xmlns:a16="http://schemas.microsoft.com/office/drawing/2014/main" id="{DA84338D-583F-491E-BA32-456DD59F2927}"/>
              </a:ext>
            </a:extLst>
          </p:cNvPr>
          <p:cNvCxnSpPr>
            <a:cxnSpLocks/>
          </p:cNvCxnSpPr>
          <p:nvPr/>
        </p:nvCxnSpPr>
        <p:spPr>
          <a:xfrm>
            <a:off x="4114800" y="1371600"/>
            <a:ext cx="8229600" cy="0"/>
          </a:xfrm>
          <a:prstGeom prst="line">
            <a:avLst/>
          </a:prstGeom>
        </p:spPr>
        <p:style>
          <a:lnRef idx="1">
            <a:schemeClr val="dk1"/>
          </a:lnRef>
          <a:fillRef idx="0">
            <a:schemeClr val="dk1"/>
          </a:fillRef>
          <a:effectRef idx="0">
            <a:schemeClr val="dk1"/>
          </a:effectRef>
          <a:fontRef idx="minor">
            <a:schemeClr val="tx1"/>
          </a:fontRef>
        </p:style>
      </p:cxnSp>
      <p:pic>
        <p:nvPicPr>
          <p:cNvPr id="19" name="Picture 18" descr="A picture containing outdoor, ground, sitting, person&#10;&#10;Description automatically generated">
            <a:extLst>
              <a:ext uri="{FF2B5EF4-FFF2-40B4-BE49-F238E27FC236}">
                <a16:creationId xmlns:a16="http://schemas.microsoft.com/office/drawing/2014/main" id="{95CB513C-1EB3-4C54-BC03-A42B0F418B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758" y="4343400"/>
            <a:ext cx="3306258" cy="2204172"/>
          </a:xfrm>
          <a:prstGeom prst="rect">
            <a:avLst/>
          </a:prstGeom>
          <a:ln>
            <a:solidFill>
              <a:schemeClr val="tx1">
                <a:lumMod val="75000"/>
                <a:lumOff val="25000"/>
              </a:schemeClr>
            </a:solidFill>
          </a:ln>
        </p:spPr>
      </p:pic>
    </p:spTree>
    <p:extLst>
      <p:ext uri="{BB962C8B-B14F-4D97-AF65-F5344CB8AC3E}">
        <p14:creationId xmlns:p14="http://schemas.microsoft.com/office/powerpoint/2010/main" val="348925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06AF784-DBE6-43F5-96D6-6FD7041E2533}"/>
              </a:ext>
            </a:extLst>
          </p:cNvPr>
          <p:cNvSpPr txBox="1">
            <a:spLocks/>
          </p:cNvSpPr>
          <p:nvPr/>
        </p:nvSpPr>
        <p:spPr>
          <a:xfrm>
            <a:off x="4648200" y="1860178"/>
            <a:ext cx="7086600" cy="42358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Calibri" panose="020F0502020204030204" pitchFamily="34" charset="0"/>
              <a:buChar char="•"/>
            </a:pPr>
            <a:endParaRPr lang="en-US" sz="2200" dirty="0">
              <a:latin typeface="Arial Nova Light" panose="020B0304020202020204" pitchFamily="34" charset="0"/>
            </a:endParaRPr>
          </a:p>
          <a:p>
            <a:pPr marL="457200" indent="-228600">
              <a:lnSpc>
                <a:spcPct val="120000"/>
              </a:lnSpc>
              <a:spcBef>
                <a:spcPts val="0"/>
              </a:spcBef>
              <a:spcAft>
                <a:spcPts val="1000"/>
              </a:spcAft>
              <a:buFont typeface="Calibri" panose="020F0502020204030204" pitchFamily="34" charset="0"/>
              <a:buChar char="•"/>
            </a:pPr>
            <a:r>
              <a:rPr lang="en-US" sz="2200" b="1" u="sng" dirty="0">
                <a:latin typeface="Arial Nova Light" panose="020B0304020202020204" pitchFamily="34" charset="0"/>
              </a:rPr>
              <a:t>Permanently affordable </a:t>
            </a:r>
            <a:r>
              <a:rPr lang="en-US" sz="2200" dirty="0">
                <a:latin typeface="Arial Nova Light" panose="020B0304020202020204" pitchFamily="34" charset="0"/>
              </a:rPr>
              <a:t>housing via federal subsidies</a:t>
            </a:r>
          </a:p>
          <a:p>
            <a:pPr marL="457200" indent="-228600">
              <a:lnSpc>
                <a:spcPct val="80000"/>
              </a:lnSpc>
              <a:spcBef>
                <a:spcPts val="0"/>
              </a:spcBef>
              <a:spcAft>
                <a:spcPts val="1000"/>
              </a:spcAft>
              <a:buFont typeface="Calibri" panose="020F0502020204030204" pitchFamily="34" charset="0"/>
              <a:buChar char="•"/>
            </a:pPr>
            <a:endParaRPr lang="en-US" sz="400" dirty="0">
              <a:latin typeface="Arial Nova Light" panose="020B0304020202020204" pitchFamily="34" charset="0"/>
            </a:endParaRPr>
          </a:p>
          <a:p>
            <a:pPr marL="457200" indent="-228600">
              <a:lnSpc>
                <a:spcPct val="80000"/>
              </a:lnSpc>
              <a:spcBef>
                <a:spcPts val="0"/>
              </a:spcBef>
              <a:spcAft>
                <a:spcPts val="1000"/>
              </a:spcAft>
              <a:buFont typeface="Calibri" panose="020F0502020204030204" pitchFamily="34" charset="0"/>
              <a:buChar char="•"/>
            </a:pPr>
            <a:r>
              <a:rPr lang="en-US" sz="2200" dirty="0">
                <a:latin typeface="Arial Nova Light" panose="020B0304020202020204" pitchFamily="34" charset="0"/>
              </a:rPr>
              <a:t>Manage housing voucher programs </a:t>
            </a:r>
            <a:r>
              <a:rPr lang="en-US" sz="1400" i="1" dirty="0">
                <a:latin typeface="Arial Nova Light" panose="020B0304020202020204" pitchFamily="34" charset="0"/>
              </a:rPr>
              <a:t>(formerly Section 8)</a:t>
            </a:r>
          </a:p>
          <a:p>
            <a:pPr marL="932688" lvl="2" indent="-228600">
              <a:spcBef>
                <a:spcPts val="0"/>
              </a:spcBef>
              <a:buFont typeface="Calibri" panose="020F0502020204030204" pitchFamily="34" charset="0"/>
              <a:buChar char="•"/>
            </a:pPr>
            <a:r>
              <a:rPr lang="en-US" sz="1900" dirty="0">
                <a:latin typeface="Arial Nova Light" panose="020B0304020202020204" pitchFamily="34" charset="0"/>
              </a:rPr>
              <a:t>Provide ~3,000 vouchers to individuals and families</a:t>
            </a:r>
          </a:p>
          <a:p>
            <a:pPr marL="932688" lvl="2" indent="-228600">
              <a:spcBef>
                <a:spcPts val="0"/>
              </a:spcBef>
              <a:buFont typeface="Calibri" panose="020F0502020204030204" pitchFamily="34" charset="0"/>
              <a:buChar char="•"/>
            </a:pPr>
            <a:r>
              <a:rPr lang="en-US" sz="1900" dirty="0">
                <a:latin typeface="Arial Nova Light" panose="020B0304020202020204" pitchFamily="34" charset="0"/>
              </a:rPr>
              <a:t>Veterans</a:t>
            </a:r>
          </a:p>
          <a:p>
            <a:pPr marL="932688" lvl="2" indent="-228600">
              <a:spcBef>
                <a:spcPts val="0"/>
              </a:spcBef>
              <a:buFont typeface="Calibri" panose="020F0502020204030204" pitchFamily="34" charset="0"/>
              <a:buChar char="•"/>
            </a:pPr>
            <a:r>
              <a:rPr lang="en-US" sz="1900" dirty="0">
                <a:latin typeface="Arial Nova Light" panose="020B0304020202020204" pitchFamily="34" charset="0"/>
              </a:rPr>
              <a:t>Former foster youth</a:t>
            </a:r>
          </a:p>
          <a:p>
            <a:pPr marL="932688" lvl="2" indent="-228600">
              <a:spcBef>
                <a:spcPts val="0"/>
              </a:spcBef>
              <a:buFont typeface="Calibri" panose="020F0502020204030204" pitchFamily="34" charset="0"/>
              <a:buChar char="•"/>
            </a:pPr>
            <a:r>
              <a:rPr lang="en-US" sz="1900" dirty="0">
                <a:latin typeface="Arial Nova Light" panose="020B0304020202020204" pitchFamily="34" charset="0"/>
              </a:rPr>
              <a:t>Homeless or facing homelessness</a:t>
            </a:r>
          </a:p>
          <a:p>
            <a:pPr marL="932688" lvl="2" indent="-228600">
              <a:spcBef>
                <a:spcPts val="0"/>
              </a:spcBef>
              <a:buFont typeface="Calibri" panose="020F0502020204030204" pitchFamily="34" charset="0"/>
              <a:buChar char="•"/>
            </a:pPr>
            <a:r>
              <a:rPr lang="en-US" sz="1900" dirty="0">
                <a:latin typeface="Arial Nova Light" panose="020B0304020202020204" pitchFamily="34" charset="0"/>
              </a:rPr>
              <a:t>Residents pay no more than 30% of gross income</a:t>
            </a:r>
          </a:p>
          <a:p>
            <a:pPr marL="932688" lvl="2" indent="-228600">
              <a:spcBef>
                <a:spcPts val="0"/>
              </a:spcBef>
              <a:buFont typeface="Calibri" panose="020F0502020204030204" pitchFamily="34" charset="0"/>
              <a:buChar char="•"/>
            </a:pPr>
            <a:endParaRPr lang="en-US" sz="400" dirty="0">
              <a:latin typeface="Arial Nova Light" panose="020B0304020202020204" pitchFamily="34" charset="0"/>
            </a:endParaRPr>
          </a:p>
          <a:p>
            <a:pPr marL="457200" indent="-228600">
              <a:lnSpc>
                <a:spcPct val="100000"/>
              </a:lnSpc>
              <a:spcBef>
                <a:spcPts val="0"/>
              </a:spcBef>
              <a:spcAft>
                <a:spcPts val="1000"/>
              </a:spcAft>
              <a:buFont typeface="Calibri" panose="020F0502020204030204" pitchFamily="34" charset="0"/>
              <a:buChar char="•"/>
            </a:pPr>
            <a:r>
              <a:rPr lang="en-US" sz="2200" dirty="0">
                <a:latin typeface="Arial Nova Light" panose="020B0304020202020204" pitchFamily="34" charset="0"/>
              </a:rPr>
              <a:t>Workforce Development programs help people obtain self sufficiency</a:t>
            </a:r>
          </a:p>
          <a:p>
            <a:pPr marL="704088" lvl="2" indent="0">
              <a:spcBef>
                <a:spcPts val="0"/>
              </a:spcBef>
              <a:buNone/>
            </a:pPr>
            <a:endParaRPr lang="en-US" sz="800" dirty="0"/>
          </a:p>
          <a:p>
            <a:pPr marL="457200" indent="-457200">
              <a:buFont typeface="Calibri" panose="020F0502020204030204" pitchFamily="34" charset="0"/>
              <a:buChar char="•"/>
            </a:pPr>
            <a:endParaRPr lang="en-US" sz="800" dirty="0"/>
          </a:p>
          <a:p>
            <a:pPr marL="114300" indent="0">
              <a:spcBef>
                <a:spcPts val="0"/>
              </a:spcBef>
              <a:buNone/>
            </a:pPr>
            <a:endParaRPr lang="en-US" sz="800" dirty="0">
              <a:solidFill>
                <a:srgbClr val="FFFFFF"/>
              </a:solidFill>
            </a:endParaRPr>
          </a:p>
        </p:txBody>
      </p:sp>
      <p:sp>
        <p:nvSpPr>
          <p:cNvPr id="12" name="Title 1">
            <a:extLst>
              <a:ext uri="{FF2B5EF4-FFF2-40B4-BE49-F238E27FC236}">
                <a16:creationId xmlns:a16="http://schemas.microsoft.com/office/drawing/2014/main" id="{7C0A956C-13A1-4E6E-B14A-7BD5176AE159}"/>
              </a:ext>
            </a:extLst>
          </p:cNvPr>
          <p:cNvSpPr txBox="1">
            <a:spLocks/>
          </p:cNvSpPr>
          <p:nvPr/>
        </p:nvSpPr>
        <p:spPr>
          <a:xfrm>
            <a:off x="4572000" y="672187"/>
            <a:ext cx="6515101" cy="824345"/>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900" b="1" spc="200" dirty="0"/>
              <a:t>TRADITIONAL HOUSING PROGRAMS</a:t>
            </a:r>
          </a:p>
        </p:txBody>
      </p:sp>
      <p:cxnSp>
        <p:nvCxnSpPr>
          <p:cNvPr id="15" name="Straight Connector 14">
            <a:extLst>
              <a:ext uri="{FF2B5EF4-FFF2-40B4-BE49-F238E27FC236}">
                <a16:creationId xmlns:a16="http://schemas.microsoft.com/office/drawing/2014/main" id="{B493C46B-8408-4D35-954F-01F2D2B8A14F}"/>
              </a:ext>
            </a:extLst>
          </p:cNvPr>
          <p:cNvCxnSpPr>
            <a:cxnSpLocks/>
          </p:cNvCxnSpPr>
          <p:nvPr/>
        </p:nvCxnSpPr>
        <p:spPr>
          <a:xfrm>
            <a:off x="4038600" y="1371600"/>
            <a:ext cx="8153400" cy="0"/>
          </a:xfrm>
          <a:prstGeom prst="line">
            <a:avLst/>
          </a:prstGeom>
        </p:spPr>
        <p:style>
          <a:lnRef idx="1">
            <a:schemeClr val="dk1"/>
          </a:lnRef>
          <a:fillRef idx="0">
            <a:schemeClr val="dk1"/>
          </a:fillRef>
          <a:effectRef idx="0">
            <a:schemeClr val="dk1"/>
          </a:effectRef>
          <a:fontRef idx="minor">
            <a:schemeClr val="tx1"/>
          </a:fontRef>
        </p:style>
      </p:cxnSp>
      <p:pic>
        <p:nvPicPr>
          <p:cNvPr id="20" name="Picture 19" descr="A picture containing chair, wooden, outdoor, dining&#10;&#10;Description automatically generated">
            <a:extLst>
              <a:ext uri="{FF2B5EF4-FFF2-40B4-BE49-F238E27FC236}">
                <a16:creationId xmlns:a16="http://schemas.microsoft.com/office/drawing/2014/main" id="{F0CC21CD-D25E-41ED-9B19-151A47B988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11" y="4264474"/>
            <a:ext cx="3661689" cy="2441126"/>
          </a:xfrm>
          <a:prstGeom prst="rect">
            <a:avLst/>
          </a:prstGeom>
          <a:ln>
            <a:solidFill>
              <a:schemeClr val="tx1">
                <a:lumMod val="75000"/>
                <a:lumOff val="25000"/>
              </a:schemeClr>
            </a:solidFill>
          </a:ln>
        </p:spPr>
      </p:pic>
      <p:pic>
        <p:nvPicPr>
          <p:cNvPr id="11" name="Picture 10" descr="A couple of women holding a sign&#10;&#10;Description automatically generated with medium confidence">
            <a:extLst>
              <a:ext uri="{FF2B5EF4-FFF2-40B4-BE49-F238E27FC236}">
                <a16:creationId xmlns:a16="http://schemas.microsoft.com/office/drawing/2014/main" id="{DF9CF8BA-C5D9-4590-B8FB-0ABCAEFC9E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899" y="487790"/>
            <a:ext cx="3162301" cy="3526148"/>
          </a:xfrm>
          <a:prstGeom prst="rect">
            <a:avLst/>
          </a:prstGeom>
          <a:ln w="3175">
            <a:solidFill>
              <a:schemeClr val="tx1"/>
            </a:solidFill>
          </a:ln>
        </p:spPr>
      </p:pic>
      <p:pic>
        <p:nvPicPr>
          <p:cNvPr id="13" name="Picture 12" descr="Icon&#10;&#10;Description automatically generated">
            <a:extLst>
              <a:ext uri="{FF2B5EF4-FFF2-40B4-BE49-F238E27FC236}">
                <a16:creationId xmlns:a16="http://schemas.microsoft.com/office/drawing/2014/main" id="{282CD9E0-7289-4404-8A54-1564A3549E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1883" y="6064622"/>
            <a:ext cx="1168957" cy="640978"/>
          </a:xfrm>
          <a:prstGeom prst="rect">
            <a:avLst/>
          </a:prstGeom>
        </p:spPr>
      </p:pic>
    </p:spTree>
    <p:extLst>
      <p:ext uri="{BB962C8B-B14F-4D97-AF65-F5344CB8AC3E}">
        <p14:creationId xmlns:p14="http://schemas.microsoft.com/office/powerpoint/2010/main" val="28633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70C5BE4-F109-4E1A-9EF9-9F93497AF820}"/>
              </a:ext>
            </a:extLst>
          </p:cNvPr>
          <p:cNvSpPr txBox="1">
            <a:spLocks/>
          </p:cNvSpPr>
          <p:nvPr/>
        </p:nvSpPr>
        <p:spPr>
          <a:xfrm>
            <a:off x="4724400" y="1371600"/>
            <a:ext cx="6940636" cy="4724400"/>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228600">
              <a:lnSpc>
                <a:spcPct val="100000"/>
              </a:lnSpc>
              <a:spcBef>
                <a:spcPts val="0"/>
              </a:spcBef>
              <a:spcAft>
                <a:spcPts val="600"/>
              </a:spcAft>
              <a:buFont typeface="Calibri" panose="020F0502020204030204" pitchFamily="34" charset="0"/>
              <a:buChar char="•"/>
            </a:pPr>
            <a:r>
              <a:rPr lang="en-US" sz="2200" b="1" u="sng" dirty="0">
                <a:latin typeface="Arial Nova Light" panose="020B0304020202020204" pitchFamily="34" charset="0"/>
              </a:rPr>
              <a:t>Permanently affordable </a:t>
            </a:r>
            <a:r>
              <a:rPr lang="en-US" sz="2200" dirty="0">
                <a:latin typeface="Arial Nova Light" panose="020B0304020202020204" pitchFamily="34" charset="0"/>
              </a:rPr>
              <a:t>housing via RHA</a:t>
            </a:r>
          </a:p>
          <a:p>
            <a:pPr marL="457200" indent="-228600">
              <a:lnSpc>
                <a:spcPct val="100000"/>
              </a:lnSpc>
              <a:spcBef>
                <a:spcPts val="0"/>
              </a:spcBef>
              <a:spcAft>
                <a:spcPts val="600"/>
              </a:spcAft>
              <a:buFont typeface="Calibri" panose="020F0502020204030204" pitchFamily="34" charset="0"/>
              <a:buChar char="•"/>
            </a:pPr>
            <a:endParaRPr lang="en-US" sz="400" dirty="0">
              <a:latin typeface="Arial Nova Light" panose="020B0304020202020204" pitchFamily="34" charset="0"/>
            </a:endParaRPr>
          </a:p>
          <a:p>
            <a:pPr marL="457200" indent="-228600">
              <a:lnSpc>
                <a:spcPct val="100000"/>
              </a:lnSpc>
              <a:spcBef>
                <a:spcPts val="0"/>
              </a:spcBef>
              <a:spcAft>
                <a:spcPts val="600"/>
              </a:spcAft>
              <a:buFont typeface="Calibri" panose="020F0502020204030204" pitchFamily="34" charset="0"/>
              <a:buChar char="•"/>
            </a:pPr>
            <a:r>
              <a:rPr lang="en-US" sz="2200" dirty="0">
                <a:latin typeface="Arial Nova Light" panose="020B0304020202020204" pitchFamily="34" charset="0"/>
              </a:rPr>
              <a:t>Own 530+ apartments, duplexes and single-family homes, all unsubsidized</a:t>
            </a:r>
          </a:p>
          <a:p>
            <a:pPr marL="457200" indent="-228600">
              <a:lnSpc>
                <a:spcPct val="100000"/>
              </a:lnSpc>
              <a:spcBef>
                <a:spcPts val="0"/>
              </a:spcBef>
              <a:spcAft>
                <a:spcPts val="600"/>
              </a:spcAft>
              <a:buFont typeface="Calibri" panose="020F0502020204030204" pitchFamily="34" charset="0"/>
              <a:buChar char="•"/>
            </a:pPr>
            <a:endParaRPr lang="en-US" sz="400" dirty="0">
              <a:latin typeface="Arial Nova Light" panose="020B0304020202020204" pitchFamily="34" charset="0"/>
            </a:endParaRPr>
          </a:p>
          <a:p>
            <a:pPr marL="457200" indent="-228600">
              <a:lnSpc>
                <a:spcPct val="100000"/>
              </a:lnSpc>
              <a:spcBef>
                <a:spcPts val="0"/>
              </a:spcBef>
              <a:spcAft>
                <a:spcPts val="600"/>
              </a:spcAft>
              <a:buFont typeface="Calibri" panose="020F0502020204030204" pitchFamily="34" charset="0"/>
              <a:buChar char="•"/>
            </a:pPr>
            <a:r>
              <a:rPr lang="en-US" sz="2200" dirty="0">
                <a:latin typeface="Arial Nova Light" panose="020B0304020202020204" pitchFamily="34" charset="0"/>
              </a:rPr>
              <a:t>Choose to rent them all below market-rate</a:t>
            </a:r>
          </a:p>
          <a:p>
            <a:pPr marL="457200" indent="-228600">
              <a:lnSpc>
                <a:spcPct val="100000"/>
              </a:lnSpc>
              <a:spcBef>
                <a:spcPts val="0"/>
              </a:spcBef>
              <a:spcAft>
                <a:spcPts val="600"/>
              </a:spcAft>
              <a:buFont typeface="Calibri" panose="020F0502020204030204" pitchFamily="34" charset="0"/>
              <a:buChar char="•"/>
            </a:pPr>
            <a:endParaRPr lang="en-US" sz="400" dirty="0">
              <a:latin typeface="Arial Nova Light" panose="020B0304020202020204" pitchFamily="34" charset="0"/>
            </a:endParaRPr>
          </a:p>
          <a:p>
            <a:pPr marL="457200" indent="-228600">
              <a:lnSpc>
                <a:spcPct val="100000"/>
              </a:lnSpc>
              <a:spcBef>
                <a:spcPts val="0"/>
              </a:spcBef>
              <a:spcAft>
                <a:spcPts val="600"/>
              </a:spcAft>
              <a:buFont typeface="Calibri" panose="020F0502020204030204" pitchFamily="34" charset="0"/>
              <a:buChar char="•"/>
            </a:pPr>
            <a:r>
              <a:rPr lang="en-US" sz="2200" dirty="0">
                <a:latin typeface="Arial Nova Light" panose="020B0304020202020204" pitchFamily="34" charset="0"/>
              </a:rPr>
              <a:t>Serve an additional 1,500 people through our own strong financial stewardship</a:t>
            </a:r>
          </a:p>
          <a:p>
            <a:pPr marL="457200" indent="-228600">
              <a:lnSpc>
                <a:spcPct val="100000"/>
              </a:lnSpc>
              <a:spcBef>
                <a:spcPts val="0"/>
              </a:spcBef>
              <a:spcAft>
                <a:spcPts val="600"/>
              </a:spcAft>
              <a:buFont typeface="Calibri" panose="020F0502020204030204" pitchFamily="34" charset="0"/>
              <a:buChar char="•"/>
            </a:pPr>
            <a:endParaRPr lang="en-US" sz="400" dirty="0">
              <a:latin typeface="Arial Nova Light" panose="020B0304020202020204" pitchFamily="34" charset="0"/>
            </a:endParaRPr>
          </a:p>
          <a:p>
            <a:pPr marL="457200" indent="-228600">
              <a:lnSpc>
                <a:spcPct val="100000"/>
              </a:lnSpc>
              <a:spcBef>
                <a:spcPts val="0"/>
              </a:spcBef>
              <a:spcAft>
                <a:spcPts val="600"/>
              </a:spcAft>
              <a:buFont typeface="Calibri" panose="020F0502020204030204" pitchFamily="34" charset="0"/>
              <a:buChar char="•"/>
            </a:pPr>
            <a:r>
              <a:rPr lang="en-US" sz="2200" dirty="0">
                <a:latin typeface="Arial Nova Light" panose="020B0304020202020204" pitchFamily="34" charset="0"/>
              </a:rPr>
              <a:t>Used as a path to home ownership</a:t>
            </a:r>
          </a:p>
          <a:p>
            <a:pPr marL="114300" indent="0">
              <a:spcBef>
                <a:spcPts val="0"/>
              </a:spcBef>
              <a:buNone/>
            </a:pPr>
            <a:endParaRPr lang="en-US" dirty="0"/>
          </a:p>
        </p:txBody>
      </p:sp>
      <p:sp>
        <p:nvSpPr>
          <p:cNvPr id="8" name="Title 1">
            <a:extLst>
              <a:ext uri="{FF2B5EF4-FFF2-40B4-BE49-F238E27FC236}">
                <a16:creationId xmlns:a16="http://schemas.microsoft.com/office/drawing/2014/main" id="{E19F8328-EEAC-4585-9B09-92436124D0CA}"/>
              </a:ext>
            </a:extLst>
          </p:cNvPr>
          <p:cNvSpPr txBox="1">
            <a:spLocks/>
          </p:cNvSpPr>
          <p:nvPr/>
        </p:nvSpPr>
        <p:spPr>
          <a:xfrm>
            <a:off x="4648200" y="672187"/>
            <a:ext cx="7242640" cy="824345"/>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900" b="1" spc="200" dirty="0"/>
              <a:t>RHA COMMUNITY BENEFIT PROPERTIES</a:t>
            </a:r>
          </a:p>
        </p:txBody>
      </p:sp>
      <p:cxnSp>
        <p:nvCxnSpPr>
          <p:cNvPr id="9" name="Straight Connector 8">
            <a:extLst>
              <a:ext uri="{FF2B5EF4-FFF2-40B4-BE49-F238E27FC236}">
                <a16:creationId xmlns:a16="http://schemas.microsoft.com/office/drawing/2014/main" id="{82D96470-B2CF-4811-B399-CD5AACCD35A1}"/>
              </a:ext>
            </a:extLst>
          </p:cNvPr>
          <p:cNvCxnSpPr>
            <a:cxnSpLocks/>
          </p:cNvCxnSpPr>
          <p:nvPr/>
        </p:nvCxnSpPr>
        <p:spPr>
          <a:xfrm>
            <a:off x="4114800" y="1371600"/>
            <a:ext cx="8077200" cy="0"/>
          </a:xfrm>
          <a:prstGeom prst="line">
            <a:avLst/>
          </a:prstGeom>
        </p:spPr>
        <p:style>
          <a:lnRef idx="1">
            <a:schemeClr val="dk1"/>
          </a:lnRef>
          <a:fillRef idx="0">
            <a:schemeClr val="dk1"/>
          </a:fillRef>
          <a:effectRef idx="0">
            <a:schemeClr val="dk1"/>
          </a:effectRef>
          <a:fontRef idx="minor">
            <a:schemeClr val="tx1"/>
          </a:fontRef>
        </p:style>
      </p:cxnSp>
      <p:pic>
        <p:nvPicPr>
          <p:cNvPr id="14" name="Picture 13" descr="A picture containing outdoor, sky, building, house&#10;&#10;Description automatically generated">
            <a:extLst>
              <a:ext uri="{FF2B5EF4-FFF2-40B4-BE49-F238E27FC236}">
                <a16:creationId xmlns:a16="http://schemas.microsoft.com/office/drawing/2014/main" id="{03CFB423-C0E3-43F4-97EC-857358F5F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98588"/>
            <a:ext cx="3816438" cy="2862328"/>
          </a:xfrm>
          <a:prstGeom prst="rect">
            <a:avLst/>
          </a:prstGeom>
          <a:ln>
            <a:solidFill>
              <a:schemeClr val="tx1">
                <a:lumMod val="75000"/>
                <a:lumOff val="25000"/>
              </a:schemeClr>
            </a:solidFill>
          </a:ln>
        </p:spPr>
      </p:pic>
      <p:pic>
        <p:nvPicPr>
          <p:cNvPr id="5" name="Picture 4" descr="A picture containing sky, outdoor, grass, road&#10;&#10;Description automatically generated">
            <a:extLst>
              <a:ext uri="{FF2B5EF4-FFF2-40B4-BE49-F238E27FC236}">
                <a16:creationId xmlns:a16="http://schemas.microsoft.com/office/drawing/2014/main" id="{26AA5A53-BDE2-40CD-8102-03D89A2587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236" b="3191"/>
          <a:stretch/>
        </p:blipFill>
        <p:spPr>
          <a:xfrm>
            <a:off x="381000" y="762000"/>
            <a:ext cx="3892539" cy="2615001"/>
          </a:xfrm>
          <a:prstGeom prst="rect">
            <a:avLst/>
          </a:prstGeom>
          <a:ln w="3175">
            <a:solidFill>
              <a:schemeClr val="tx1">
                <a:lumMod val="75000"/>
                <a:lumOff val="25000"/>
              </a:schemeClr>
            </a:solidFill>
          </a:ln>
        </p:spPr>
      </p:pic>
      <p:pic>
        <p:nvPicPr>
          <p:cNvPr id="10" name="Picture 9" descr="Icon&#10;&#10;Description automatically generated">
            <a:extLst>
              <a:ext uri="{FF2B5EF4-FFF2-40B4-BE49-F238E27FC236}">
                <a16:creationId xmlns:a16="http://schemas.microsoft.com/office/drawing/2014/main" id="{413E3BC9-14C1-4A1D-9130-AA990A9BC6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1883" y="6064622"/>
            <a:ext cx="1168957" cy="640978"/>
          </a:xfrm>
          <a:prstGeom prst="rect">
            <a:avLst/>
          </a:prstGeom>
        </p:spPr>
      </p:pic>
    </p:spTree>
    <p:extLst>
      <p:ext uri="{BB962C8B-B14F-4D97-AF65-F5344CB8AC3E}">
        <p14:creationId xmlns:p14="http://schemas.microsoft.com/office/powerpoint/2010/main" val="157238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FA5642-F0C8-E013-30D9-85518FC29D50}"/>
              </a:ext>
            </a:extLst>
          </p:cNvPr>
          <p:cNvSpPr>
            <a:spLocks noGrp="1"/>
          </p:cNvSpPr>
          <p:nvPr>
            <p:ph idx="1"/>
          </p:nvPr>
        </p:nvSpPr>
        <p:spPr>
          <a:xfrm>
            <a:off x="4724400" y="1737358"/>
            <a:ext cx="7239000" cy="5196837"/>
          </a:xfrm>
        </p:spPr>
        <p:txBody>
          <a:bodyPr>
            <a:noAutofit/>
          </a:bodyPr>
          <a:lstStyle/>
          <a:p>
            <a:pPr marL="0" indent="0">
              <a:lnSpc>
                <a:spcPct val="100000"/>
              </a:lnSpc>
              <a:spcBef>
                <a:spcPts val="600"/>
              </a:spcBef>
              <a:spcAft>
                <a:spcPts val="0"/>
              </a:spcAft>
              <a:buNone/>
            </a:pPr>
            <a:r>
              <a:rPr lang="en-US" sz="1700" b="1" dirty="0">
                <a:latin typeface="Arial Nova Light" panose="020B0304020202020204" pitchFamily="34" charset="0"/>
              </a:rPr>
              <a:t>Sarrazin Arms (54 units)</a:t>
            </a:r>
            <a:r>
              <a:rPr lang="en-US" sz="1500" b="1" dirty="0">
                <a:latin typeface="Arial Nova Light" panose="020B0304020202020204" pitchFamily="34" charset="0"/>
              </a:rPr>
              <a:t> </a:t>
            </a:r>
            <a:r>
              <a:rPr lang="en-US" sz="1500" dirty="0">
                <a:latin typeface="Arial Nova Light" panose="020B0304020202020204" pitchFamily="34" charset="0"/>
              </a:rPr>
              <a:t>– Purchased in 1992 using HOME Funds</a:t>
            </a:r>
            <a:endParaRPr lang="en-US" sz="1500" b="1" dirty="0">
              <a:latin typeface="Arial Nova Light" panose="020B0304020202020204" pitchFamily="34" charset="0"/>
            </a:endParaRPr>
          </a:p>
          <a:p>
            <a:pPr marL="0" indent="0">
              <a:lnSpc>
                <a:spcPct val="100000"/>
              </a:lnSpc>
              <a:spcBef>
                <a:spcPts val="600"/>
              </a:spcBef>
              <a:spcAft>
                <a:spcPts val="0"/>
              </a:spcAft>
              <a:buNone/>
            </a:pPr>
            <a:r>
              <a:rPr lang="en-US" sz="1700" b="1" dirty="0">
                <a:latin typeface="Arial Nova Light" panose="020B0304020202020204" pitchFamily="34" charset="0"/>
              </a:rPr>
              <a:t>Ala Moana (156) </a:t>
            </a:r>
            <a:r>
              <a:rPr lang="en-US" sz="1500" dirty="0">
                <a:latin typeface="Arial Nova Light" panose="020B0304020202020204" pitchFamily="34" charset="0"/>
              </a:rPr>
              <a:t>– Purchased in 1996 using bonds</a:t>
            </a:r>
          </a:p>
          <a:p>
            <a:pPr marL="0" indent="0">
              <a:lnSpc>
                <a:spcPct val="100000"/>
              </a:lnSpc>
              <a:spcBef>
                <a:spcPts val="600"/>
              </a:spcBef>
              <a:spcAft>
                <a:spcPts val="0"/>
              </a:spcAft>
              <a:buNone/>
            </a:pPr>
            <a:r>
              <a:rPr lang="en-US" sz="1700" b="1" dirty="0">
                <a:latin typeface="Arial Nova Light" panose="020B0304020202020204" pitchFamily="34" charset="0"/>
              </a:rPr>
              <a:t>Silver Sage Court (16) </a:t>
            </a:r>
            <a:r>
              <a:rPr lang="en-US" sz="1500" dirty="0">
                <a:latin typeface="Arial Nova Light" panose="020B0304020202020204" pitchFamily="34" charset="0"/>
              </a:rPr>
              <a:t>– Built in 1996, expired LIHTC project*</a:t>
            </a:r>
          </a:p>
          <a:p>
            <a:pPr marL="0" indent="0">
              <a:lnSpc>
                <a:spcPct val="100000"/>
              </a:lnSpc>
              <a:spcBef>
                <a:spcPts val="600"/>
              </a:spcBef>
              <a:spcAft>
                <a:spcPts val="0"/>
              </a:spcAft>
              <a:buNone/>
            </a:pPr>
            <a:r>
              <a:rPr lang="en-US" sz="1700" b="1" dirty="0">
                <a:latin typeface="Arial Nova Light" panose="020B0304020202020204" pitchFamily="34" charset="0"/>
              </a:rPr>
              <a:t>Yorkshire Terrace (30) </a:t>
            </a:r>
            <a:r>
              <a:rPr lang="en-US" sz="1500" dirty="0">
                <a:latin typeface="Arial Nova Light" panose="020B0304020202020204" pitchFamily="34" charset="0"/>
              </a:rPr>
              <a:t>– Built in 1997, expired LIHTC project</a:t>
            </a:r>
          </a:p>
          <a:p>
            <a:pPr marL="0" indent="0">
              <a:lnSpc>
                <a:spcPct val="100000"/>
              </a:lnSpc>
              <a:spcBef>
                <a:spcPts val="600"/>
              </a:spcBef>
              <a:spcAft>
                <a:spcPts val="0"/>
              </a:spcAft>
              <a:buNone/>
            </a:pPr>
            <a:r>
              <a:rPr lang="en-US" sz="1700" b="1" dirty="0">
                <a:latin typeface="Arial Nova Light" panose="020B0304020202020204" pitchFamily="34" charset="0"/>
              </a:rPr>
              <a:t>Carville Court (6) </a:t>
            </a:r>
            <a:r>
              <a:rPr lang="en-US" sz="1500" dirty="0">
                <a:latin typeface="Arial Nova Light" panose="020B0304020202020204" pitchFamily="34" charset="0"/>
              </a:rPr>
              <a:t>– Purchased in 1997 as a foreclosure </a:t>
            </a:r>
          </a:p>
          <a:p>
            <a:pPr marL="0" indent="0">
              <a:lnSpc>
                <a:spcPct val="100000"/>
              </a:lnSpc>
              <a:spcBef>
                <a:spcPts val="600"/>
              </a:spcBef>
              <a:spcAft>
                <a:spcPts val="0"/>
              </a:spcAft>
              <a:buNone/>
            </a:pPr>
            <a:r>
              <a:rPr lang="en-US" sz="1700" b="1" dirty="0">
                <a:latin typeface="Arial Nova Light" panose="020B0304020202020204" pitchFamily="34" charset="0"/>
              </a:rPr>
              <a:t>D&amp;K Horizons (4) </a:t>
            </a:r>
            <a:r>
              <a:rPr lang="en-US" sz="1500" dirty="0">
                <a:latin typeface="Arial Nova Light" panose="020B0304020202020204" pitchFamily="34" charset="0"/>
              </a:rPr>
              <a:t>– Purchased in 1998 using a HUD grant</a:t>
            </a:r>
          </a:p>
          <a:p>
            <a:pPr marL="0" indent="0">
              <a:lnSpc>
                <a:spcPct val="100000"/>
              </a:lnSpc>
              <a:spcBef>
                <a:spcPts val="600"/>
              </a:spcBef>
              <a:spcAft>
                <a:spcPts val="0"/>
              </a:spcAft>
              <a:buNone/>
            </a:pPr>
            <a:r>
              <a:rPr lang="en-US" sz="1700" b="1" dirty="0">
                <a:solidFill>
                  <a:schemeClr val="tx1"/>
                </a:solidFill>
                <a:latin typeface="Arial Nova Light" panose="020B0304020202020204" pitchFamily="34" charset="0"/>
              </a:rPr>
              <a:t>Prater Way Apartments (16) </a:t>
            </a:r>
            <a:r>
              <a:rPr lang="en-US" sz="1500" dirty="0">
                <a:solidFill>
                  <a:schemeClr val="tx1"/>
                </a:solidFill>
                <a:latin typeface="Arial Nova Light" panose="020B0304020202020204" pitchFamily="34" charset="0"/>
              </a:rPr>
              <a:t>– Purchased in 2005 using RHA funds*</a:t>
            </a:r>
          </a:p>
          <a:p>
            <a:pPr marL="0" indent="0">
              <a:lnSpc>
                <a:spcPct val="100000"/>
              </a:lnSpc>
              <a:spcBef>
                <a:spcPts val="600"/>
              </a:spcBef>
              <a:spcAft>
                <a:spcPts val="0"/>
              </a:spcAft>
              <a:buNone/>
            </a:pPr>
            <a:r>
              <a:rPr lang="en-US" sz="1700" b="1" dirty="0">
                <a:latin typeface="Arial Nova Light" panose="020B0304020202020204" pitchFamily="34" charset="0"/>
              </a:rPr>
              <a:t>Pilgrim Rest (7)</a:t>
            </a:r>
            <a:r>
              <a:rPr lang="en-US" sz="1700" dirty="0">
                <a:latin typeface="Arial Nova Light" panose="020B0304020202020204" pitchFamily="34" charset="0"/>
              </a:rPr>
              <a:t> </a:t>
            </a:r>
            <a:r>
              <a:rPr lang="en-US" sz="1500" dirty="0">
                <a:latin typeface="Arial Nova Light" panose="020B0304020202020204" pitchFamily="34" charset="0"/>
              </a:rPr>
              <a:t>– Owned by Pilgrim Rest Baptist Church, managed by RHA since 2006</a:t>
            </a:r>
          </a:p>
          <a:p>
            <a:pPr marL="0" indent="0">
              <a:lnSpc>
                <a:spcPct val="100000"/>
              </a:lnSpc>
              <a:spcBef>
                <a:spcPts val="600"/>
              </a:spcBef>
              <a:spcAft>
                <a:spcPts val="0"/>
              </a:spcAft>
              <a:buNone/>
            </a:pPr>
            <a:r>
              <a:rPr lang="en-US" sz="1700" b="1" dirty="0">
                <a:solidFill>
                  <a:schemeClr val="tx1"/>
                </a:solidFill>
                <a:latin typeface="Arial Nova Light" panose="020B0304020202020204" pitchFamily="34" charset="0"/>
              </a:rPr>
              <a:t>Colonial Court (12) </a:t>
            </a:r>
            <a:r>
              <a:rPr lang="en-US" sz="1500" dirty="0">
                <a:solidFill>
                  <a:schemeClr val="tx1"/>
                </a:solidFill>
                <a:latin typeface="Arial Nova Light" panose="020B0304020202020204" pitchFamily="34" charset="0"/>
              </a:rPr>
              <a:t>– Purchased in 2008 using RHA funds*</a:t>
            </a:r>
          </a:p>
          <a:p>
            <a:pPr marL="0" indent="0">
              <a:lnSpc>
                <a:spcPct val="100000"/>
              </a:lnSpc>
              <a:spcBef>
                <a:spcPts val="600"/>
              </a:spcBef>
              <a:spcAft>
                <a:spcPts val="0"/>
              </a:spcAft>
              <a:buNone/>
            </a:pPr>
            <a:r>
              <a:rPr lang="en-US" sz="1700" b="1" dirty="0">
                <a:latin typeface="Arial Nova Light" panose="020B0304020202020204" pitchFamily="34" charset="0"/>
              </a:rPr>
              <a:t>Idlewild Townhomes (34) </a:t>
            </a:r>
            <a:r>
              <a:rPr lang="en-US" sz="1500" dirty="0">
                <a:latin typeface="Arial Nova Light" panose="020B0304020202020204" pitchFamily="34" charset="0"/>
              </a:rPr>
              <a:t>– Purchased in 2012 using RHA funds</a:t>
            </a:r>
          </a:p>
          <a:p>
            <a:pPr marL="0" indent="0">
              <a:lnSpc>
                <a:spcPct val="100000"/>
              </a:lnSpc>
              <a:spcBef>
                <a:spcPts val="600"/>
              </a:spcBef>
              <a:spcAft>
                <a:spcPts val="0"/>
              </a:spcAft>
              <a:buNone/>
            </a:pPr>
            <a:r>
              <a:rPr lang="en-US" sz="1700" b="1" dirty="0">
                <a:latin typeface="Arial Nova Light" panose="020B0304020202020204" pitchFamily="34" charset="0"/>
              </a:rPr>
              <a:t>Scattered Site Homes (165) </a:t>
            </a:r>
            <a:r>
              <a:rPr lang="en-US" sz="1500" dirty="0">
                <a:latin typeface="Arial Nova Light" panose="020B0304020202020204" pitchFamily="34" charset="0"/>
              </a:rPr>
              <a:t>– Purchased between 2009-2015 using Neighborhood 			 Stabilization Program (NSP) funds**</a:t>
            </a:r>
          </a:p>
          <a:p>
            <a:pPr marL="0" indent="0">
              <a:lnSpc>
                <a:spcPct val="100000"/>
              </a:lnSpc>
              <a:spcBef>
                <a:spcPts val="600"/>
              </a:spcBef>
              <a:spcAft>
                <a:spcPts val="0"/>
              </a:spcAft>
              <a:buNone/>
            </a:pPr>
            <a:r>
              <a:rPr lang="en-US" sz="1700" b="1" dirty="0">
                <a:latin typeface="Arial Nova Light" panose="020B0304020202020204" pitchFamily="34" charset="0"/>
              </a:rPr>
              <a:t>Willie J. Wynn Apartments (44) </a:t>
            </a:r>
            <a:r>
              <a:rPr lang="en-US" sz="1800" b="1" dirty="0">
                <a:latin typeface="Arial Nova Light" panose="020B0304020202020204" pitchFamily="34" charset="0"/>
              </a:rPr>
              <a:t>– </a:t>
            </a:r>
            <a:r>
              <a:rPr lang="en-US" sz="1500" dirty="0">
                <a:latin typeface="Arial Nova Light" panose="020B0304020202020204" pitchFamily="34" charset="0"/>
              </a:rPr>
              <a:t>Built in 2020 using LIHTC, HOME Funds and 			       loans</a:t>
            </a:r>
          </a:p>
          <a:p>
            <a:pPr marL="0" indent="0" algn="r">
              <a:lnSpc>
                <a:spcPct val="100000"/>
              </a:lnSpc>
              <a:spcBef>
                <a:spcPts val="0"/>
              </a:spcBef>
              <a:spcAft>
                <a:spcPts val="0"/>
              </a:spcAft>
              <a:buNone/>
            </a:pPr>
            <a:r>
              <a:rPr lang="en-US" sz="1300" i="1" dirty="0">
                <a:latin typeface="Arial Nova Light" panose="020B0304020202020204" pitchFamily="34" charset="0"/>
              </a:rPr>
              <a:t>*Sparks properties</a:t>
            </a:r>
          </a:p>
          <a:p>
            <a:pPr marL="0" indent="0" algn="r">
              <a:lnSpc>
                <a:spcPct val="100000"/>
              </a:lnSpc>
              <a:spcBef>
                <a:spcPts val="0"/>
              </a:spcBef>
              <a:spcAft>
                <a:spcPts val="0"/>
              </a:spcAft>
              <a:buNone/>
            </a:pPr>
            <a:endParaRPr lang="en-US" sz="1300" i="1" dirty="0">
              <a:latin typeface="Arial Nova Light" panose="020B0304020202020204" pitchFamily="34" charset="0"/>
            </a:endParaRPr>
          </a:p>
        </p:txBody>
      </p:sp>
      <p:sp>
        <p:nvSpPr>
          <p:cNvPr id="5" name="Title 1">
            <a:extLst>
              <a:ext uri="{FF2B5EF4-FFF2-40B4-BE49-F238E27FC236}">
                <a16:creationId xmlns:a16="http://schemas.microsoft.com/office/drawing/2014/main" id="{D0436D34-7CCB-8E07-491B-FD5A4BDA949E}"/>
              </a:ext>
            </a:extLst>
          </p:cNvPr>
          <p:cNvSpPr txBox="1">
            <a:spLocks/>
          </p:cNvSpPr>
          <p:nvPr/>
        </p:nvSpPr>
        <p:spPr>
          <a:xfrm>
            <a:off x="4648199" y="672187"/>
            <a:ext cx="6957061" cy="824345"/>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900" b="1" spc="200" dirty="0"/>
              <a:t>RHA COMMUNITY BENEFIT PROPERTIES</a:t>
            </a:r>
          </a:p>
        </p:txBody>
      </p:sp>
      <p:cxnSp>
        <p:nvCxnSpPr>
          <p:cNvPr id="6" name="Straight Connector 5">
            <a:extLst>
              <a:ext uri="{FF2B5EF4-FFF2-40B4-BE49-F238E27FC236}">
                <a16:creationId xmlns:a16="http://schemas.microsoft.com/office/drawing/2014/main" id="{B4566A5C-AC9C-C058-13B5-4C4BE1B982EA}"/>
              </a:ext>
            </a:extLst>
          </p:cNvPr>
          <p:cNvCxnSpPr>
            <a:cxnSpLocks/>
          </p:cNvCxnSpPr>
          <p:nvPr/>
        </p:nvCxnSpPr>
        <p:spPr>
          <a:xfrm>
            <a:off x="4114800" y="1371600"/>
            <a:ext cx="807720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descr="A picture containing outdoor, building, sky, road&#10;&#10;Description automatically generated">
            <a:extLst>
              <a:ext uri="{FF2B5EF4-FFF2-40B4-BE49-F238E27FC236}">
                <a16:creationId xmlns:a16="http://schemas.microsoft.com/office/drawing/2014/main" id="{9524CA3E-0AA5-FA67-37CE-4D28025BC3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057"/>
          <a:stretch/>
        </p:blipFill>
        <p:spPr>
          <a:xfrm flipH="1">
            <a:off x="586739" y="1066800"/>
            <a:ext cx="3581400" cy="2362200"/>
          </a:xfrm>
          <a:prstGeom prst="rect">
            <a:avLst/>
          </a:prstGeom>
          <a:ln>
            <a:solidFill>
              <a:schemeClr val="tx1"/>
            </a:solidFill>
          </a:ln>
        </p:spPr>
      </p:pic>
      <p:pic>
        <p:nvPicPr>
          <p:cNvPr id="12" name="Picture 11" descr="A building with a tree in front&#10;&#10;Description automatically generated with low confidence">
            <a:extLst>
              <a:ext uri="{FF2B5EF4-FFF2-40B4-BE49-F238E27FC236}">
                <a16:creationId xmlns:a16="http://schemas.microsoft.com/office/drawing/2014/main" id="{BB0235B7-09EC-2AE7-CB3F-C713D30F1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19" y="3771900"/>
            <a:ext cx="3627119" cy="2720339"/>
          </a:xfrm>
          <a:prstGeom prst="rect">
            <a:avLst/>
          </a:prstGeom>
          <a:ln>
            <a:solidFill>
              <a:schemeClr val="tx1"/>
            </a:solidFill>
          </a:ln>
        </p:spPr>
      </p:pic>
    </p:spTree>
    <p:extLst>
      <p:ext uri="{BB962C8B-B14F-4D97-AF65-F5344CB8AC3E}">
        <p14:creationId xmlns:p14="http://schemas.microsoft.com/office/powerpoint/2010/main" val="260654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65CBA93-E298-450F-BA42-F0BE120E21A0}"/>
              </a:ext>
            </a:extLst>
          </p:cNvPr>
          <p:cNvSpPr txBox="1">
            <a:spLocks/>
          </p:cNvSpPr>
          <p:nvPr/>
        </p:nvSpPr>
        <p:spPr>
          <a:xfrm>
            <a:off x="4724400" y="1905000"/>
            <a:ext cx="7014021" cy="4423304"/>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228600">
              <a:lnSpc>
                <a:spcPct val="100000"/>
              </a:lnSpc>
              <a:spcBef>
                <a:spcPts val="0"/>
              </a:spcBef>
              <a:spcAft>
                <a:spcPts val="0"/>
              </a:spcAft>
              <a:buFont typeface="Calibri" panose="020F0502020204030204" pitchFamily="34" charset="0"/>
              <a:buChar char="•"/>
            </a:pPr>
            <a:r>
              <a:rPr lang="en-US" sz="2200" b="1" u="sng" dirty="0">
                <a:latin typeface="Arial Nova Light" panose="020B0304020202020204" pitchFamily="34" charset="0"/>
              </a:rPr>
              <a:t>Permanently affordable </a:t>
            </a:r>
            <a:r>
              <a:rPr lang="en-US" sz="2200" dirty="0">
                <a:latin typeface="Arial Nova Light" panose="020B0304020202020204" pitchFamily="34" charset="0"/>
              </a:rPr>
              <a:t>housing via RHA</a:t>
            </a:r>
          </a:p>
          <a:p>
            <a:pPr marL="521208" lvl="1" indent="0">
              <a:lnSpc>
                <a:spcPct val="100000"/>
              </a:lnSpc>
              <a:spcBef>
                <a:spcPts val="0"/>
              </a:spcBef>
              <a:spcAft>
                <a:spcPts val="0"/>
              </a:spcAft>
              <a:buNone/>
            </a:pPr>
            <a:endParaRPr lang="en-US" sz="1200" dirty="0">
              <a:latin typeface="Arial Nova Light" panose="020B0304020202020204" pitchFamily="34" charset="0"/>
            </a:endParaRPr>
          </a:p>
          <a:p>
            <a:pPr marL="457200" indent="-228600">
              <a:lnSpc>
                <a:spcPct val="100000"/>
              </a:lnSpc>
              <a:spcBef>
                <a:spcPts val="0"/>
              </a:spcBef>
              <a:spcAft>
                <a:spcPts val="0"/>
              </a:spcAft>
              <a:buFont typeface="Calibri" panose="020F0502020204030204" pitchFamily="34" charset="0"/>
              <a:buChar char="•"/>
            </a:pPr>
            <a:r>
              <a:rPr lang="en-US" sz="2400" dirty="0">
                <a:latin typeface="Arial Nova Light" panose="020B0304020202020204" pitchFamily="34" charset="0"/>
              </a:rPr>
              <a:t>Opening new 12-unit development this year</a:t>
            </a:r>
          </a:p>
          <a:p>
            <a:pPr marL="749808" lvl="1" indent="-228600">
              <a:lnSpc>
                <a:spcPct val="100000"/>
              </a:lnSpc>
              <a:spcBef>
                <a:spcPts val="0"/>
              </a:spcBef>
              <a:spcAft>
                <a:spcPts val="0"/>
              </a:spcAft>
              <a:buFont typeface="Calibri" panose="020F0502020204030204" pitchFamily="34" charset="0"/>
              <a:buChar char="•"/>
            </a:pPr>
            <a:r>
              <a:rPr lang="en-US" dirty="0">
                <a:latin typeface="Arial Nova Light" panose="020B0304020202020204" pitchFamily="34" charset="0"/>
              </a:rPr>
              <a:t>Serving homeless or at-risk veterans</a:t>
            </a:r>
          </a:p>
          <a:p>
            <a:pPr marL="749808" lvl="1" indent="-228600">
              <a:lnSpc>
                <a:spcPct val="100000"/>
              </a:lnSpc>
              <a:spcBef>
                <a:spcPts val="0"/>
              </a:spcBef>
              <a:spcAft>
                <a:spcPts val="0"/>
              </a:spcAft>
              <a:buFont typeface="Calibri" panose="020F0502020204030204" pitchFamily="34" charset="0"/>
              <a:buChar char="•"/>
            </a:pPr>
            <a:endParaRPr lang="en-US" sz="1200" dirty="0">
              <a:latin typeface="Arial Nova Light" panose="020B0304020202020204" pitchFamily="34" charset="0"/>
            </a:endParaRPr>
          </a:p>
          <a:p>
            <a:pPr marL="457200" indent="-228600">
              <a:lnSpc>
                <a:spcPct val="100000"/>
              </a:lnSpc>
              <a:spcBef>
                <a:spcPts val="0"/>
              </a:spcBef>
              <a:spcAft>
                <a:spcPts val="0"/>
              </a:spcAft>
              <a:buFont typeface="Calibri" panose="020F0502020204030204" pitchFamily="34" charset="0"/>
              <a:buChar char="•"/>
            </a:pPr>
            <a:r>
              <a:rPr lang="en-US" sz="2400" dirty="0">
                <a:latin typeface="Arial Nova Light" panose="020B0304020202020204" pitchFamily="34" charset="0"/>
              </a:rPr>
              <a:t>Currently under construction – Railyard Flats</a:t>
            </a:r>
          </a:p>
          <a:p>
            <a:pPr marL="749808" lvl="1" indent="-228600">
              <a:lnSpc>
                <a:spcPct val="100000"/>
              </a:lnSpc>
              <a:spcBef>
                <a:spcPts val="0"/>
              </a:spcBef>
              <a:spcAft>
                <a:spcPts val="0"/>
              </a:spcAft>
              <a:buFont typeface="Calibri" panose="020F0502020204030204" pitchFamily="34" charset="0"/>
              <a:buChar char="•"/>
            </a:pPr>
            <a:r>
              <a:rPr lang="en-US" dirty="0">
                <a:latin typeface="Arial Nova Light" panose="020B0304020202020204" pitchFamily="34" charset="0"/>
              </a:rPr>
              <a:t>15 unit “missing middle” units in Sparks</a:t>
            </a:r>
          </a:p>
          <a:p>
            <a:pPr marL="749808" lvl="1" indent="-228600">
              <a:lnSpc>
                <a:spcPct val="100000"/>
              </a:lnSpc>
              <a:spcBef>
                <a:spcPts val="0"/>
              </a:spcBef>
              <a:spcAft>
                <a:spcPts val="0"/>
              </a:spcAft>
              <a:buFont typeface="Calibri" panose="020F0502020204030204" pitchFamily="34" charset="0"/>
              <a:buChar char="•"/>
            </a:pPr>
            <a:endParaRPr lang="en-US" sz="1200" dirty="0">
              <a:latin typeface="Arial Nova Light" panose="020B0304020202020204" pitchFamily="34" charset="0"/>
            </a:endParaRPr>
          </a:p>
          <a:p>
            <a:pPr marL="457200" indent="-228600">
              <a:lnSpc>
                <a:spcPct val="100000"/>
              </a:lnSpc>
              <a:spcBef>
                <a:spcPts val="0"/>
              </a:spcBef>
              <a:spcAft>
                <a:spcPts val="0"/>
              </a:spcAft>
              <a:buFont typeface="Calibri" panose="020F0502020204030204" pitchFamily="34" charset="0"/>
              <a:buChar char="•"/>
            </a:pPr>
            <a:r>
              <a:rPr lang="en-US" sz="2400" dirty="0">
                <a:latin typeface="Arial Nova Light" panose="020B0304020202020204" pitchFamily="34" charset="0"/>
              </a:rPr>
              <a:t>Distributed millions in CHAP funding</a:t>
            </a:r>
          </a:p>
          <a:p>
            <a:pPr marL="749808" lvl="1" indent="-228600">
              <a:lnSpc>
                <a:spcPct val="100000"/>
              </a:lnSpc>
              <a:spcBef>
                <a:spcPts val="0"/>
              </a:spcBef>
              <a:spcAft>
                <a:spcPts val="0"/>
              </a:spcAft>
              <a:buFont typeface="Calibri" panose="020F0502020204030204" pitchFamily="34" charset="0"/>
              <a:buChar char="•"/>
            </a:pPr>
            <a:r>
              <a:rPr lang="en-US" dirty="0">
                <a:latin typeface="Arial Nova Light" panose="020B0304020202020204" pitchFamily="34" charset="0"/>
              </a:rPr>
              <a:t>Kept 3,000 households from being homeless</a:t>
            </a:r>
          </a:p>
          <a:p>
            <a:pPr marL="749808" lvl="1" indent="-228600">
              <a:lnSpc>
                <a:spcPct val="100000"/>
              </a:lnSpc>
              <a:spcBef>
                <a:spcPts val="0"/>
              </a:spcBef>
              <a:spcAft>
                <a:spcPts val="0"/>
              </a:spcAft>
              <a:buFont typeface="Calibri" panose="020F0502020204030204" pitchFamily="34" charset="0"/>
              <a:buChar char="•"/>
            </a:pPr>
            <a:r>
              <a:rPr lang="en-US" dirty="0">
                <a:latin typeface="Arial Nova Light" panose="020B0304020202020204" pitchFamily="34" charset="0"/>
              </a:rPr>
              <a:t>Paid landlords $32 million</a:t>
            </a:r>
          </a:p>
          <a:p>
            <a:pPr marL="749808" lvl="1" indent="-228600">
              <a:lnSpc>
                <a:spcPct val="100000"/>
              </a:lnSpc>
              <a:spcBef>
                <a:spcPts val="0"/>
              </a:spcBef>
              <a:spcAft>
                <a:spcPts val="0"/>
              </a:spcAft>
              <a:buFont typeface="Calibri" panose="020F0502020204030204" pitchFamily="34" charset="0"/>
              <a:buChar char="•"/>
            </a:pPr>
            <a:endParaRPr lang="en-US" sz="1200" dirty="0">
              <a:latin typeface="Arial Nova Light" panose="020B0304020202020204" pitchFamily="34" charset="0"/>
            </a:endParaRPr>
          </a:p>
          <a:p>
            <a:pPr marL="457200" indent="-228600">
              <a:lnSpc>
                <a:spcPct val="100000"/>
              </a:lnSpc>
              <a:spcBef>
                <a:spcPts val="0"/>
              </a:spcBef>
              <a:spcAft>
                <a:spcPts val="0"/>
              </a:spcAft>
              <a:buFont typeface="Calibri" panose="020F0502020204030204" pitchFamily="34" charset="0"/>
              <a:buChar char="•"/>
            </a:pPr>
            <a:r>
              <a:rPr lang="en-US" sz="2400" dirty="0">
                <a:latin typeface="Arial Nova Light" panose="020B0304020202020204" pitchFamily="34" charset="0"/>
              </a:rPr>
              <a:t>Emergency Eviction Assistance</a:t>
            </a:r>
          </a:p>
          <a:p>
            <a:pPr marL="749808" lvl="1" indent="-228600">
              <a:lnSpc>
                <a:spcPct val="100000"/>
              </a:lnSpc>
              <a:spcBef>
                <a:spcPts val="0"/>
              </a:spcBef>
              <a:spcAft>
                <a:spcPts val="0"/>
              </a:spcAft>
              <a:buFont typeface="Calibri" panose="020F0502020204030204" pitchFamily="34" charset="0"/>
              <a:buChar char="•"/>
            </a:pPr>
            <a:r>
              <a:rPr lang="en-US" dirty="0">
                <a:latin typeface="Arial Nova Light" panose="020B0304020202020204" pitchFamily="34" charset="0"/>
              </a:rPr>
              <a:t>Local contract to assist with those not in RHA system</a:t>
            </a:r>
          </a:p>
          <a:p>
            <a:pPr marL="521208" lvl="1" indent="0">
              <a:lnSpc>
                <a:spcPct val="80000"/>
              </a:lnSpc>
              <a:spcBef>
                <a:spcPts val="0"/>
              </a:spcBef>
              <a:buNone/>
            </a:pPr>
            <a:endParaRPr lang="en-US" dirty="0">
              <a:latin typeface="Arial Nova Light" panose="020B0304020202020204" pitchFamily="34" charset="0"/>
            </a:endParaRPr>
          </a:p>
          <a:p>
            <a:pPr marL="114300" indent="0">
              <a:spcBef>
                <a:spcPts val="0"/>
              </a:spcBef>
              <a:buNone/>
            </a:pPr>
            <a:endParaRPr lang="en-US" dirty="0"/>
          </a:p>
        </p:txBody>
      </p:sp>
      <p:sp>
        <p:nvSpPr>
          <p:cNvPr id="9" name="Title 1">
            <a:extLst>
              <a:ext uri="{FF2B5EF4-FFF2-40B4-BE49-F238E27FC236}">
                <a16:creationId xmlns:a16="http://schemas.microsoft.com/office/drawing/2014/main" id="{A15CC1E3-A410-4BE7-8712-7BA16A61B63F}"/>
              </a:ext>
            </a:extLst>
          </p:cNvPr>
          <p:cNvSpPr txBox="1">
            <a:spLocks/>
          </p:cNvSpPr>
          <p:nvPr/>
        </p:nvSpPr>
        <p:spPr>
          <a:xfrm>
            <a:off x="4648199" y="672187"/>
            <a:ext cx="7090221" cy="824345"/>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900" b="1" spc="200" dirty="0"/>
              <a:t>RHA COMMUNITY BENEFIT PROPERTIES</a:t>
            </a:r>
          </a:p>
        </p:txBody>
      </p:sp>
      <p:cxnSp>
        <p:nvCxnSpPr>
          <p:cNvPr id="11" name="Straight Connector 10">
            <a:extLst>
              <a:ext uri="{FF2B5EF4-FFF2-40B4-BE49-F238E27FC236}">
                <a16:creationId xmlns:a16="http://schemas.microsoft.com/office/drawing/2014/main" id="{83206045-9F24-4D01-B6E6-3609155ADA8A}"/>
              </a:ext>
            </a:extLst>
          </p:cNvPr>
          <p:cNvCxnSpPr>
            <a:cxnSpLocks/>
          </p:cNvCxnSpPr>
          <p:nvPr/>
        </p:nvCxnSpPr>
        <p:spPr>
          <a:xfrm>
            <a:off x="4114800" y="1371600"/>
            <a:ext cx="807720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descr="Icon&#10;&#10;Description automatically generated">
            <a:extLst>
              <a:ext uri="{FF2B5EF4-FFF2-40B4-BE49-F238E27FC236}">
                <a16:creationId xmlns:a16="http://schemas.microsoft.com/office/drawing/2014/main" id="{DC284650-9E4C-4972-8716-2E5A9AEF2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1883" y="6064622"/>
            <a:ext cx="1168957" cy="640978"/>
          </a:xfrm>
          <a:prstGeom prst="rect">
            <a:avLst/>
          </a:prstGeom>
        </p:spPr>
      </p:pic>
      <p:pic>
        <p:nvPicPr>
          <p:cNvPr id="4" name="Picture 3" descr="A building under construction with a sign&#10;&#10;Description automatically generated">
            <a:extLst>
              <a:ext uri="{FF2B5EF4-FFF2-40B4-BE49-F238E27FC236}">
                <a16:creationId xmlns:a16="http://schemas.microsoft.com/office/drawing/2014/main" id="{D90686DD-6C92-C73C-869D-141942803D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800" y="891254"/>
            <a:ext cx="3568699" cy="2676524"/>
          </a:xfrm>
          <a:prstGeom prst="rect">
            <a:avLst/>
          </a:prstGeom>
          <a:ln>
            <a:solidFill>
              <a:schemeClr val="tx1"/>
            </a:solidFill>
          </a:ln>
        </p:spPr>
      </p:pic>
      <p:pic>
        <p:nvPicPr>
          <p:cNvPr id="13" name="Picture 12" descr="A building under construction with a fence and a fence&#10;&#10;Description automatically generated">
            <a:extLst>
              <a:ext uri="{FF2B5EF4-FFF2-40B4-BE49-F238E27FC236}">
                <a16:creationId xmlns:a16="http://schemas.microsoft.com/office/drawing/2014/main" id="{8AA06232-F8AB-FF07-FF4B-477447C57C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799" y="3876445"/>
            <a:ext cx="3568699" cy="2676755"/>
          </a:xfrm>
          <a:prstGeom prst="rect">
            <a:avLst/>
          </a:prstGeom>
          <a:ln>
            <a:solidFill>
              <a:schemeClr val="tx1"/>
            </a:solidFill>
          </a:ln>
        </p:spPr>
      </p:pic>
    </p:spTree>
    <p:extLst>
      <p:ext uri="{BB962C8B-B14F-4D97-AF65-F5344CB8AC3E}">
        <p14:creationId xmlns:p14="http://schemas.microsoft.com/office/powerpoint/2010/main" val="258826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D882-4F38-447E-805F-A3B5B5CA1EF0}"/>
              </a:ext>
            </a:extLst>
          </p:cNvPr>
          <p:cNvSpPr txBox="1">
            <a:spLocks/>
          </p:cNvSpPr>
          <p:nvPr/>
        </p:nvSpPr>
        <p:spPr>
          <a:xfrm>
            <a:off x="533400" y="1066801"/>
            <a:ext cx="3886200" cy="67056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spc="200" dirty="0"/>
              <a:t>CHALLENGES</a:t>
            </a:r>
          </a:p>
        </p:txBody>
      </p:sp>
      <p:sp>
        <p:nvSpPr>
          <p:cNvPr id="3" name="TextBox 2">
            <a:extLst>
              <a:ext uri="{FF2B5EF4-FFF2-40B4-BE49-F238E27FC236}">
                <a16:creationId xmlns:a16="http://schemas.microsoft.com/office/drawing/2014/main" id="{85590195-3DBE-4FFA-B1B2-5E31CAA11806}"/>
              </a:ext>
            </a:extLst>
          </p:cNvPr>
          <p:cNvSpPr txBox="1"/>
          <p:nvPr/>
        </p:nvSpPr>
        <p:spPr>
          <a:xfrm>
            <a:off x="557212" y="2010678"/>
            <a:ext cx="6605588" cy="326243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kern="1400" dirty="0">
                <a:solidFill>
                  <a:schemeClr val="tx1">
                    <a:lumMod val="75000"/>
                    <a:lumOff val="25000"/>
                  </a:schemeClr>
                </a:solidFill>
                <a:latin typeface="Arial Nova Light" panose="020B0304020202020204" pitchFamily="34" charset="0"/>
              </a:rPr>
              <a:t>Expensive housing, land, building costs</a:t>
            </a:r>
          </a:p>
          <a:p>
            <a:pPr marL="342900" indent="-342900">
              <a:spcAft>
                <a:spcPts val="1200"/>
              </a:spcAft>
              <a:buFont typeface="Arial" panose="020B0604020202020204" pitchFamily="34" charset="0"/>
              <a:buChar char="•"/>
            </a:pPr>
            <a:r>
              <a:rPr lang="en-US" sz="2200" kern="1400" dirty="0">
                <a:solidFill>
                  <a:schemeClr val="tx1">
                    <a:lumMod val="75000"/>
                    <a:lumOff val="25000"/>
                  </a:schemeClr>
                </a:solidFill>
                <a:latin typeface="Arial Nova Light" panose="020B0304020202020204" pitchFamily="34" charset="0"/>
              </a:rPr>
              <a:t>Hundreds of expiring LIHTC properties</a:t>
            </a:r>
          </a:p>
          <a:p>
            <a:pPr marL="342900" indent="-342900">
              <a:spcAft>
                <a:spcPts val="1200"/>
              </a:spcAft>
              <a:buFont typeface="Arial" panose="020B0604020202020204" pitchFamily="34" charset="0"/>
              <a:buChar char="•"/>
            </a:pPr>
            <a:r>
              <a:rPr lang="en-US" sz="2200" kern="1400" dirty="0">
                <a:solidFill>
                  <a:schemeClr val="tx1">
                    <a:lumMod val="75000"/>
                    <a:lumOff val="25000"/>
                  </a:schemeClr>
                </a:solidFill>
                <a:latin typeface="Arial Nova Light" panose="020B0304020202020204" pitchFamily="34" charset="0"/>
              </a:rPr>
              <a:t>All coupled with population growth; low vacancy rates</a:t>
            </a:r>
            <a:endParaRPr lang="en-US" sz="2200" b="1" kern="1400" dirty="0">
              <a:solidFill>
                <a:srgbClr val="FF0000"/>
              </a:solidFill>
              <a:latin typeface="Arial Nova Light" panose="020B0304020202020204" pitchFamily="34" charset="0"/>
            </a:endParaRPr>
          </a:p>
          <a:p>
            <a:pPr marL="342900" indent="-342900">
              <a:spcAft>
                <a:spcPts val="1200"/>
              </a:spcAft>
              <a:buFont typeface="Arial" panose="020B0604020202020204" pitchFamily="34" charset="0"/>
              <a:buChar char="•"/>
            </a:pPr>
            <a:r>
              <a:rPr lang="en-US" sz="2200" kern="1400" dirty="0">
                <a:solidFill>
                  <a:schemeClr val="tx1">
                    <a:lumMod val="75000"/>
                    <a:lumOff val="25000"/>
                  </a:schemeClr>
                </a:solidFill>
                <a:latin typeface="Arial Nova Light" panose="020B0304020202020204" pitchFamily="34" charset="0"/>
              </a:rPr>
              <a:t>Some loans at our disposal, but RHA isn’t federally funded to procure housing, nor does any municipality fund us on a regular basis – </a:t>
            </a:r>
            <a:r>
              <a:rPr lang="en-US" sz="2200" u="sng" kern="1400" dirty="0">
                <a:solidFill>
                  <a:schemeClr val="tx1">
                    <a:lumMod val="75000"/>
                    <a:lumOff val="25000"/>
                  </a:schemeClr>
                </a:solidFill>
                <a:latin typeface="Arial Nova Light" panose="020B0304020202020204" pitchFamily="34" charset="0"/>
              </a:rPr>
              <a:t>not funded by any local taxes</a:t>
            </a:r>
          </a:p>
        </p:txBody>
      </p:sp>
      <p:pic>
        <p:nvPicPr>
          <p:cNvPr id="4" name="Picture 3" descr="A row of houses&#10;&#10;Description automatically generated with low confidence">
            <a:extLst>
              <a:ext uri="{FF2B5EF4-FFF2-40B4-BE49-F238E27FC236}">
                <a16:creationId xmlns:a16="http://schemas.microsoft.com/office/drawing/2014/main" id="{98332D42-CC76-4608-AD42-E480837E9E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356" t="2227" r="5123" b="5386"/>
          <a:stretch/>
        </p:blipFill>
        <p:spPr>
          <a:xfrm>
            <a:off x="7467601" y="0"/>
            <a:ext cx="4724399" cy="6400800"/>
          </a:xfrm>
          <a:prstGeom prst="rect">
            <a:avLst/>
          </a:prstGeom>
          <a:ln w="3175">
            <a:solidFill>
              <a:schemeClr val="tx1"/>
            </a:solidFill>
          </a:ln>
        </p:spPr>
      </p:pic>
      <p:pic>
        <p:nvPicPr>
          <p:cNvPr id="6" name="Picture 5" descr="Icon&#10;&#10;Description automatically generated">
            <a:extLst>
              <a:ext uri="{FF2B5EF4-FFF2-40B4-BE49-F238E27FC236}">
                <a16:creationId xmlns:a16="http://schemas.microsoft.com/office/drawing/2014/main" id="{FA540332-97E1-453F-84C4-5267BC4419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643" y="5486400"/>
            <a:ext cx="1168957" cy="640978"/>
          </a:xfrm>
          <a:prstGeom prst="rect">
            <a:avLst/>
          </a:prstGeom>
        </p:spPr>
      </p:pic>
    </p:spTree>
    <p:extLst>
      <p:ext uri="{BB962C8B-B14F-4D97-AF65-F5344CB8AC3E}">
        <p14:creationId xmlns:p14="http://schemas.microsoft.com/office/powerpoint/2010/main" val="260993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Custom 7">
      <a:dk1>
        <a:srgbClr val="2A2E30"/>
      </a:dk1>
      <a:lt1>
        <a:sysClr val="window" lastClr="FFFFFF"/>
      </a:lt1>
      <a:dk2>
        <a:srgbClr val="344068"/>
      </a:dk2>
      <a:lt2>
        <a:srgbClr val="D9E0E6"/>
      </a:lt2>
      <a:accent1>
        <a:srgbClr val="BB521F"/>
      </a:accent1>
      <a:accent2>
        <a:srgbClr val="345C72"/>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10341</TotalTime>
  <Words>2396</Words>
  <Application>Microsoft Office PowerPoint</Application>
  <PresentationFormat>Widescreen</PresentationFormat>
  <Paragraphs>170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Nova Light</vt:lpstr>
      <vt:lpstr>Calibri</vt:lpstr>
      <vt:lpstr>Calibri Light</vt:lpstr>
      <vt:lpstr>Helvetica</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Nevada association of realtors section 8</dc:title>
  <dc:creator>Travis Anukam</dc:creator>
  <cp:lastModifiedBy>Hilary Lopez</cp:lastModifiedBy>
  <cp:revision>257</cp:revision>
  <cp:lastPrinted>2022-03-21T17:14:36Z</cp:lastPrinted>
  <dcterms:created xsi:type="dcterms:W3CDTF">2016-09-13T16:07:46Z</dcterms:created>
  <dcterms:modified xsi:type="dcterms:W3CDTF">2024-04-30T22:02:24Z</dcterms:modified>
</cp:coreProperties>
</file>