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1" r:id="rId5"/>
    <p:sldId id="265" r:id="rId6"/>
    <p:sldId id="287" r:id="rId7"/>
    <p:sldId id="348" r:id="rId8"/>
    <p:sldId id="273" r:id="rId9"/>
    <p:sldId id="330" r:id="rId10"/>
    <p:sldId id="269" r:id="rId11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B88562-ADEA-4161-83EE-C48CA385C92F}" type="datetimeFigureOut">
              <a:rPr lang="en-US" smtClean="0"/>
              <a:t>7/20/24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6DC2AB-EAF7-4068-B1A1-31C417588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426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671FCE-96A0-4D24-83EF-E0D165A0E37F}" type="datetimeFigureOut">
              <a:rPr lang="en-US" smtClean="0"/>
              <a:t>7/20/24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DFAF01-BB82-46FD-AF1C-7EE508518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980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8CF22-1F7C-40A9-84AB-94BDB880FB91}" type="datetime1">
              <a:rPr lang="en-US" smtClean="0"/>
              <a:t>7/20/24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Village League to Save Incline Assets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E8CFB-A749-48DC-BA90-4B0F2C3977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005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6240D-5E97-4A28-9A7A-876CA1EC299E}" type="datetime1">
              <a:rPr lang="en-US" smtClean="0"/>
              <a:t>7/20/24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Village League to Save Incline Assets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E8CFB-A749-48DC-BA90-4B0F2C3977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753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D93F-C715-4B78-A857-707554CC9448}" type="datetime1">
              <a:rPr lang="en-US" smtClean="0"/>
              <a:t>7/20/24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Village League to Save Incline Assets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E8CFB-A749-48DC-BA90-4B0F2C3977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699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4218A-59EE-4291-942B-CF97638ED039}" type="datetime1">
              <a:rPr lang="en-US" smtClean="0"/>
              <a:t>7/20/24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Village League to Save Incline Assets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E8CFB-A749-48DC-BA90-4B0F2C3977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339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3FA80-6875-41C3-9E70-C8E4DEF05F19}" type="datetime1">
              <a:rPr lang="en-US" smtClean="0"/>
              <a:t>7/20/24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Village League to Save Incline Assets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E8CFB-A749-48DC-BA90-4B0F2C3977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580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FBE71-59A7-4767-8814-7060BF31C75F}" type="datetime1">
              <a:rPr lang="en-US" smtClean="0"/>
              <a:t>7/20/24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Village League to Save Incline Assets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E8CFB-A749-48DC-BA90-4B0F2C3977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041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9CBE-5E54-4C2B-8049-9D8152616CF8}" type="datetime1">
              <a:rPr lang="en-US" smtClean="0"/>
              <a:t>7/20/24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Village League to Save Incline Assets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E8CFB-A749-48DC-BA90-4B0F2C3977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349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94A53-0CCD-471C-9D1F-042611CD3C89}" type="datetime1">
              <a:rPr lang="en-US" smtClean="0"/>
              <a:t>7/20/24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Village League to Save Incline Assets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E8CFB-A749-48DC-BA90-4B0F2C3977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653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1DC5-5C57-4F05-BA12-2628D86342A4}" type="datetime1">
              <a:rPr lang="en-US" smtClean="0"/>
              <a:t>7/20/24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Village League to Save Incline Assets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E8CFB-A749-48DC-BA90-4B0F2C3977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909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D9987-DBD6-4EFB-BF71-527C6BF5F0F3}" type="datetime1">
              <a:rPr lang="en-US" smtClean="0"/>
              <a:t>7/20/24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Village League to Save Incline Assets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E8CFB-A749-48DC-BA90-4B0F2C3977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616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9D602-BDF4-44E0-BC91-385116558357}" type="datetime1">
              <a:rPr lang="en-US" smtClean="0"/>
              <a:t>7/20/24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Village League to Save Incline Assets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E8CFB-A749-48DC-BA90-4B0F2C3977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608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76060-662D-4171-9B8D-E1C1B4768796}" type="datetime1">
              <a:rPr lang="en-US" smtClean="0"/>
              <a:t>7/20/24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Village League to Save Incline Assets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E8CFB-A749-48DC-BA90-4B0F2C3977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277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villageleague@yahoo.com" TargetMode="External"/><Relationship Id="rId2" Type="http://schemas.openxmlformats.org/officeDocument/2006/relationships/hyperlink" Target="http://www.cityofinclinevillage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2D498-0357-4A02-A0F3-881F8FFCA917}" type="slidenum">
              <a:rPr lang="en-US" smtClean="0"/>
              <a:t>1</a:t>
            </a:fld>
            <a:endParaRPr lang="en-US"/>
          </a:p>
        </p:txBody>
      </p:sp>
      <p:pic>
        <p:nvPicPr>
          <p:cNvPr id="1026" name="Picture 2" descr="City of Incline Village Logo 7-1-2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4999" y="1981200"/>
            <a:ext cx="5197929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2590800" y="5029200"/>
            <a:ext cx="5105400" cy="144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None/>
            </a:pPr>
            <a:r>
              <a:rPr lang="en-US" sz="3200" dirty="0"/>
              <a:t>Todd Lowe, Village League</a:t>
            </a:r>
          </a:p>
          <a:p>
            <a:pPr marL="0" lvl="1" indent="0">
              <a:buNone/>
            </a:pPr>
            <a:r>
              <a:rPr lang="en-US" sz="3200" dirty="0"/>
              <a:t>Kevin Lyons, Volunteer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09800" y="1143000"/>
            <a:ext cx="5638800" cy="144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None/>
            </a:pPr>
            <a:r>
              <a:rPr lang="en-US" sz="3200" dirty="0"/>
              <a:t>CAB – July 22, 2024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Village League to Save Incline Assets</a:t>
            </a:r>
          </a:p>
        </p:txBody>
      </p:sp>
    </p:spTree>
    <p:extLst>
      <p:ext uri="{BB962C8B-B14F-4D97-AF65-F5344CB8AC3E}">
        <p14:creationId xmlns:p14="http://schemas.microsoft.com/office/powerpoint/2010/main" val="20457890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>
                <a:hlinkClick r:id="rId2"/>
              </a:rPr>
              <a:t>www.cityofinclinevillage.com</a:t>
            </a:r>
            <a:endParaRPr lang="en-US" dirty="0"/>
          </a:p>
          <a:p>
            <a:pPr marL="0" indent="0" algn="ctr">
              <a:buNone/>
            </a:pPr>
            <a:endParaRPr lang="en-US" dirty="0">
              <a:hlinkClick r:id="rId3"/>
            </a:endParaRPr>
          </a:p>
          <a:p>
            <a:pPr marL="0" indent="0" algn="ctr">
              <a:buNone/>
            </a:pPr>
            <a:r>
              <a:rPr lang="en-US" dirty="0">
                <a:hlinkClick r:id="rId3"/>
              </a:rPr>
              <a:t>village.league@yahoo.com</a:t>
            </a:r>
            <a:r>
              <a:rPr lang="en-US" dirty="0"/>
              <a:t>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And let us know how you can help!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442D498-0357-4A02-A0F3-881F8FFCA917}" type="slidenum">
              <a:rPr lang="en-US" smtClean="0"/>
              <a:t>10</a:t>
            </a:fld>
            <a:endParaRPr lang="en-US"/>
          </a:p>
        </p:txBody>
      </p:sp>
      <p:sp>
        <p:nvSpPr>
          <p:cNvPr id="9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/>
              <a:t>Village League to Save Incline Assets</a:t>
            </a:r>
          </a:p>
        </p:txBody>
      </p:sp>
      <p:pic>
        <p:nvPicPr>
          <p:cNvPr id="1028" name="Picture 4" descr="Set of popular social media logos: Instagram, Facebook, Twitter 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83" r="2776"/>
          <a:stretch/>
        </p:blipFill>
        <p:spPr bwMode="auto">
          <a:xfrm>
            <a:off x="2895600" y="3810000"/>
            <a:ext cx="3048000" cy="1131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ity of Incline Village Logo 7-1-2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609600"/>
            <a:ext cx="1143000" cy="586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6311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Update on the City Initiative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Village League and it’s Volunteers</a:t>
            </a:r>
          </a:p>
          <a:p>
            <a:r>
              <a:rPr lang="en-US" b="1" dirty="0"/>
              <a:t>Problems</a:t>
            </a:r>
            <a:r>
              <a:rPr lang="en-US" dirty="0"/>
              <a:t> and </a:t>
            </a:r>
            <a:r>
              <a:rPr lang="en-US" b="1" dirty="0"/>
              <a:t>Possibilities</a:t>
            </a:r>
          </a:p>
          <a:p>
            <a:r>
              <a:rPr lang="en-US" b="1" dirty="0"/>
              <a:t>Accomplishments</a:t>
            </a:r>
          </a:p>
          <a:p>
            <a:r>
              <a:rPr lang="en-US" b="1" dirty="0"/>
              <a:t>Summary Plan and Next Steps</a:t>
            </a:r>
            <a:endParaRPr lang="en-US" dirty="0"/>
          </a:p>
          <a:p>
            <a:r>
              <a:rPr lang="en-US" b="1" dirty="0"/>
              <a:t>Questions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442D498-0357-4A02-A0F3-881F8FFCA917}" type="slidenum">
              <a:rPr lang="en-US" smtClean="0"/>
              <a:t>2</a:t>
            </a:fld>
            <a:endParaRPr lang="en-US" dirty="0"/>
          </a:p>
        </p:txBody>
      </p:sp>
      <p:sp>
        <p:nvSpPr>
          <p:cNvPr id="9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/>
              <a:t>Village League to Save Incline Assets</a:t>
            </a:r>
          </a:p>
        </p:txBody>
      </p:sp>
      <p:pic>
        <p:nvPicPr>
          <p:cNvPr id="6" name="Picture 2" descr="City of Incline Village Logo 7-1-2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609600"/>
            <a:ext cx="1143000" cy="586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3801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Village League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Mission</a:t>
            </a:r>
          </a:p>
          <a:p>
            <a:pPr lvl="1"/>
            <a:r>
              <a:rPr lang="en-US" dirty="0"/>
              <a:t>“To correct situations that may or will become detrimental to Incline Village and Crystal Bay residents”</a:t>
            </a:r>
          </a:p>
          <a:p>
            <a:r>
              <a:rPr lang="en-US" dirty="0"/>
              <a:t>Prior Projects</a:t>
            </a:r>
          </a:p>
          <a:p>
            <a:pPr lvl="1"/>
            <a:r>
              <a:rPr lang="en-US" dirty="0"/>
              <a:t>1999 Save Incline Village Hospital </a:t>
            </a:r>
          </a:p>
          <a:p>
            <a:pPr lvl="1"/>
            <a:r>
              <a:rPr lang="en-US" dirty="0"/>
              <a:t>2001 Defend Incline Village Beaches</a:t>
            </a:r>
          </a:p>
          <a:p>
            <a:pPr lvl="1"/>
            <a:r>
              <a:rPr lang="en-US" dirty="0"/>
              <a:t>2003 Return Illegally Assessed Taxes. Property Tax Revolt</a:t>
            </a:r>
          </a:p>
          <a:p>
            <a:r>
              <a:rPr lang="en-US" dirty="0"/>
              <a:t>Vision for This Project – Get governance on track</a:t>
            </a:r>
          </a:p>
          <a:p>
            <a:pPr lvl="1"/>
            <a:r>
              <a:rPr lang="en-US" dirty="0"/>
              <a:t>Plan, produce and present a petition leading to </a:t>
            </a:r>
            <a:r>
              <a:rPr lang="en-US" b="1" dirty="0"/>
              <a:t>the best local governance of Incline Village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442D498-0357-4A02-A0F3-881F8FFCA917}" type="slidenum">
              <a:rPr lang="en-US" smtClean="0"/>
              <a:t>3</a:t>
            </a:fld>
            <a:endParaRPr lang="en-US"/>
          </a:p>
        </p:txBody>
      </p:sp>
      <p:sp>
        <p:nvSpPr>
          <p:cNvPr id="9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/>
              <a:t>Village League to Save Incline Assets</a:t>
            </a:r>
          </a:p>
        </p:txBody>
      </p:sp>
      <p:pic>
        <p:nvPicPr>
          <p:cNvPr id="6" name="Picture 2" descr="City of Incline Village Logo 7-1-2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609600"/>
            <a:ext cx="1143000" cy="586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7408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&amp; 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25000" lnSpcReduction="20000"/>
          </a:bodyPr>
          <a:lstStyle/>
          <a:p>
            <a:pPr algn="l" fontAlgn="base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US" sz="7200" b="1" dirty="0">
                <a:solidFill>
                  <a:srgbClr val="333333"/>
                </a:solidFill>
              </a:rPr>
              <a:t>B</a:t>
            </a:r>
            <a:r>
              <a:rPr lang="en-US" sz="7200" b="1" i="0" u="none" strike="noStrike" dirty="0">
                <a:solidFill>
                  <a:srgbClr val="333333"/>
                </a:solidFill>
                <a:effectLst/>
              </a:rPr>
              <a:t>roader range of housing options </a:t>
            </a:r>
            <a:r>
              <a:rPr lang="en-US" sz="7200" b="0" i="0" u="none" strike="noStrike" dirty="0">
                <a:solidFill>
                  <a:srgbClr val="333333"/>
                </a:solidFill>
                <a:effectLst/>
              </a:rPr>
              <a:t>better matched to range of incomes</a:t>
            </a:r>
          </a:p>
          <a:p>
            <a:pPr algn="l" fontAlgn="base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US" sz="7200" b="0" i="0" u="none" strike="noStrike" dirty="0">
                <a:solidFill>
                  <a:srgbClr val="333333"/>
                </a:solidFill>
                <a:effectLst/>
              </a:rPr>
              <a:t>Address </a:t>
            </a:r>
            <a:r>
              <a:rPr lang="en-US" sz="7200" b="1" i="0" u="none" strike="noStrike" dirty="0">
                <a:solidFill>
                  <a:srgbClr val="333333"/>
                </a:solidFill>
                <a:effectLst/>
              </a:rPr>
              <a:t>traffic jams </a:t>
            </a:r>
            <a:r>
              <a:rPr lang="en-US" sz="7200" b="0" i="0" u="none" strike="noStrike" dirty="0">
                <a:solidFill>
                  <a:srgbClr val="333333"/>
                </a:solidFill>
                <a:effectLst/>
              </a:rPr>
              <a:t>in and out of town</a:t>
            </a:r>
          </a:p>
          <a:p>
            <a:pPr algn="l" fontAlgn="base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US" sz="7200" b="0" i="0" u="none" strike="noStrike" dirty="0">
                <a:solidFill>
                  <a:srgbClr val="333333"/>
                </a:solidFill>
                <a:effectLst/>
              </a:rPr>
              <a:t>More safe/legal </a:t>
            </a:r>
            <a:r>
              <a:rPr lang="en-US" sz="7200" b="1" i="0" u="none" strike="noStrike" dirty="0">
                <a:solidFill>
                  <a:srgbClr val="333333"/>
                </a:solidFill>
                <a:effectLst/>
              </a:rPr>
              <a:t>parking</a:t>
            </a:r>
            <a:r>
              <a:rPr lang="en-US" sz="7200" b="0" i="0" u="none" strike="noStrike" dirty="0">
                <a:solidFill>
                  <a:srgbClr val="333333"/>
                </a:solidFill>
                <a:effectLst/>
              </a:rPr>
              <a:t> and less unsafe/illegal parking</a:t>
            </a:r>
          </a:p>
          <a:p>
            <a:pPr algn="l" fontAlgn="base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US" sz="7200" b="1" i="0" u="none" strike="noStrike" dirty="0">
                <a:solidFill>
                  <a:srgbClr val="333333"/>
                </a:solidFill>
                <a:effectLst/>
              </a:rPr>
              <a:t>Short term rental oversight </a:t>
            </a:r>
            <a:r>
              <a:rPr lang="en-US" sz="7200" b="0" i="0" u="none" strike="noStrike" dirty="0">
                <a:solidFill>
                  <a:srgbClr val="333333"/>
                </a:solidFill>
                <a:effectLst/>
              </a:rPr>
              <a:t>that prevents nuisances and burdens</a:t>
            </a:r>
          </a:p>
          <a:p>
            <a:pPr algn="l" fontAlgn="base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US" sz="7200" b="0" i="0" u="none" strike="noStrike" dirty="0">
                <a:solidFill>
                  <a:srgbClr val="333333"/>
                </a:solidFill>
                <a:effectLst/>
              </a:rPr>
              <a:t>Bring back or keep </a:t>
            </a:r>
            <a:r>
              <a:rPr lang="en-US" sz="7200" b="1" i="0" u="none" strike="noStrike" dirty="0">
                <a:solidFill>
                  <a:srgbClr val="333333"/>
                </a:solidFill>
                <a:effectLst/>
              </a:rPr>
              <a:t>services in town (building office, police, court, etc.)</a:t>
            </a:r>
          </a:p>
          <a:p>
            <a:pPr algn="l" fontAlgn="base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US" sz="7200" b="0" i="0" u="none" strike="noStrike" dirty="0">
                <a:solidFill>
                  <a:srgbClr val="333333"/>
                </a:solidFill>
                <a:effectLst/>
              </a:rPr>
              <a:t>Better </a:t>
            </a:r>
            <a:r>
              <a:rPr lang="en-US" sz="7200" b="1" i="0" u="none" strike="noStrike" dirty="0">
                <a:solidFill>
                  <a:srgbClr val="333333"/>
                </a:solidFill>
                <a:effectLst/>
              </a:rPr>
              <a:t>snowplowing</a:t>
            </a:r>
            <a:r>
              <a:rPr lang="en-US" sz="7200" b="0" i="0" u="none" strike="noStrike" dirty="0">
                <a:solidFill>
                  <a:srgbClr val="333333"/>
                </a:solidFill>
                <a:effectLst/>
              </a:rPr>
              <a:t> of streets and faster snowplowing of sidewalks</a:t>
            </a:r>
          </a:p>
          <a:p>
            <a:pPr algn="l" fontAlgn="base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US" sz="7200" b="0" i="0" u="none" strike="noStrike" dirty="0">
                <a:solidFill>
                  <a:srgbClr val="333333"/>
                </a:solidFill>
                <a:effectLst/>
              </a:rPr>
              <a:t>Faster and </a:t>
            </a:r>
            <a:r>
              <a:rPr lang="en-US" sz="7200" b="1" i="0" u="none" strike="noStrike" dirty="0">
                <a:solidFill>
                  <a:srgbClr val="333333"/>
                </a:solidFill>
                <a:effectLst/>
              </a:rPr>
              <a:t>more convenient building permits</a:t>
            </a:r>
            <a:r>
              <a:rPr lang="en-US" sz="7200" b="0" i="0" u="none" strike="noStrike" dirty="0">
                <a:solidFill>
                  <a:srgbClr val="333333"/>
                </a:solidFill>
                <a:effectLst/>
              </a:rPr>
              <a:t> and inspections</a:t>
            </a:r>
          </a:p>
          <a:p>
            <a:pPr algn="l" fontAlgn="base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US" sz="7200" b="1" i="0" u="none" strike="noStrike" dirty="0">
                <a:solidFill>
                  <a:srgbClr val="333333"/>
                </a:solidFill>
                <a:effectLst/>
              </a:rPr>
              <a:t>Better communications </a:t>
            </a:r>
            <a:r>
              <a:rPr lang="en-US" sz="7200" b="0" i="0" u="none" strike="noStrike" dirty="0">
                <a:solidFill>
                  <a:srgbClr val="333333"/>
                </a:solidFill>
                <a:effectLst/>
              </a:rPr>
              <a:t>with residents</a:t>
            </a:r>
          </a:p>
          <a:p>
            <a:pPr algn="l" fontAlgn="base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US" sz="7200" b="0" i="0" u="none" strike="noStrike" dirty="0">
                <a:solidFill>
                  <a:srgbClr val="333333"/>
                </a:solidFill>
                <a:effectLst/>
              </a:rPr>
              <a:t>More </a:t>
            </a:r>
            <a:r>
              <a:rPr lang="en-US" sz="7200" b="1" i="0" u="none" strike="noStrike" dirty="0">
                <a:solidFill>
                  <a:srgbClr val="333333"/>
                </a:solidFill>
                <a:effectLst/>
              </a:rPr>
              <a:t>community spirit </a:t>
            </a:r>
            <a:r>
              <a:rPr lang="en-US" sz="7200" b="0" i="0" u="none" strike="noStrike" dirty="0">
                <a:solidFill>
                  <a:srgbClr val="333333"/>
                </a:solidFill>
                <a:effectLst/>
              </a:rPr>
              <a:t>and events</a:t>
            </a:r>
          </a:p>
          <a:p>
            <a:pPr algn="l" fontAlgn="base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US" sz="7200" b="0" i="0" u="none" strike="noStrike" dirty="0">
                <a:solidFill>
                  <a:srgbClr val="333333"/>
                </a:solidFill>
                <a:effectLst/>
              </a:rPr>
              <a:t>Better </a:t>
            </a:r>
            <a:r>
              <a:rPr lang="en-US" sz="7200" b="1" i="0" u="none" strike="noStrike" dirty="0">
                <a:solidFill>
                  <a:srgbClr val="333333"/>
                </a:solidFill>
                <a:effectLst/>
              </a:rPr>
              <a:t>planning</a:t>
            </a:r>
            <a:r>
              <a:rPr lang="en-US" sz="7200" b="0" i="0" u="none" strike="noStrike" dirty="0">
                <a:solidFill>
                  <a:srgbClr val="333333"/>
                </a:solidFill>
                <a:effectLst/>
              </a:rPr>
              <a:t> (more </a:t>
            </a:r>
            <a:r>
              <a:rPr lang="en-US" sz="7200" b="1" i="0" u="none" strike="noStrike" dirty="0">
                <a:solidFill>
                  <a:srgbClr val="333333"/>
                </a:solidFill>
                <a:effectLst/>
              </a:rPr>
              <a:t>sidewalks</a:t>
            </a:r>
            <a:r>
              <a:rPr lang="en-US" sz="7200" b="0" i="0" u="none" strike="noStrike" dirty="0">
                <a:solidFill>
                  <a:srgbClr val="333333"/>
                </a:solidFill>
                <a:effectLst/>
              </a:rPr>
              <a:t> and possible </a:t>
            </a:r>
            <a:r>
              <a:rPr lang="en-US" sz="7200" b="1" i="0" u="none" strike="noStrike" dirty="0">
                <a:solidFill>
                  <a:srgbClr val="333333"/>
                </a:solidFill>
                <a:effectLst/>
              </a:rPr>
              <a:t>town center </a:t>
            </a:r>
            <a:r>
              <a:rPr lang="en-US" sz="7200" b="0" i="0" u="none" strike="noStrike" dirty="0">
                <a:solidFill>
                  <a:srgbClr val="333333"/>
                </a:solidFill>
                <a:effectLst/>
              </a:rPr>
              <a:t>amenities)</a:t>
            </a:r>
          </a:p>
          <a:p>
            <a:pPr algn="l" fontAlgn="base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US" sz="7200" b="0" i="0" u="none" strike="noStrike" dirty="0">
                <a:solidFill>
                  <a:srgbClr val="333333"/>
                </a:solidFill>
                <a:effectLst/>
              </a:rPr>
              <a:t>Better management of </a:t>
            </a:r>
            <a:r>
              <a:rPr lang="en-US" sz="7200" b="1" i="0" u="none" strike="noStrike" dirty="0">
                <a:solidFill>
                  <a:srgbClr val="333333"/>
                </a:solidFill>
                <a:effectLst/>
              </a:rPr>
              <a:t>economic development and redevelopment</a:t>
            </a:r>
          </a:p>
          <a:p>
            <a:pPr algn="l" fontAlgn="base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US" sz="7200" b="0" i="0" u="none" strike="noStrike" dirty="0">
                <a:solidFill>
                  <a:srgbClr val="333333"/>
                </a:solidFill>
                <a:effectLst/>
              </a:rPr>
              <a:t>Better </a:t>
            </a:r>
            <a:r>
              <a:rPr lang="en-US" sz="7200" b="1" i="0" u="none" strike="noStrike" dirty="0">
                <a:solidFill>
                  <a:srgbClr val="333333"/>
                </a:solidFill>
                <a:effectLst/>
              </a:rPr>
              <a:t>policing</a:t>
            </a:r>
            <a:r>
              <a:rPr lang="en-US" sz="7200" b="0" i="0" u="none" strike="noStrike" dirty="0">
                <a:solidFill>
                  <a:srgbClr val="333333"/>
                </a:solidFill>
                <a:effectLst/>
              </a:rPr>
              <a:t> priorities and investigations</a:t>
            </a:r>
          </a:p>
          <a:p>
            <a:pPr algn="l" fontAlgn="base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US" sz="7200" b="0" i="0" u="none" strike="noStrike" dirty="0">
                <a:solidFill>
                  <a:srgbClr val="333333"/>
                </a:solidFill>
                <a:effectLst/>
              </a:rPr>
              <a:t>Better </a:t>
            </a:r>
            <a:r>
              <a:rPr lang="en-US" sz="7200" b="1" i="0" u="none" strike="noStrike" dirty="0">
                <a:solidFill>
                  <a:srgbClr val="333333"/>
                </a:solidFill>
                <a:effectLst/>
              </a:rPr>
              <a:t>pedestrian options </a:t>
            </a:r>
            <a:r>
              <a:rPr lang="en-US" sz="7200" b="0" i="0" u="none" strike="noStrike" dirty="0">
                <a:solidFill>
                  <a:srgbClr val="333333"/>
                </a:solidFill>
                <a:effectLst/>
              </a:rPr>
              <a:t>and safety</a:t>
            </a:r>
          </a:p>
          <a:p>
            <a:pPr fontAlgn="base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US" sz="7200" dirty="0"/>
              <a:t>Local interests and rights ignored or abused by </a:t>
            </a:r>
            <a:r>
              <a:rPr lang="en-US" sz="7200" b="1" dirty="0"/>
              <a:t>agency delinquencies</a:t>
            </a:r>
          </a:p>
          <a:p>
            <a:pPr algn="l" fontAlgn="base">
              <a:lnSpc>
                <a:spcPct val="120000"/>
              </a:lnSpc>
              <a:buFont typeface="Wingdings" panose="05000000000000000000" pitchFamily="2" charset="2"/>
              <a:buChar char="v"/>
            </a:pPr>
            <a:endParaRPr lang="en-US" sz="7200" b="0" i="0" u="none" strike="noStrike" dirty="0">
              <a:solidFill>
                <a:srgbClr val="333333"/>
              </a:solidFill>
              <a:effectLst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442D498-0357-4A02-A0F3-881F8FFCA917}" type="slidenum">
              <a:rPr lang="en-US" smtClean="0"/>
              <a:t>4</a:t>
            </a:fld>
            <a:endParaRPr lang="en-US"/>
          </a:p>
        </p:txBody>
      </p:sp>
      <p:sp>
        <p:nvSpPr>
          <p:cNvPr id="9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/>
              <a:t>Village League to Save Incline Assets</a:t>
            </a:r>
          </a:p>
        </p:txBody>
      </p:sp>
      <p:pic>
        <p:nvPicPr>
          <p:cNvPr id="6" name="Picture 2" descr="City of Incline Village Logo 7-1-2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609600"/>
            <a:ext cx="1143000" cy="586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5858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Plan: Vision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r>
              <a:rPr lang="en-US" dirty="0"/>
              <a:t>Deliver a petition giving voters the choice to decide upon becoming a city</a:t>
            </a:r>
          </a:p>
          <a:p>
            <a:r>
              <a:rPr lang="en-US" dirty="0"/>
              <a:t>Choose which services to take or leave with Washoe County</a:t>
            </a:r>
          </a:p>
          <a:p>
            <a:r>
              <a:rPr lang="en-US" dirty="0"/>
              <a:t>Don’t create any new problems</a:t>
            </a:r>
          </a:p>
          <a:p>
            <a:pPr lvl="1"/>
            <a:r>
              <a:rPr lang="en-US" dirty="0"/>
              <a:t>Preserve the beach deed, recreation, fire, etc.</a:t>
            </a:r>
          </a:p>
          <a:p>
            <a:r>
              <a:rPr lang="en-US" dirty="0"/>
              <a:t>Driven by </a:t>
            </a:r>
            <a:r>
              <a:rPr lang="en-US" b="1" dirty="0"/>
              <a:t>our</a:t>
            </a:r>
            <a:r>
              <a:rPr lang="en-US" dirty="0"/>
              <a:t> </a:t>
            </a:r>
            <a:r>
              <a:rPr lang="en-US" b="1" dirty="0"/>
              <a:t>preferences</a:t>
            </a:r>
            <a:r>
              <a:rPr lang="en-US" dirty="0"/>
              <a:t> and </a:t>
            </a:r>
            <a:r>
              <a:rPr lang="en-US" b="1" dirty="0"/>
              <a:t>our</a:t>
            </a:r>
            <a:r>
              <a:rPr lang="en-US" dirty="0"/>
              <a:t> </a:t>
            </a:r>
            <a:r>
              <a:rPr lang="en-US" b="1" dirty="0"/>
              <a:t>priorities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442D498-0357-4A02-A0F3-881F8FFCA917}" type="slidenum">
              <a:rPr lang="en-US" smtClean="0"/>
              <a:t>5</a:t>
            </a:fld>
            <a:endParaRPr lang="en-US"/>
          </a:p>
        </p:txBody>
      </p:sp>
      <p:sp>
        <p:nvSpPr>
          <p:cNvPr id="9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/>
              <a:t>Village League to Save Incline Assets</a:t>
            </a:r>
          </a:p>
        </p:txBody>
      </p:sp>
      <p:pic>
        <p:nvPicPr>
          <p:cNvPr id="6" name="Picture 2" descr="City of Incline Village Logo 7-1-2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609600"/>
            <a:ext cx="1143000" cy="586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5370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Petition NRS 266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6 qualifiers and 8 mandatory petition elements</a:t>
            </a:r>
          </a:p>
          <a:p>
            <a:endParaRPr lang="en-US" dirty="0"/>
          </a:p>
          <a:p>
            <a:r>
              <a:rPr lang="en-US" dirty="0"/>
              <a:t>Signing the petition is:</a:t>
            </a:r>
          </a:p>
          <a:p>
            <a:pPr lvl="1"/>
            <a:r>
              <a:rPr lang="en-US" dirty="0"/>
              <a:t>to “hold a vote to approve a city or not”</a:t>
            </a:r>
          </a:p>
          <a:p>
            <a:pPr lvl="1"/>
            <a:endParaRPr lang="en-US" dirty="0"/>
          </a:p>
          <a:p>
            <a:r>
              <a:rPr lang="en-US" dirty="0"/>
              <a:t>Signing the petition does NOT:</a:t>
            </a:r>
          </a:p>
          <a:p>
            <a:pPr lvl="1"/>
            <a:r>
              <a:rPr lang="en-US" dirty="0"/>
              <a:t>“approve or create a city”</a:t>
            </a:r>
          </a:p>
          <a:p>
            <a:pPr lvl="1"/>
            <a:endParaRPr lang="en-US" dirty="0"/>
          </a:p>
          <a:p>
            <a:r>
              <a:rPr lang="en-US" dirty="0"/>
              <a:t>After the petition, voters decide and vote:</a:t>
            </a:r>
          </a:p>
          <a:p>
            <a:pPr lvl="1"/>
            <a:r>
              <a:rPr lang="en-US" dirty="0"/>
              <a:t>Yes or No “to approve a city”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Village League to Save Incline Assets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E8CFB-A749-48DC-BA90-4B0F2C397740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2" descr="City of Incline Village Logo 7-1-2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609600"/>
            <a:ext cx="1143000" cy="586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5739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Accomplishments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25000" lnSpcReduction="20000"/>
          </a:bodyPr>
          <a:lstStyle/>
          <a:p>
            <a:pPr algn="l" fontAlgn="base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US" sz="7200" b="1" dirty="0">
                <a:solidFill>
                  <a:srgbClr val="333333"/>
                </a:solidFill>
              </a:rPr>
              <a:t>July 2022	Announced Initiative</a:t>
            </a:r>
            <a:endParaRPr lang="en-US" sz="7200" b="0" i="0" u="none" strike="noStrike" dirty="0">
              <a:solidFill>
                <a:srgbClr val="333333"/>
              </a:solidFill>
              <a:effectLst/>
            </a:endParaRPr>
          </a:p>
          <a:p>
            <a:pPr algn="l" fontAlgn="base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US" sz="7200" b="1" dirty="0">
                <a:solidFill>
                  <a:srgbClr val="333333"/>
                </a:solidFill>
              </a:rPr>
              <a:t>Aug 2022</a:t>
            </a:r>
            <a:r>
              <a:rPr lang="en-US" sz="7200" dirty="0">
                <a:solidFill>
                  <a:srgbClr val="333333"/>
                </a:solidFill>
              </a:rPr>
              <a:t>	</a:t>
            </a:r>
            <a:r>
              <a:rPr lang="en-US" sz="7200" b="1" dirty="0">
                <a:solidFill>
                  <a:srgbClr val="333333"/>
                </a:solidFill>
              </a:rPr>
              <a:t>Hired counsel, surveyor, media, municipal finance, marketing</a:t>
            </a:r>
            <a:endParaRPr lang="en-US" sz="7200" b="1" i="0" u="none" strike="noStrike" dirty="0">
              <a:solidFill>
                <a:srgbClr val="333333"/>
              </a:solidFill>
              <a:effectLst/>
            </a:endParaRPr>
          </a:p>
          <a:p>
            <a:pPr algn="l" fontAlgn="base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US" sz="7200" b="1" dirty="0">
                <a:solidFill>
                  <a:srgbClr val="333333"/>
                </a:solidFill>
              </a:rPr>
              <a:t>Sept 2022 	Townhall, Community Presentations and Engagement</a:t>
            </a:r>
            <a:endParaRPr lang="en-US" sz="7200" b="1" i="0" u="none" strike="noStrike" dirty="0">
              <a:solidFill>
                <a:srgbClr val="333333"/>
              </a:solidFill>
              <a:effectLst/>
            </a:endParaRPr>
          </a:p>
          <a:p>
            <a:pPr algn="l" fontAlgn="base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US" sz="7200" b="1" i="0" u="none" strike="noStrike" dirty="0">
                <a:solidFill>
                  <a:srgbClr val="333333"/>
                </a:solidFill>
                <a:effectLst/>
              </a:rPr>
              <a:t>Sept 2022  	Began collaborations with Fernley, IVGID, NLTFD, </a:t>
            </a:r>
            <a:r>
              <a:rPr lang="en-US" sz="7200" b="1" i="0" u="none" strike="noStrike" dirty="0" err="1">
                <a:solidFill>
                  <a:srgbClr val="333333"/>
                </a:solidFill>
                <a:effectLst/>
              </a:rPr>
              <a:t>etc</a:t>
            </a:r>
            <a:endParaRPr lang="en-US" sz="7200" b="0" i="0" u="none" strike="noStrike" dirty="0">
              <a:solidFill>
                <a:srgbClr val="333333"/>
              </a:solidFill>
              <a:effectLst/>
            </a:endParaRPr>
          </a:p>
          <a:p>
            <a:pPr algn="l" fontAlgn="base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US" sz="7200" b="1" i="0" u="none" strike="noStrike" dirty="0">
                <a:solidFill>
                  <a:srgbClr val="333333"/>
                </a:solidFill>
                <a:effectLst/>
              </a:rPr>
              <a:t>Feb 2023	Completed Beach Deed Legal review</a:t>
            </a:r>
          </a:p>
          <a:p>
            <a:pPr algn="l" fontAlgn="base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US" sz="7200" b="1" i="0" u="none" strike="noStrike" dirty="0">
                <a:solidFill>
                  <a:srgbClr val="333333"/>
                </a:solidFill>
                <a:effectLst/>
              </a:rPr>
              <a:t>Apr 2023</a:t>
            </a:r>
            <a:r>
              <a:rPr lang="en-US" sz="7200" b="0" i="0" u="none" strike="noStrike" dirty="0">
                <a:solidFill>
                  <a:srgbClr val="333333"/>
                </a:solidFill>
                <a:effectLst/>
              </a:rPr>
              <a:t>	</a:t>
            </a:r>
            <a:r>
              <a:rPr lang="en-US" sz="7200" b="1" i="0" u="none" strike="noStrike" dirty="0">
                <a:solidFill>
                  <a:srgbClr val="333333"/>
                </a:solidFill>
                <a:effectLst/>
              </a:rPr>
              <a:t>Began meetings with Dept Taxation’s Local Gov Finance</a:t>
            </a:r>
          </a:p>
          <a:p>
            <a:pPr algn="l" fontAlgn="base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US" sz="7200" b="1" i="0" u="none" strike="noStrike" dirty="0">
                <a:solidFill>
                  <a:srgbClr val="333333"/>
                </a:solidFill>
                <a:effectLst/>
              </a:rPr>
              <a:t>Apr 2023	Engaged petition campaign manager firm</a:t>
            </a:r>
          </a:p>
          <a:p>
            <a:pPr algn="l" fontAlgn="base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US" sz="7200" b="1" i="0" u="none" strike="noStrike" dirty="0">
                <a:solidFill>
                  <a:srgbClr val="333333"/>
                </a:solidFill>
                <a:effectLst/>
              </a:rPr>
              <a:t>June 2023	Conducted </a:t>
            </a:r>
            <a:r>
              <a:rPr lang="en-US" sz="7200" b="1" i="0" u="none" strike="noStrike" dirty="0" err="1">
                <a:solidFill>
                  <a:srgbClr val="333333"/>
                </a:solidFill>
                <a:effectLst/>
              </a:rPr>
              <a:t>FlashVote</a:t>
            </a:r>
            <a:r>
              <a:rPr lang="en-US" sz="7200" b="1" i="0" u="none" strike="noStrike" dirty="0">
                <a:solidFill>
                  <a:srgbClr val="333333"/>
                </a:solidFill>
                <a:effectLst/>
              </a:rPr>
              <a:t> community survey</a:t>
            </a:r>
          </a:p>
          <a:p>
            <a:pPr algn="l" fontAlgn="base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US" sz="7200" b="1" dirty="0">
                <a:solidFill>
                  <a:srgbClr val="333333"/>
                </a:solidFill>
              </a:rPr>
              <a:t>June 2023	Completed finance review</a:t>
            </a:r>
            <a:endParaRPr lang="en-US" sz="7200" b="1" i="0" u="none" strike="noStrike" dirty="0">
              <a:solidFill>
                <a:srgbClr val="333333"/>
              </a:solidFill>
              <a:effectLst/>
            </a:endParaRPr>
          </a:p>
          <a:p>
            <a:pPr algn="l" fontAlgn="base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US" sz="7200" b="1" i="0" u="none" strike="noStrike" dirty="0">
                <a:solidFill>
                  <a:srgbClr val="333333"/>
                </a:solidFill>
                <a:effectLst/>
              </a:rPr>
              <a:t>July 2023	PAUSE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442D498-0357-4A02-A0F3-881F8FFCA917}" type="slidenum">
              <a:rPr lang="en-US" smtClean="0"/>
              <a:t>7</a:t>
            </a:fld>
            <a:endParaRPr lang="en-US"/>
          </a:p>
        </p:txBody>
      </p:sp>
      <p:sp>
        <p:nvSpPr>
          <p:cNvPr id="9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/>
              <a:t>Village League to Save Incline Assets</a:t>
            </a:r>
          </a:p>
        </p:txBody>
      </p:sp>
      <p:pic>
        <p:nvPicPr>
          <p:cNvPr id="6" name="Picture 2" descr="City of Incline Village Logo 7-1-2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609600"/>
            <a:ext cx="1143000" cy="586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90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Next?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199"/>
          </a:xfrm>
        </p:spPr>
        <p:txBody>
          <a:bodyPr>
            <a:normAutofit/>
          </a:bodyPr>
          <a:lstStyle/>
          <a:p>
            <a:r>
              <a:rPr lang="en-US" b="1" dirty="0"/>
              <a:t>Vigilance – Monitor election outcome</a:t>
            </a:r>
          </a:p>
          <a:p>
            <a:r>
              <a:rPr lang="en-US" b="1" dirty="0"/>
              <a:t>Continue petition refinement</a:t>
            </a:r>
          </a:p>
          <a:p>
            <a:r>
              <a:rPr lang="en-US" b="1" dirty="0"/>
              <a:t>Make Go/No Go Decision in 2025</a:t>
            </a:r>
          </a:p>
          <a:p>
            <a:r>
              <a:rPr lang="en-US" b="1" dirty="0"/>
              <a:t>Reconnect – Resume community engagement</a:t>
            </a:r>
          </a:p>
          <a:p>
            <a:r>
              <a:rPr lang="en-US" b="1" dirty="0"/>
              <a:t>Survey – Sample community sentiment </a:t>
            </a:r>
            <a:r>
              <a:rPr lang="en-US" b="1"/>
              <a:t>and resume </a:t>
            </a:r>
            <a:r>
              <a:rPr lang="en-US" b="1" dirty="0"/>
              <a:t>if positive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Village League to Save Incline Assets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E8CFB-A749-48DC-BA90-4B0F2C397740}" type="slidenum">
              <a:rPr lang="en-US" smtClean="0"/>
              <a:t>8</a:t>
            </a:fld>
            <a:endParaRPr lang="en-US"/>
          </a:p>
        </p:txBody>
      </p:sp>
      <p:pic>
        <p:nvPicPr>
          <p:cNvPr id="6" name="Picture 2" descr="City of Incline Village Logo 7-1-2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609600"/>
            <a:ext cx="1143000" cy="586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324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QUESTIONS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Village League to Save Incline Assets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E8CFB-A749-48DC-BA90-4B0F2C397740}" type="slidenum">
              <a:rPr lang="en-US" smtClean="0"/>
              <a:t>9</a:t>
            </a:fld>
            <a:endParaRPr lang="en-US"/>
          </a:p>
        </p:txBody>
      </p:sp>
      <p:pic>
        <p:nvPicPr>
          <p:cNvPr id="7" name="Picture 2" descr="City of Incline Village Logo 7-1-2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609600"/>
            <a:ext cx="1143000" cy="586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3606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30842</TotalTime>
  <Words>546</Words>
  <Application>Microsoft Macintosh PowerPoint</Application>
  <PresentationFormat>On-screen Show (4:3)</PresentationFormat>
  <Paragraphs>101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Office Theme</vt:lpstr>
      <vt:lpstr>PowerPoint Presentation</vt:lpstr>
      <vt:lpstr>Update on the City Initiative</vt:lpstr>
      <vt:lpstr>Village League</vt:lpstr>
      <vt:lpstr>Problems &amp; Opportunities</vt:lpstr>
      <vt:lpstr>Plan: Vision</vt:lpstr>
      <vt:lpstr>The Petition NRS 266 </vt:lpstr>
      <vt:lpstr>Accomplishments</vt:lpstr>
      <vt:lpstr>What’s Next?</vt:lpstr>
      <vt:lpstr>QUESTIONS</vt:lpstr>
      <vt:lpstr>Contact Info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Todd Lowe</cp:lastModifiedBy>
  <cp:revision>61</cp:revision>
  <cp:lastPrinted>2022-09-27T22:35:58Z</cp:lastPrinted>
  <dcterms:created xsi:type="dcterms:W3CDTF">2022-08-10T22:57:39Z</dcterms:created>
  <dcterms:modified xsi:type="dcterms:W3CDTF">2024-07-22T18:45:22Z</dcterms:modified>
</cp:coreProperties>
</file>