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2"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47" d="100"/>
          <a:sy n="47" d="100"/>
        </p:scale>
        <p:origin x="672"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3FA35F-A35F-40B1-A95F-2D06F4768D1E}" type="datetimeFigureOut">
              <a:rPr lang="en-US" smtClean="0"/>
              <a:t>2/22/2022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232BD4-A34C-4481-A675-8FDE1A25C4B7}" type="slidenum">
              <a:rPr lang="en-US" smtClean="0"/>
              <a:t>‹#›</a:t>
            </a:fld>
            <a:endParaRPr lang="en-US"/>
          </a:p>
        </p:txBody>
      </p:sp>
    </p:spTree>
    <p:extLst>
      <p:ext uri="{BB962C8B-B14F-4D97-AF65-F5344CB8AC3E}">
        <p14:creationId xmlns:p14="http://schemas.microsoft.com/office/powerpoint/2010/main" val="2576249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001C4FB-47BB-42CF-81D2-2961F8806007}" type="datetime1">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1860608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67B971-23E2-4292-9A11-BD17D4FE800F}" type="datetime1">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298559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2463B9-768F-473C-B333-58B7EE703AA7}" type="datetime1">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380680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2ED56-DA64-46D3-B7E9-AD7DE19C1BAA}" type="datetime1">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2246776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1CBBFB-3F93-4E3A-A2A3-18700B446D74}" type="datetime1">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189774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5C9361-7D11-4141-BBF2-FBBF172243D3}" type="datetime1">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1983841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D05429-7FAE-40E2-8D9E-4A5222FCB4F6}" type="datetime1">
              <a:rPr lang="en-US" smtClean="0"/>
              <a:t>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2842158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3D59B5-44A6-4097-AA94-54CE0D847E89}" type="datetime1">
              <a:rPr lang="en-US" smtClean="0"/>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230432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925A0-4549-4026-A6E4-121A3D252DC2}" type="datetime1">
              <a:rPr lang="en-US" smtClean="0"/>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129076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68F632-2764-4508-93DD-567F34626200}" type="datetime1">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3588012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BE0BE5-4287-4CC0-8997-067BED02D2A0}" type="datetime1">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C6CC7-0652-47E5-8B95-B66DC65133AA}" type="slidenum">
              <a:rPr lang="en-US" smtClean="0"/>
              <a:t>‹#›</a:t>
            </a:fld>
            <a:endParaRPr lang="en-US"/>
          </a:p>
        </p:txBody>
      </p:sp>
    </p:spTree>
    <p:extLst>
      <p:ext uri="{BB962C8B-B14F-4D97-AF65-F5344CB8AC3E}">
        <p14:creationId xmlns:p14="http://schemas.microsoft.com/office/powerpoint/2010/main" val="215046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4C57B-D54B-4C48-B2D6-1CD73E2E26BD}" type="datetime1">
              <a:rPr lang="en-US" smtClean="0"/>
              <a:t>2/22/2022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C6CC7-0652-47E5-8B95-B66DC65133AA}" type="slidenum">
              <a:rPr lang="en-US" smtClean="0"/>
              <a:t>‹#›</a:t>
            </a:fld>
            <a:endParaRPr lang="en-US"/>
          </a:p>
        </p:txBody>
      </p:sp>
    </p:spTree>
    <p:extLst>
      <p:ext uri="{BB962C8B-B14F-4D97-AF65-F5344CB8AC3E}">
        <p14:creationId xmlns:p14="http://schemas.microsoft.com/office/powerpoint/2010/main" val="635771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electionsdepartment@washoecounty.gov"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www.yourtahoeplace.com/ivgid/board-of-trustees/trustee-intere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1</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441173" y="519235"/>
            <a:ext cx="9139031" cy="830997"/>
          </a:xfrm>
          <a:prstGeom prst="rect">
            <a:avLst/>
          </a:prstGeom>
          <a:noFill/>
        </p:spPr>
        <p:txBody>
          <a:bodyPr wrap="square" rtlCol="0">
            <a:spAutoFit/>
          </a:bodyPr>
          <a:lstStyle/>
          <a:p>
            <a:pPr algn="ctr"/>
            <a:r>
              <a:rPr lang="en-US" sz="2400" dirty="0">
                <a:latin typeface="Arial Rounded MT Bold" panose="020F0704030504030204" pitchFamily="34" charset="0"/>
              </a:rPr>
              <a:t>Scope of the Incline Village General Improvement District (IVGID)</a:t>
            </a:r>
          </a:p>
        </p:txBody>
      </p:sp>
      <p:sp>
        <p:nvSpPr>
          <p:cNvPr id="3" name="TextBox 2">
            <a:extLst>
              <a:ext uri="{FF2B5EF4-FFF2-40B4-BE49-F238E27FC236}">
                <a16:creationId xmlns:a16="http://schemas.microsoft.com/office/drawing/2014/main" id="{508070B9-40D0-4EE3-86B8-2D93CEF14DD2}"/>
              </a:ext>
            </a:extLst>
          </p:cNvPr>
          <p:cNvSpPr txBox="1"/>
          <p:nvPr/>
        </p:nvSpPr>
        <p:spPr>
          <a:xfrm>
            <a:off x="1605169" y="1322007"/>
            <a:ext cx="9173818"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IVGID is a General Improvement District established under Nevada Revised Status, Chapter 318.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Chartered to provide water, sewer, trash and recreation services for Incline Village and Crystal Bay.</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Recreation includes the Championship and Mountain Golf courses, Diamond Pack ski area, the Tennis Center, the Recreation Center, various individual and community programs, and parks including the Disc Park, Skate Park and various ball fields and parks.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Deeded parcels in Incline Village have beach access to Burnt Cedar, Incline, Hermit and Ski Beaches.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Governed by a 5-person elected Board of Trustees with 4-year terms. Terms expire every 2 years.  This year the term for 2 positions expire. In two years, 3 positions will expire.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IVGID funds its services and facilities through charges for services, the Recreation and Beach Facilities fees, a percentage of ad valorem property taxes, and grant funding.</a:t>
            </a:r>
          </a:p>
        </p:txBody>
      </p:sp>
    </p:spTree>
    <p:extLst>
      <p:ext uri="{BB962C8B-B14F-4D97-AF65-F5344CB8AC3E}">
        <p14:creationId xmlns:p14="http://schemas.microsoft.com/office/powerpoint/2010/main" val="6708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2</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441173" y="519235"/>
            <a:ext cx="9139031" cy="461665"/>
          </a:xfrm>
          <a:prstGeom prst="rect">
            <a:avLst/>
          </a:prstGeom>
          <a:noFill/>
        </p:spPr>
        <p:txBody>
          <a:bodyPr wrap="square" rtlCol="0">
            <a:spAutoFit/>
          </a:bodyPr>
          <a:lstStyle/>
          <a:p>
            <a:pPr algn="ctr"/>
            <a:r>
              <a:rPr lang="en-US" sz="2400" dirty="0">
                <a:latin typeface="Arial Rounded MT Bold" panose="020F0704030504030204" pitchFamily="34" charset="0"/>
              </a:rPr>
              <a:t>IVGID Overall 2021-22 Annual Budgets</a:t>
            </a:r>
          </a:p>
        </p:txBody>
      </p:sp>
      <p:graphicFrame>
        <p:nvGraphicFramePr>
          <p:cNvPr id="7" name="Table 8">
            <a:extLst>
              <a:ext uri="{FF2B5EF4-FFF2-40B4-BE49-F238E27FC236}">
                <a16:creationId xmlns:a16="http://schemas.microsoft.com/office/drawing/2014/main" id="{D3401A12-57B1-4B20-A04C-84CF4A6F6315}"/>
              </a:ext>
            </a:extLst>
          </p:cNvPr>
          <p:cNvGraphicFramePr>
            <a:graphicFrameLocks noGrp="1"/>
          </p:cNvGraphicFramePr>
          <p:nvPr>
            <p:extLst>
              <p:ext uri="{D42A27DB-BD31-4B8C-83A1-F6EECF244321}">
                <p14:modId xmlns:p14="http://schemas.microsoft.com/office/powerpoint/2010/main" val="4167799706"/>
              </p:ext>
            </p:extLst>
          </p:nvPr>
        </p:nvGraphicFramePr>
        <p:xfrm>
          <a:off x="1583140" y="1456645"/>
          <a:ext cx="8764504" cy="3129280"/>
        </p:xfrm>
        <a:graphic>
          <a:graphicData uri="http://schemas.openxmlformats.org/drawingml/2006/table">
            <a:tbl>
              <a:tblPr firstRow="1" bandRow="1">
                <a:tableStyleId>{5C22544A-7EE6-4342-B048-85BDC9FD1C3A}</a:tableStyleId>
              </a:tblPr>
              <a:tblGrid>
                <a:gridCol w="2191126">
                  <a:extLst>
                    <a:ext uri="{9D8B030D-6E8A-4147-A177-3AD203B41FA5}">
                      <a16:colId xmlns:a16="http://schemas.microsoft.com/office/drawing/2014/main" val="2730960242"/>
                    </a:ext>
                  </a:extLst>
                </a:gridCol>
                <a:gridCol w="2658379">
                  <a:extLst>
                    <a:ext uri="{9D8B030D-6E8A-4147-A177-3AD203B41FA5}">
                      <a16:colId xmlns:a16="http://schemas.microsoft.com/office/drawing/2014/main" val="832296433"/>
                    </a:ext>
                  </a:extLst>
                </a:gridCol>
                <a:gridCol w="1974376">
                  <a:extLst>
                    <a:ext uri="{9D8B030D-6E8A-4147-A177-3AD203B41FA5}">
                      <a16:colId xmlns:a16="http://schemas.microsoft.com/office/drawing/2014/main" val="3647235942"/>
                    </a:ext>
                  </a:extLst>
                </a:gridCol>
                <a:gridCol w="1940623">
                  <a:extLst>
                    <a:ext uri="{9D8B030D-6E8A-4147-A177-3AD203B41FA5}">
                      <a16:colId xmlns:a16="http://schemas.microsoft.com/office/drawing/2014/main" val="4066827687"/>
                    </a:ext>
                  </a:extLst>
                </a:gridCol>
              </a:tblGrid>
              <a:tr h="370840">
                <a:tc>
                  <a:txBody>
                    <a:bodyPr/>
                    <a:lstStyle/>
                    <a:p>
                      <a:r>
                        <a:rPr lang="en-US" dirty="0"/>
                        <a:t>Fund</a:t>
                      </a:r>
                    </a:p>
                  </a:txBody>
                  <a:tcPr/>
                </a:tc>
                <a:tc>
                  <a:txBody>
                    <a:bodyPr/>
                    <a:lstStyle/>
                    <a:p>
                      <a:r>
                        <a:rPr lang="en-US" dirty="0"/>
                        <a:t>Revenue Source</a:t>
                      </a:r>
                    </a:p>
                  </a:txBody>
                  <a:tcPr/>
                </a:tc>
                <a:tc>
                  <a:txBody>
                    <a:bodyPr/>
                    <a:lstStyle/>
                    <a:p>
                      <a:pPr algn="r"/>
                      <a:r>
                        <a:rPr lang="en-US" dirty="0"/>
                        <a:t>Budgeted Revenue</a:t>
                      </a:r>
                    </a:p>
                  </a:txBody>
                  <a:tcPr/>
                </a:tc>
                <a:tc>
                  <a:txBody>
                    <a:bodyPr/>
                    <a:lstStyle/>
                    <a:p>
                      <a:pPr algn="ctr"/>
                      <a:r>
                        <a:rPr lang="en-US" dirty="0"/>
                        <a:t>Budgeted Expense</a:t>
                      </a:r>
                    </a:p>
                  </a:txBody>
                  <a:tcPr/>
                </a:tc>
                <a:extLst>
                  <a:ext uri="{0D108BD9-81ED-4DB2-BD59-A6C34878D82A}">
                    <a16:rowId xmlns:a16="http://schemas.microsoft.com/office/drawing/2014/main" val="710788214"/>
                  </a:ext>
                </a:extLst>
              </a:tr>
              <a:tr h="370840">
                <a:tc>
                  <a:txBody>
                    <a:bodyPr/>
                    <a:lstStyle/>
                    <a:p>
                      <a:r>
                        <a:rPr lang="en-US" dirty="0"/>
                        <a:t>General Fund</a:t>
                      </a:r>
                    </a:p>
                  </a:txBody>
                  <a:tcPr/>
                </a:tc>
                <a:tc>
                  <a:txBody>
                    <a:bodyPr/>
                    <a:lstStyle/>
                    <a:p>
                      <a:r>
                        <a:rPr lang="en-US" dirty="0"/>
                        <a:t>Ad Valorem Taxes</a:t>
                      </a:r>
                    </a:p>
                  </a:txBody>
                  <a:tcPr/>
                </a:tc>
                <a:tc>
                  <a:txBody>
                    <a:bodyPr/>
                    <a:lstStyle/>
                    <a:p>
                      <a:pPr algn="ctr"/>
                      <a:r>
                        <a:rPr lang="en-US" dirty="0"/>
                        <a:t>$3.19M</a:t>
                      </a:r>
                    </a:p>
                  </a:txBody>
                  <a:tcPr/>
                </a:tc>
                <a:tc>
                  <a:txBody>
                    <a:bodyPr/>
                    <a:lstStyle/>
                    <a:p>
                      <a:pPr algn="ctr"/>
                      <a:r>
                        <a:rPr lang="en-US" dirty="0"/>
                        <a:t>$4.1 M</a:t>
                      </a:r>
                    </a:p>
                  </a:txBody>
                  <a:tcPr/>
                </a:tc>
                <a:extLst>
                  <a:ext uri="{0D108BD9-81ED-4DB2-BD59-A6C34878D82A}">
                    <a16:rowId xmlns:a16="http://schemas.microsoft.com/office/drawing/2014/main" val="2027778312"/>
                  </a:ext>
                </a:extLst>
              </a:tr>
              <a:tr h="370840">
                <a:tc>
                  <a:txBody>
                    <a:bodyPr/>
                    <a:lstStyle/>
                    <a:p>
                      <a:r>
                        <a:rPr lang="en-US" dirty="0"/>
                        <a:t>Community Services</a:t>
                      </a:r>
                    </a:p>
                  </a:txBody>
                  <a:tcPr/>
                </a:tc>
                <a:tc>
                  <a:txBody>
                    <a:bodyPr/>
                    <a:lstStyle/>
                    <a:p>
                      <a:r>
                        <a:rPr lang="en-US" dirty="0"/>
                        <a:t>Charges for Services and Recreation Facility Fee</a:t>
                      </a:r>
                    </a:p>
                  </a:txBody>
                  <a:tcPr/>
                </a:tc>
                <a:tc>
                  <a:txBody>
                    <a:bodyPr/>
                    <a:lstStyle/>
                    <a:p>
                      <a:pPr algn="ctr"/>
                      <a:r>
                        <a:rPr lang="en-US" dirty="0"/>
                        <a:t>$19.352M</a:t>
                      </a:r>
                    </a:p>
                  </a:txBody>
                  <a:tcPr/>
                </a:tc>
                <a:tc>
                  <a:txBody>
                    <a:bodyPr/>
                    <a:lstStyle/>
                    <a:p>
                      <a:pPr algn="ctr"/>
                      <a:r>
                        <a:rPr lang="en-US" dirty="0"/>
                        <a:t>$23.1M</a:t>
                      </a:r>
                    </a:p>
                  </a:txBody>
                  <a:tcPr/>
                </a:tc>
                <a:extLst>
                  <a:ext uri="{0D108BD9-81ED-4DB2-BD59-A6C34878D82A}">
                    <a16:rowId xmlns:a16="http://schemas.microsoft.com/office/drawing/2014/main" val="770565729"/>
                  </a:ext>
                </a:extLst>
              </a:tr>
              <a:tr h="370840">
                <a:tc>
                  <a:txBody>
                    <a:bodyPr/>
                    <a:lstStyle/>
                    <a:p>
                      <a:r>
                        <a:rPr lang="en-US" dirty="0"/>
                        <a:t>Beach</a:t>
                      </a:r>
                    </a:p>
                  </a:txBody>
                  <a:tcPr/>
                </a:tc>
                <a:tc>
                  <a:txBody>
                    <a:bodyPr/>
                    <a:lstStyle/>
                    <a:p>
                      <a:r>
                        <a:rPr lang="en-US" dirty="0"/>
                        <a:t>Charges for Services and Beach Facility Fee</a:t>
                      </a:r>
                    </a:p>
                  </a:txBody>
                  <a:tcPr/>
                </a:tc>
                <a:tc>
                  <a:txBody>
                    <a:bodyPr/>
                    <a:lstStyle/>
                    <a:p>
                      <a:pPr algn="ctr"/>
                      <a:r>
                        <a:rPr lang="en-US" dirty="0"/>
                        <a:t>$6.17M</a:t>
                      </a:r>
                    </a:p>
                  </a:txBody>
                  <a:tcPr/>
                </a:tc>
                <a:tc>
                  <a:txBody>
                    <a:bodyPr/>
                    <a:lstStyle/>
                    <a:p>
                      <a:pPr algn="ctr"/>
                      <a:r>
                        <a:rPr lang="en-US" dirty="0"/>
                        <a:t>$5.6M</a:t>
                      </a:r>
                    </a:p>
                  </a:txBody>
                  <a:tcPr/>
                </a:tc>
                <a:extLst>
                  <a:ext uri="{0D108BD9-81ED-4DB2-BD59-A6C34878D82A}">
                    <a16:rowId xmlns:a16="http://schemas.microsoft.com/office/drawing/2014/main" val="2819078418"/>
                  </a:ext>
                </a:extLst>
              </a:tr>
              <a:tr h="370840">
                <a:tc>
                  <a:txBody>
                    <a:bodyPr/>
                    <a:lstStyle/>
                    <a:p>
                      <a:r>
                        <a:rPr lang="en-US" dirty="0"/>
                        <a:t>Internal Services</a:t>
                      </a:r>
                    </a:p>
                  </a:txBody>
                  <a:tcPr/>
                </a:tc>
                <a:tc>
                  <a:txBody>
                    <a:bodyPr/>
                    <a:lstStyle/>
                    <a:p>
                      <a:r>
                        <a:rPr lang="en-US" dirty="0"/>
                        <a:t>Internal transfers</a:t>
                      </a:r>
                    </a:p>
                  </a:txBody>
                  <a:tcPr/>
                </a:tc>
                <a:tc>
                  <a:txBody>
                    <a:bodyPr/>
                    <a:lstStyle/>
                    <a:p>
                      <a:pPr algn="ctr"/>
                      <a:r>
                        <a:rPr lang="en-US" dirty="0"/>
                        <a:t>$3.22M</a:t>
                      </a:r>
                    </a:p>
                  </a:txBody>
                  <a:tcPr/>
                </a:tc>
                <a:tc>
                  <a:txBody>
                    <a:bodyPr/>
                    <a:lstStyle/>
                    <a:p>
                      <a:pPr algn="ctr"/>
                      <a:r>
                        <a:rPr lang="en-US" dirty="0"/>
                        <a:t>$3.16M</a:t>
                      </a:r>
                    </a:p>
                  </a:txBody>
                  <a:tcPr/>
                </a:tc>
                <a:extLst>
                  <a:ext uri="{0D108BD9-81ED-4DB2-BD59-A6C34878D82A}">
                    <a16:rowId xmlns:a16="http://schemas.microsoft.com/office/drawing/2014/main" val="3500332737"/>
                  </a:ext>
                </a:extLst>
              </a:tr>
              <a:tr h="370840">
                <a:tc>
                  <a:txBody>
                    <a:bodyPr/>
                    <a:lstStyle/>
                    <a:p>
                      <a:r>
                        <a:rPr lang="en-US" dirty="0"/>
                        <a:t>Utilities</a:t>
                      </a:r>
                    </a:p>
                  </a:txBody>
                  <a:tcPr/>
                </a:tc>
                <a:tc>
                  <a:txBody>
                    <a:bodyPr/>
                    <a:lstStyle/>
                    <a:p>
                      <a:r>
                        <a:rPr lang="en-US" dirty="0"/>
                        <a:t>Charges for Services</a:t>
                      </a:r>
                    </a:p>
                  </a:txBody>
                  <a:tcPr/>
                </a:tc>
                <a:tc>
                  <a:txBody>
                    <a:bodyPr/>
                    <a:lstStyle/>
                    <a:p>
                      <a:pPr algn="ctr"/>
                      <a:r>
                        <a:rPr lang="en-US" dirty="0"/>
                        <a:t>$13.14M</a:t>
                      </a:r>
                    </a:p>
                  </a:txBody>
                  <a:tcPr/>
                </a:tc>
                <a:tc>
                  <a:txBody>
                    <a:bodyPr/>
                    <a:lstStyle/>
                    <a:p>
                      <a:pPr algn="ctr"/>
                      <a:r>
                        <a:rPr lang="en-US" dirty="0"/>
                        <a:t>$15.2M</a:t>
                      </a:r>
                    </a:p>
                  </a:txBody>
                  <a:tcPr/>
                </a:tc>
                <a:extLst>
                  <a:ext uri="{0D108BD9-81ED-4DB2-BD59-A6C34878D82A}">
                    <a16:rowId xmlns:a16="http://schemas.microsoft.com/office/drawing/2014/main" val="1351973529"/>
                  </a:ext>
                </a:extLst>
              </a:tr>
              <a:tr h="347286">
                <a:tc>
                  <a:txBody>
                    <a:bodyPr/>
                    <a:lstStyle/>
                    <a:p>
                      <a:r>
                        <a:rPr lang="en-US" dirty="0"/>
                        <a:t>TOTALS</a:t>
                      </a:r>
                    </a:p>
                  </a:txBody>
                  <a:tcPr/>
                </a:tc>
                <a:tc>
                  <a:txBody>
                    <a:bodyPr/>
                    <a:lstStyle/>
                    <a:p>
                      <a:endParaRPr lang="en-US" dirty="0"/>
                    </a:p>
                  </a:txBody>
                  <a:tcPr/>
                </a:tc>
                <a:tc>
                  <a:txBody>
                    <a:bodyPr/>
                    <a:lstStyle/>
                    <a:p>
                      <a:pPr algn="ctr"/>
                      <a:r>
                        <a:rPr lang="en-US" dirty="0"/>
                        <a:t>$45.8M</a:t>
                      </a:r>
                    </a:p>
                  </a:txBody>
                  <a:tcPr/>
                </a:tc>
                <a:tc>
                  <a:txBody>
                    <a:bodyPr/>
                    <a:lstStyle/>
                    <a:p>
                      <a:pPr algn="ctr"/>
                      <a:r>
                        <a:rPr lang="en-US" dirty="0"/>
                        <a:t>$51.2M</a:t>
                      </a:r>
                    </a:p>
                  </a:txBody>
                  <a:tcPr/>
                </a:tc>
                <a:extLst>
                  <a:ext uri="{0D108BD9-81ED-4DB2-BD59-A6C34878D82A}">
                    <a16:rowId xmlns:a16="http://schemas.microsoft.com/office/drawing/2014/main" val="3382746713"/>
                  </a:ext>
                </a:extLst>
              </a:tr>
            </a:tbl>
          </a:graphicData>
        </a:graphic>
      </p:graphicFrame>
      <p:sp>
        <p:nvSpPr>
          <p:cNvPr id="9" name="TextBox 8">
            <a:extLst>
              <a:ext uri="{FF2B5EF4-FFF2-40B4-BE49-F238E27FC236}">
                <a16:creationId xmlns:a16="http://schemas.microsoft.com/office/drawing/2014/main" id="{BABC6762-9B2E-423A-8E36-C8C84731ADA9}"/>
              </a:ext>
            </a:extLst>
          </p:cNvPr>
          <p:cNvSpPr txBox="1"/>
          <p:nvPr/>
        </p:nvSpPr>
        <p:spPr>
          <a:xfrm>
            <a:off x="2952466" y="4967785"/>
            <a:ext cx="6027761" cy="369332"/>
          </a:xfrm>
          <a:prstGeom prst="rect">
            <a:avLst/>
          </a:prstGeom>
          <a:noFill/>
        </p:spPr>
        <p:txBody>
          <a:bodyPr wrap="square" rtlCol="0">
            <a:spAutoFit/>
          </a:bodyPr>
          <a:lstStyle/>
          <a:p>
            <a:pPr algn="ctr"/>
            <a:r>
              <a:rPr lang="en-US" dirty="0"/>
              <a:t>Fund balance was used to fill the revenue shortfall</a:t>
            </a:r>
          </a:p>
        </p:txBody>
      </p:sp>
      <p:sp>
        <p:nvSpPr>
          <p:cNvPr id="10" name="TextBox 9">
            <a:extLst>
              <a:ext uri="{FF2B5EF4-FFF2-40B4-BE49-F238E27FC236}">
                <a16:creationId xmlns:a16="http://schemas.microsoft.com/office/drawing/2014/main" id="{A2531D7A-0D7C-4C63-9F13-072D7D49B1B9}"/>
              </a:ext>
            </a:extLst>
          </p:cNvPr>
          <p:cNvSpPr txBox="1"/>
          <p:nvPr/>
        </p:nvSpPr>
        <p:spPr>
          <a:xfrm>
            <a:off x="3491926" y="6015649"/>
            <a:ext cx="4946931" cy="307777"/>
          </a:xfrm>
          <a:prstGeom prst="rect">
            <a:avLst/>
          </a:prstGeom>
          <a:noFill/>
        </p:spPr>
        <p:txBody>
          <a:bodyPr wrap="none" rtlCol="0">
            <a:spAutoFit/>
          </a:bodyPr>
          <a:lstStyle/>
          <a:p>
            <a:pPr algn="ctr"/>
            <a:r>
              <a:rPr lang="en-US" sz="1400" dirty="0"/>
              <a:t>Numbers taken from Board approved budget on May 26</a:t>
            </a:r>
            <a:r>
              <a:rPr lang="en-US" sz="1400" baseline="30000" dirty="0"/>
              <a:t>th</a:t>
            </a:r>
            <a:r>
              <a:rPr lang="en-US" sz="1400" dirty="0"/>
              <a:t>, 2021</a:t>
            </a:r>
          </a:p>
        </p:txBody>
      </p:sp>
    </p:spTree>
    <p:extLst>
      <p:ext uri="{BB962C8B-B14F-4D97-AF65-F5344CB8AC3E}">
        <p14:creationId xmlns:p14="http://schemas.microsoft.com/office/powerpoint/2010/main" val="404848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3</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441173" y="519235"/>
            <a:ext cx="9139031" cy="461665"/>
          </a:xfrm>
          <a:prstGeom prst="rect">
            <a:avLst/>
          </a:prstGeom>
          <a:noFill/>
        </p:spPr>
        <p:txBody>
          <a:bodyPr wrap="square" rtlCol="0">
            <a:spAutoFit/>
          </a:bodyPr>
          <a:lstStyle/>
          <a:p>
            <a:pPr algn="ctr"/>
            <a:r>
              <a:rPr lang="en-US" sz="2400" dirty="0">
                <a:latin typeface="Arial Rounded MT Bold" panose="020F0704030504030204" pitchFamily="34" charset="0"/>
              </a:rPr>
              <a:t>The Role of a Trustee</a:t>
            </a:r>
          </a:p>
        </p:txBody>
      </p:sp>
      <p:sp>
        <p:nvSpPr>
          <p:cNvPr id="4" name="TextBox 3">
            <a:extLst>
              <a:ext uri="{FF2B5EF4-FFF2-40B4-BE49-F238E27FC236}">
                <a16:creationId xmlns:a16="http://schemas.microsoft.com/office/drawing/2014/main" id="{EC5E3169-4D59-44B0-85A4-795487325039}"/>
              </a:ext>
            </a:extLst>
          </p:cNvPr>
          <p:cNvSpPr txBox="1"/>
          <p:nvPr/>
        </p:nvSpPr>
        <p:spPr>
          <a:xfrm>
            <a:off x="1980043" y="1169429"/>
            <a:ext cx="8462010" cy="5078313"/>
          </a:xfrm>
          <a:prstGeom prst="rect">
            <a:avLst/>
          </a:prstGeom>
          <a:noFill/>
        </p:spPr>
        <p:txBody>
          <a:bodyPr wrap="square" rtlCol="0">
            <a:spAutoFit/>
          </a:bodyPr>
          <a:lstStyle/>
          <a:p>
            <a:pPr marL="285750" indent="-285750">
              <a:buFont typeface="Arial" panose="020B0604020202020204" pitchFamily="34" charset="0"/>
              <a:buChar char="•"/>
            </a:pPr>
            <a:r>
              <a:rPr lang="en-US" dirty="0"/>
              <a:t>The Board of Trustees conducts is business in a public forum in accordance with Nevada Open Meeting Law</a:t>
            </a:r>
          </a:p>
          <a:p>
            <a:endParaRPr lang="en-US" dirty="0"/>
          </a:p>
          <a:p>
            <a:pPr marL="285750" indent="-285750">
              <a:buFont typeface="Arial" panose="020B0604020202020204" pitchFamily="34" charset="0"/>
              <a:buChar char="•"/>
            </a:pPr>
            <a:r>
              <a:rPr lang="en-US" dirty="0"/>
              <a:t>Decisions are made as a Board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General Manager is the only employee of the Board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No Trustee has the authority to direct staff or make decisions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Board sets policy and is responsible for the oversight of the financial reporting and the system of internal controls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As part of the budgeting process, the Board sets strategic goals and priorities based on needs and concerns of the District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Board approves union contracts, partnership agreements, and awards contracts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Trustees are compensated $9,000 per year</a:t>
            </a:r>
          </a:p>
        </p:txBody>
      </p:sp>
    </p:spTree>
    <p:extLst>
      <p:ext uri="{BB962C8B-B14F-4D97-AF65-F5344CB8AC3E}">
        <p14:creationId xmlns:p14="http://schemas.microsoft.com/office/powerpoint/2010/main" val="375236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4</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412236" y="610258"/>
            <a:ext cx="9139031" cy="461665"/>
          </a:xfrm>
          <a:prstGeom prst="rect">
            <a:avLst/>
          </a:prstGeom>
          <a:noFill/>
        </p:spPr>
        <p:txBody>
          <a:bodyPr wrap="square" rtlCol="0">
            <a:spAutoFit/>
          </a:bodyPr>
          <a:lstStyle/>
          <a:p>
            <a:pPr algn="ctr"/>
            <a:r>
              <a:rPr lang="en-US" sz="2400" dirty="0">
                <a:latin typeface="Arial Rounded MT Bold" panose="020F0704030504030204" pitchFamily="34" charset="0"/>
              </a:rPr>
              <a:t>Experience Helps</a:t>
            </a:r>
          </a:p>
        </p:txBody>
      </p:sp>
      <p:sp>
        <p:nvSpPr>
          <p:cNvPr id="4" name="TextBox 3">
            <a:extLst>
              <a:ext uri="{FF2B5EF4-FFF2-40B4-BE49-F238E27FC236}">
                <a16:creationId xmlns:a16="http://schemas.microsoft.com/office/drawing/2014/main" id="{EC5E3169-4D59-44B0-85A4-795487325039}"/>
              </a:ext>
            </a:extLst>
          </p:cNvPr>
          <p:cNvSpPr txBox="1"/>
          <p:nvPr/>
        </p:nvSpPr>
        <p:spPr>
          <a:xfrm>
            <a:off x="2102587" y="1446428"/>
            <a:ext cx="7758327" cy="5355312"/>
          </a:xfrm>
          <a:prstGeom prst="rect">
            <a:avLst/>
          </a:prstGeom>
          <a:noFill/>
        </p:spPr>
        <p:txBody>
          <a:bodyPr wrap="square" rtlCol="0">
            <a:spAutoFit/>
          </a:bodyPr>
          <a:lstStyle/>
          <a:p>
            <a:r>
              <a:rPr lang="en-US" dirty="0"/>
              <a:t>Given the role of the Board, in addition to a desire to represent and serve our community, the following professional experiences may be helpful:</a:t>
            </a:r>
          </a:p>
          <a:p>
            <a:endParaRPr lang="en-US" dirty="0"/>
          </a:p>
          <a:p>
            <a:pPr marL="285750" indent="-285750" algn="ctr">
              <a:buFont typeface="Arial" panose="020B0604020202020204" pitchFamily="34" charset="0"/>
              <a:buChar char="•"/>
            </a:pPr>
            <a:r>
              <a:rPr lang="en-US" dirty="0"/>
              <a:t>Accounting/Financial Reporting</a:t>
            </a:r>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Internal Controls</a:t>
            </a:r>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Auditing</a:t>
            </a:r>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Business Planning </a:t>
            </a:r>
            <a:r>
              <a:rPr lang="en-US"/>
              <a:t>and Management</a:t>
            </a:r>
            <a:endParaRPr lang="en-US" dirty="0"/>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Construction/Contract Management</a:t>
            </a:r>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Strategic Planning</a:t>
            </a:r>
          </a:p>
          <a:p>
            <a:pPr marL="285750" indent="-285750" algn="ctr">
              <a:buFont typeface="Arial" panose="020B0604020202020204" pitchFamily="34" charset="0"/>
              <a:buChar char="•"/>
            </a:pPr>
            <a:endParaRPr lang="en-US" dirty="0"/>
          </a:p>
          <a:p>
            <a:pPr marL="285750" indent="-285750" algn="ctr">
              <a:buFont typeface="Arial" panose="020B0604020202020204" pitchFamily="34" charset="0"/>
              <a:buChar char="•"/>
            </a:pPr>
            <a:r>
              <a:rPr lang="en-US" dirty="0"/>
              <a:t>Legal</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97338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5</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528803" y="519235"/>
            <a:ext cx="9139031" cy="461665"/>
          </a:xfrm>
          <a:prstGeom prst="rect">
            <a:avLst/>
          </a:prstGeom>
          <a:noFill/>
        </p:spPr>
        <p:txBody>
          <a:bodyPr wrap="square" rtlCol="0">
            <a:spAutoFit/>
          </a:bodyPr>
          <a:lstStyle/>
          <a:p>
            <a:pPr algn="ctr"/>
            <a:r>
              <a:rPr lang="en-US" sz="2400" dirty="0">
                <a:latin typeface="Arial Rounded MT Bold" panose="020F0704030504030204" pitchFamily="34" charset="0"/>
              </a:rPr>
              <a:t>How Elections Work</a:t>
            </a:r>
          </a:p>
        </p:txBody>
      </p:sp>
      <p:sp>
        <p:nvSpPr>
          <p:cNvPr id="4" name="TextBox 3">
            <a:extLst>
              <a:ext uri="{FF2B5EF4-FFF2-40B4-BE49-F238E27FC236}">
                <a16:creationId xmlns:a16="http://schemas.microsoft.com/office/drawing/2014/main" id="{EC5E3169-4D59-44B0-85A4-795487325039}"/>
              </a:ext>
            </a:extLst>
          </p:cNvPr>
          <p:cNvSpPr txBox="1"/>
          <p:nvPr/>
        </p:nvSpPr>
        <p:spPr>
          <a:xfrm>
            <a:off x="1984142" y="1502688"/>
            <a:ext cx="8462010" cy="5355312"/>
          </a:xfrm>
          <a:prstGeom prst="rect">
            <a:avLst/>
          </a:prstGeom>
          <a:noFill/>
        </p:spPr>
        <p:txBody>
          <a:bodyPr wrap="square" rtlCol="0">
            <a:spAutoFit/>
          </a:bodyPr>
          <a:lstStyle/>
          <a:p>
            <a:pPr marL="285750" indent="-285750">
              <a:buFont typeface="Arial" panose="020B0604020202020204" pitchFamily="34" charset="0"/>
              <a:buChar char="•"/>
            </a:pPr>
            <a:r>
              <a:rPr lang="en-US" dirty="0"/>
              <a:t>Every two years, terms expire.  This year, Trustees Callicrate and Wong's terms expire. In 2024, Trustees Dent, Schmitz, and </a:t>
            </a:r>
            <a:r>
              <a:rPr lang="en-US" dirty="0" err="1"/>
              <a:t>Tonking’s</a:t>
            </a:r>
            <a:r>
              <a:rPr lang="en-US" dirty="0"/>
              <a:t> terms expire.</a:t>
            </a:r>
          </a:p>
          <a:p>
            <a:endParaRPr lang="en-US" dirty="0"/>
          </a:p>
          <a:p>
            <a:pPr marL="285750" indent="-285750">
              <a:buFont typeface="Arial" panose="020B0604020202020204" pitchFamily="34" charset="0"/>
              <a:buChar char="•"/>
            </a:pPr>
            <a:r>
              <a:rPr lang="en-US" dirty="0"/>
              <a:t>Candidate Filing Information</a:t>
            </a:r>
          </a:p>
          <a:p>
            <a:pPr marL="742950" lvl="1" indent="-285750">
              <a:buFont typeface="Arial" panose="020B0604020202020204" pitchFamily="34" charset="0"/>
              <a:buChar char="•"/>
            </a:pPr>
            <a:r>
              <a:rPr lang="en-US" dirty="0"/>
              <a:t>Interested persons need to visit the Washoe County Registrar of Voters Office located at 1001 E. Ninth St., Building A, Room 135A, Reno to submit your candidate filing between </a:t>
            </a:r>
            <a:r>
              <a:rPr lang="en-US" b="1" dirty="0"/>
              <a:t>March 7 – 18</a:t>
            </a:r>
            <a:r>
              <a:rPr lang="en-US" b="1" baseline="30000" dirty="0"/>
              <a:t>th</a:t>
            </a:r>
            <a:r>
              <a:rPr lang="en-US" dirty="0"/>
              <a:t>.  </a:t>
            </a:r>
          </a:p>
          <a:p>
            <a:pPr marL="742950" lvl="1" indent="-285750">
              <a:buFont typeface="Arial" panose="020B0604020202020204" pitchFamily="34" charset="0"/>
              <a:buChar char="•"/>
            </a:pPr>
            <a:r>
              <a:rPr lang="en-US" dirty="0"/>
              <a:t>Bring your photo ID </a:t>
            </a:r>
            <a:r>
              <a:rPr lang="en-US"/>
              <a:t>that reflects your </a:t>
            </a:r>
            <a:r>
              <a:rPr lang="en-US" dirty="0"/>
              <a:t>current residence address and a $30 filing fee (check, cashiers check, or cash are the only acceptable forms of payment). </a:t>
            </a:r>
          </a:p>
          <a:p>
            <a:pPr marL="742950" lvl="1" indent="-285750">
              <a:buFont typeface="Arial" panose="020B0604020202020204" pitchFamily="34" charset="0"/>
              <a:buChar char="•"/>
            </a:pPr>
            <a:r>
              <a:rPr lang="en-US" dirty="0"/>
              <a:t>Candidates must reside in the District 30 days prior to the filing.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more than 2 persons file per open position, a primary will be held.  For this year, if more than 4 persons file there will be a primary to reduce the field of candidates to 4.</a:t>
            </a:r>
          </a:p>
          <a:p>
            <a:pPr marL="742950" lvl="1" indent="-285750">
              <a:buFont typeface="Arial" panose="020B0604020202020204" pitchFamily="34" charset="0"/>
              <a:buChar char="•"/>
            </a:pPr>
            <a:r>
              <a:rPr lang="en-US" dirty="0"/>
              <a:t>2022 Primary election early voting is from May 29</a:t>
            </a:r>
            <a:r>
              <a:rPr lang="en-US" baseline="30000" dirty="0"/>
              <a:t>th</a:t>
            </a:r>
            <a:r>
              <a:rPr lang="en-US" dirty="0"/>
              <a:t> – June 10</a:t>
            </a:r>
            <a:r>
              <a:rPr lang="en-US" baseline="30000" dirty="0"/>
              <a:t>th</a:t>
            </a:r>
            <a:endParaRPr lang="en-US" dirty="0"/>
          </a:p>
          <a:p>
            <a:pPr marL="742950" lvl="1" indent="-285750">
              <a:buFont typeface="Arial" panose="020B0604020202020204" pitchFamily="34" charset="0"/>
              <a:buChar char="•"/>
            </a:pPr>
            <a:r>
              <a:rPr lang="en-US" dirty="0"/>
              <a:t>Primary election day is June 14</a:t>
            </a:r>
            <a:r>
              <a:rPr lang="en-US" baseline="30000" dirty="0"/>
              <a:t>th</a:t>
            </a: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62714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658599" y="6338765"/>
            <a:ext cx="310661" cy="365125"/>
          </a:xfrm>
        </p:spPr>
        <p:txBody>
          <a:bodyPr/>
          <a:lstStyle/>
          <a:p>
            <a:fld id="{DCAC6CC7-0652-47E5-8B95-B66DC65133AA}" type="slidenum">
              <a:rPr lang="en-US" smtClean="0"/>
              <a:t>6</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262" y="5977577"/>
            <a:ext cx="1371600" cy="722376"/>
          </a:xfrm>
          <a:prstGeom prst="rect">
            <a:avLst/>
          </a:prstGeom>
        </p:spPr>
      </p:pic>
      <p:sp>
        <p:nvSpPr>
          <p:cNvPr id="2" name="TextBox 1">
            <a:extLst>
              <a:ext uri="{FF2B5EF4-FFF2-40B4-BE49-F238E27FC236}">
                <a16:creationId xmlns:a16="http://schemas.microsoft.com/office/drawing/2014/main" id="{87A86D83-E7D8-4E88-90F5-81572EA77068}"/>
              </a:ext>
            </a:extLst>
          </p:cNvPr>
          <p:cNvSpPr txBox="1"/>
          <p:nvPr/>
        </p:nvSpPr>
        <p:spPr>
          <a:xfrm>
            <a:off x="1528803" y="519235"/>
            <a:ext cx="9139031" cy="461665"/>
          </a:xfrm>
          <a:prstGeom prst="rect">
            <a:avLst/>
          </a:prstGeom>
          <a:noFill/>
        </p:spPr>
        <p:txBody>
          <a:bodyPr wrap="square" rtlCol="0">
            <a:spAutoFit/>
          </a:bodyPr>
          <a:lstStyle/>
          <a:p>
            <a:pPr algn="ctr"/>
            <a:r>
              <a:rPr lang="en-US" sz="2400" dirty="0">
                <a:latin typeface="Arial Rounded MT Bold" panose="020F0704030504030204" pitchFamily="34" charset="0"/>
              </a:rPr>
              <a:t>Questions?</a:t>
            </a:r>
          </a:p>
        </p:txBody>
      </p:sp>
      <p:sp>
        <p:nvSpPr>
          <p:cNvPr id="4" name="TextBox 3">
            <a:extLst>
              <a:ext uri="{FF2B5EF4-FFF2-40B4-BE49-F238E27FC236}">
                <a16:creationId xmlns:a16="http://schemas.microsoft.com/office/drawing/2014/main" id="{EC5E3169-4D59-44B0-85A4-795487325039}"/>
              </a:ext>
            </a:extLst>
          </p:cNvPr>
          <p:cNvSpPr txBox="1"/>
          <p:nvPr/>
        </p:nvSpPr>
        <p:spPr>
          <a:xfrm>
            <a:off x="1481590" y="1730779"/>
            <a:ext cx="8462010" cy="4524315"/>
          </a:xfrm>
          <a:prstGeom prst="rect">
            <a:avLst/>
          </a:prstGeom>
          <a:noFill/>
        </p:spPr>
        <p:txBody>
          <a:bodyPr wrap="square" rtlCol="0">
            <a:spAutoFit/>
          </a:bodyPr>
          <a:lstStyle/>
          <a:p>
            <a:pPr lvl="1" algn="ctr"/>
            <a:r>
              <a:rPr lang="en-US" dirty="0"/>
              <a:t>Contact the Washoe County Registrar of Voters Office:</a:t>
            </a:r>
          </a:p>
          <a:p>
            <a:pPr lvl="1" algn="ctr"/>
            <a:endParaRPr lang="en-US" dirty="0"/>
          </a:p>
          <a:p>
            <a:pPr lvl="1" algn="ctr"/>
            <a:r>
              <a:rPr lang="en-US" dirty="0"/>
              <a:t>washoecounty.gov/voters/elections</a:t>
            </a:r>
          </a:p>
          <a:p>
            <a:pPr lvl="1" algn="ctr"/>
            <a:endParaRPr lang="en-US" dirty="0"/>
          </a:p>
          <a:p>
            <a:pPr lvl="1" algn="ctr"/>
            <a:r>
              <a:rPr lang="en-US" dirty="0">
                <a:hlinkClick r:id="rId3"/>
              </a:rPr>
              <a:t>electionsdepartment@washoecounty.gov</a:t>
            </a:r>
            <a:endParaRPr lang="en-US" dirty="0"/>
          </a:p>
          <a:p>
            <a:pPr lvl="1" algn="ctr"/>
            <a:endParaRPr lang="en-US" dirty="0"/>
          </a:p>
          <a:p>
            <a:pPr lvl="1" algn="ctr"/>
            <a:r>
              <a:rPr lang="en-US" dirty="0"/>
              <a:t>(775) 328-3670</a:t>
            </a:r>
          </a:p>
          <a:p>
            <a:pPr lvl="1" algn="ctr"/>
            <a:endParaRPr lang="en-US" dirty="0"/>
          </a:p>
          <a:p>
            <a:pPr lvl="1" algn="ctr"/>
            <a:r>
              <a:rPr lang="en-US" dirty="0"/>
              <a:t>OR</a:t>
            </a:r>
          </a:p>
          <a:p>
            <a:pPr lvl="1" algn="ctr"/>
            <a:endParaRPr lang="en-US" dirty="0"/>
          </a:p>
          <a:p>
            <a:pPr lvl="1" algn="ctr"/>
            <a:r>
              <a:rPr lang="en-US" dirty="0"/>
              <a:t>Visit </a:t>
            </a:r>
          </a:p>
          <a:p>
            <a:pPr lvl="1" algn="ctr"/>
            <a:endParaRPr lang="en-US" dirty="0"/>
          </a:p>
          <a:p>
            <a:pPr lvl="1" algn="ctr"/>
            <a:r>
              <a:rPr lang="en-US" dirty="0">
                <a:hlinkClick r:id="rId4"/>
              </a:rPr>
              <a:t>www.yourtahoeplace.com/ivgid/board-of-trustees/trustee-interest</a:t>
            </a:r>
            <a:endParaRPr lang="en-US" dirty="0"/>
          </a:p>
          <a:p>
            <a:endParaRPr lang="en-US" dirty="0"/>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60526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642</Words>
  <Application>Microsoft Office PowerPoint</Application>
  <PresentationFormat>Widescreen</PresentationFormat>
  <Paragraphs>104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Herron, Susan</dc:creator>
  <cp:lastModifiedBy>Sara Schmitz</cp:lastModifiedBy>
  <cp:revision>11</cp:revision>
  <dcterms:created xsi:type="dcterms:W3CDTF">2022-02-14T18:38:44Z</dcterms:created>
  <dcterms:modified xsi:type="dcterms:W3CDTF">2022-02-22T21:40:19Z</dcterms:modified>
</cp:coreProperties>
</file>