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56"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12/6/2021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12/6/2021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mod@ivgi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aterboards.ca.gov/lahontan/water_issues/programs/tahoe_keys_weed_control/" TargetMode="External"/><Relationship Id="rId2" Type="http://schemas.openxmlformats.org/officeDocument/2006/relationships/hyperlink" Target="https://tahoekeysweeds.org/environmental_analysis" TargetMode="External"/><Relationship Id="rId1" Type="http://schemas.openxmlformats.org/officeDocument/2006/relationships/slideLayout" Target="../slideLayouts/slideLayout2.xml"/><Relationship Id="rId5" Type="http://schemas.openxmlformats.org/officeDocument/2006/relationships/hyperlink" Target="https://www.yourtahoeplace.com/uploads/pdf-public-works/TKPOA_CMT_TWSA_Staff_Summary_Antideg_10152021.pdf" TargetMode="External"/><Relationship Id="rId4" Type="http://schemas.openxmlformats.org/officeDocument/2006/relationships/hyperlink" Target="https://www.yourtahoeplace.com/uploads/pdf-public-works/TWSA_FINAL_comments__on_Lahontan_Permit_(submitted_10_28_2021).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dirty="0" smtClean="0"/>
              <a:t>Madonna Dunbar </a:t>
            </a:r>
          </a:p>
          <a:p>
            <a:pPr marL="0" indent="0" algn="ctr">
              <a:buNone/>
            </a:pPr>
            <a:r>
              <a:rPr lang="en-US" dirty="0" smtClean="0"/>
              <a:t>IVGID Resource Conservationist </a:t>
            </a:r>
          </a:p>
          <a:p>
            <a:pPr marL="0" indent="0" algn="ctr">
              <a:buNone/>
            </a:pPr>
            <a:r>
              <a:rPr lang="en-US" dirty="0" smtClean="0"/>
              <a:t>TWSA Executive Director </a:t>
            </a:r>
          </a:p>
          <a:p>
            <a:pPr marL="0" indent="0" algn="ctr">
              <a:buNone/>
            </a:pPr>
            <a:r>
              <a:rPr lang="en-US" dirty="0" smtClean="0">
                <a:hlinkClick r:id="rId2"/>
              </a:rPr>
              <a:t>mod@ivgid.org</a:t>
            </a:r>
            <a:endParaRPr lang="en-US" dirty="0" smtClean="0"/>
          </a:p>
          <a:p>
            <a:pPr marL="0" indent="0" algn="ctr">
              <a:buNone/>
            </a:pPr>
            <a:r>
              <a:rPr lang="en-US" dirty="0" smtClean="0"/>
              <a:t>775-832-1212</a:t>
            </a:r>
          </a:p>
          <a:p>
            <a:pPr marL="0" indent="0">
              <a:buNone/>
            </a:pPr>
            <a:endParaRPr lang="en-US" dirty="0"/>
          </a:p>
        </p:txBody>
      </p:sp>
      <p:pic>
        <p:nvPicPr>
          <p:cNvPr id="4" name="Picture 2" descr="2016 TWSA Logo with LAKE and ALL BlockText (JPG)_edited-2"/>
          <p:cNvPicPr>
            <a:picLocks noChangeAspect="1" noChangeArrowheads="1"/>
          </p:cNvPicPr>
          <p:nvPr/>
        </p:nvPicPr>
        <p:blipFill rotWithShape="1">
          <a:blip r:embed="rId3">
            <a:extLst>
              <a:ext uri="{28A0092B-C50C-407E-A947-70E740481C1C}">
                <a14:useLocalDpi xmlns:a14="http://schemas.microsoft.com/office/drawing/2010/main" val="0"/>
              </a:ext>
            </a:extLst>
          </a:blip>
          <a:srcRect r="13096"/>
          <a:stretch/>
        </p:blipFill>
        <p:spPr bwMode="auto">
          <a:xfrm>
            <a:off x="4679686" y="731520"/>
            <a:ext cx="2829449"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940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3863" y="4256116"/>
            <a:ext cx="8525692" cy="1596046"/>
          </a:xfrm>
        </p:spPr>
        <p:txBody>
          <a:bodyPr>
            <a:normAutofit fontScale="90000"/>
          </a:bodyPr>
          <a:lstStyle/>
          <a:p>
            <a:r>
              <a:rPr lang="en-US" dirty="0" smtClean="0"/>
              <a:t/>
            </a:r>
            <a:br>
              <a:rPr lang="en-US" dirty="0" smtClean="0"/>
            </a:br>
            <a:r>
              <a:rPr lang="en-US" dirty="0" smtClean="0"/>
              <a:t/>
            </a:r>
            <a:br>
              <a:rPr lang="en-US" dirty="0" smtClean="0"/>
            </a:br>
            <a:r>
              <a:rPr lang="en-US" sz="2700" b="1" dirty="0" smtClean="0"/>
              <a:t>Tahoe </a:t>
            </a:r>
            <a:r>
              <a:rPr lang="en-US" sz="2700" b="1" dirty="0"/>
              <a:t>Keys Lagoons Aquatic Weed Control Methods Test (CMT), Environmental Certification Process</a:t>
            </a:r>
            <a:r>
              <a:rPr lang="en-US" sz="2700" dirty="0"/>
              <a:t/>
            </a:r>
            <a:br>
              <a:rPr lang="en-US" sz="2700" dirty="0"/>
            </a:br>
            <a:r>
              <a:rPr lang="en-US" sz="2700" dirty="0" smtClean="0"/>
              <a:t/>
            </a:r>
            <a:br>
              <a:rPr lang="en-US" sz="2700" dirty="0" smtClean="0"/>
            </a:br>
            <a:r>
              <a:rPr lang="en-US" sz="2700" u="sng" dirty="0" smtClean="0"/>
              <a:t>LAHONTAN BOARD NEXT STEPS</a:t>
            </a:r>
            <a:r>
              <a:rPr lang="en-US" sz="2700" b="1" u="sng" dirty="0" smtClean="0"/>
              <a:t>: </a:t>
            </a:r>
            <a:r>
              <a:rPr lang="en-US" sz="2700" dirty="0" smtClean="0"/>
              <a:t/>
            </a:r>
            <a:br>
              <a:rPr lang="en-US" sz="2700" dirty="0" smtClean="0"/>
            </a:br>
            <a:r>
              <a:rPr lang="en-US" sz="2700" dirty="0" smtClean="0"/>
              <a:t>Grant   -   Basin Plan Prohibition Exemption </a:t>
            </a:r>
            <a:br>
              <a:rPr lang="en-US" sz="2700" dirty="0" smtClean="0"/>
            </a:br>
            <a:r>
              <a:rPr lang="en-US" sz="2700" dirty="0" smtClean="0"/>
              <a:t>Certify  -   Final EIR</a:t>
            </a:r>
            <a:br>
              <a:rPr lang="en-US" sz="2700" dirty="0" smtClean="0"/>
            </a:br>
            <a:r>
              <a:rPr lang="en-US" sz="2700" dirty="0" smtClean="0"/>
              <a:t>Adopt   -   NPDES Permit</a:t>
            </a:r>
            <a:br>
              <a:rPr lang="en-US" sz="2700" dirty="0" smtClean="0"/>
            </a:br>
            <a:r>
              <a:rPr lang="en-US" sz="2700" dirty="0"/>
              <a:t/>
            </a:r>
            <a:br>
              <a:rPr lang="en-US" sz="2700" dirty="0"/>
            </a:br>
            <a:r>
              <a:rPr lang="en-US" sz="2700" dirty="0"/>
              <a:t>Next Public Comment </a:t>
            </a:r>
            <a:r>
              <a:rPr lang="en-US" sz="2700" dirty="0" smtClean="0"/>
              <a:t>Period:</a:t>
            </a:r>
            <a:r>
              <a:rPr lang="en-US" sz="2700" dirty="0"/>
              <a:t/>
            </a:r>
            <a:br>
              <a:rPr lang="en-US" sz="2700" dirty="0"/>
            </a:br>
            <a:r>
              <a:rPr lang="en-US" sz="2700" dirty="0"/>
              <a:t>	</a:t>
            </a:r>
            <a:r>
              <a:rPr lang="en-US" sz="2700" cap="none" dirty="0"/>
              <a:t>January 2022 Lahontan Regional Water Quality Control 	Board (RWQCB) </a:t>
            </a:r>
            <a:r>
              <a:rPr lang="en-US" sz="2700" cap="none" dirty="0" smtClean="0"/>
              <a:t>Meetings</a:t>
            </a:r>
            <a:r>
              <a:rPr lang="en-US" sz="2700" dirty="0" smtClean="0"/>
              <a:t/>
            </a:r>
            <a:br>
              <a:rPr lang="en-US" sz="2700" dirty="0" smtClean="0"/>
            </a:br>
            <a:r>
              <a:rPr lang="en-US" sz="2700" dirty="0"/>
              <a:t/>
            </a:r>
            <a:br>
              <a:rPr lang="en-US" sz="2700" dirty="0"/>
            </a:br>
            <a:r>
              <a:rPr lang="en-US" sz="2700" cap="none" dirty="0" smtClean="0"/>
              <a:t>The decision lies with the Lahontan RWQCB to grant the exemption to the Lake Tahoe </a:t>
            </a:r>
            <a:r>
              <a:rPr lang="en-US" sz="2700" cap="none" dirty="0" smtClean="0"/>
              <a:t>Basin Plan</a:t>
            </a:r>
            <a:r>
              <a:rPr lang="en-US" sz="2700" cap="none" dirty="0" smtClean="0"/>
              <a:t>, aquatic </a:t>
            </a:r>
            <a:r>
              <a:rPr lang="en-US" sz="2700" cap="none" dirty="0"/>
              <a:t>p</a:t>
            </a:r>
            <a:r>
              <a:rPr lang="en-US" sz="2700" cap="none" dirty="0" smtClean="0"/>
              <a:t>esticide </a:t>
            </a:r>
            <a:r>
              <a:rPr lang="en-US" sz="2700" cap="none" dirty="0"/>
              <a:t>d</a:t>
            </a:r>
            <a:r>
              <a:rPr lang="en-US" sz="2700" cap="none" dirty="0" smtClean="0"/>
              <a:t>ischarge prohibition. Other organizations, including TRPA, will have their review process. The keystone </a:t>
            </a:r>
            <a:r>
              <a:rPr lang="en-US" sz="2700" cap="none" dirty="0"/>
              <a:t>decision </a:t>
            </a:r>
            <a:r>
              <a:rPr lang="en-US" sz="2700" cap="none" dirty="0" smtClean="0"/>
              <a:t>will be made by </a:t>
            </a:r>
            <a:r>
              <a:rPr lang="en-US" sz="2700" cap="none" dirty="0"/>
              <a:t>Lahontan.  </a:t>
            </a:r>
            <a:endParaRPr lang="en-US" cap="none" dirty="0"/>
          </a:p>
        </p:txBody>
      </p:sp>
    </p:spTree>
    <p:extLst>
      <p:ext uri="{BB962C8B-B14F-4D97-AF65-F5344CB8AC3E}">
        <p14:creationId xmlns:p14="http://schemas.microsoft.com/office/powerpoint/2010/main" val="1671613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2229" y="1518361"/>
            <a:ext cx="9905999" cy="4691246"/>
          </a:xfrm>
        </p:spPr>
        <p:txBody>
          <a:bodyPr>
            <a:normAutofit/>
          </a:bodyPr>
          <a:lstStyle/>
          <a:p>
            <a:pPr marL="0" indent="0">
              <a:buNone/>
            </a:pPr>
            <a:r>
              <a:rPr lang="en-US" dirty="0" smtClean="0"/>
              <a:t>The </a:t>
            </a:r>
            <a:r>
              <a:rPr lang="en-US" dirty="0"/>
              <a:t>Lead Agency (Lahontan) is requiring full environmental review of the proposed project due to the proposed discharge of aquatic herbicides into receiving waters of the Tahoe Keys Lagoons, a Tier III Outstanding National Resource Water (ONRW Tier III) for ecological and recreational value. </a:t>
            </a:r>
            <a:endParaRPr lang="en-US" dirty="0" smtClean="0"/>
          </a:p>
          <a:p>
            <a:pPr marL="0" indent="0">
              <a:buNone/>
            </a:pPr>
            <a:endParaRPr lang="en-US" dirty="0" smtClean="0"/>
          </a:p>
          <a:p>
            <a:pPr marL="0" indent="0">
              <a:buNone/>
            </a:pPr>
            <a:r>
              <a:rPr lang="en-US" dirty="0" smtClean="0"/>
              <a:t>After </a:t>
            </a:r>
            <a:r>
              <a:rPr lang="en-US" dirty="0"/>
              <a:t>the designation of the Tahoe Keys Lagoons as the greatest threat to the environmental health of Lake Tahoe, the TRPA has secured federal funding through the Lake Tahoe Restoration Act ($3M) to facilitate a solution to the aquatic weed problem at the Tahoe Keys Lagoons.</a:t>
            </a:r>
          </a:p>
        </p:txBody>
      </p:sp>
      <p:sp>
        <p:nvSpPr>
          <p:cNvPr id="2" name="TextBox 1"/>
          <p:cNvSpPr txBox="1"/>
          <p:nvPr/>
        </p:nvSpPr>
        <p:spPr>
          <a:xfrm>
            <a:off x="1350418" y="615142"/>
            <a:ext cx="4538422" cy="646331"/>
          </a:xfrm>
          <a:prstGeom prst="rect">
            <a:avLst/>
          </a:prstGeom>
          <a:noFill/>
        </p:spPr>
        <p:txBody>
          <a:bodyPr wrap="none" rtlCol="0">
            <a:spAutoFit/>
          </a:bodyPr>
          <a:lstStyle/>
          <a:p>
            <a:r>
              <a:rPr lang="en-US" sz="3600" dirty="0" smtClean="0"/>
              <a:t>Background Information</a:t>
            </a:r>
            <a:endParaRPr lang="en-US" sz="3600" dirty="0"/>
          </a:p>
        </p:txBody>
      </p:sp>
    </p:spTree>
    <p:extLst>
      <p:ext uri="{BB962C8B-B14F-4D97-AF65-F5344CB8AC3E}">
        <p14:creationId xmlns:p14="http://schemas.microsoft.com/office/powerpoint/2010/main" val="2443867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037" y="1551217"/>
            <a:ext cx="9905999" cy="3541714"/>
          </a:xfrm>
        </p:spPr>
        <p:txBody>
          <a:bodyPr/>
          <a:lstStyle/>
          <a:p>
            <a:pPr marL="0" indent="0">
              <a:buNone/>
            </a:pPr>
            <a:r>
              <a:rPr lang="en-US" dirty="0"/>
              <a:t>As required by the (CEQA) Process, the DEIR/EIS is not recommending a project action to the lead agencies; it provides the necessary information for informed decision making, with the required designation of an Environmentally Superior Alternative. The DEIR/EIS has chosen a project alternative as the </a:t>
            </a:r>
            <a:r>
              <a:rPr lang="en-US" b="1" dirty="0"/>
              <a:t>Environmentally Superior Alternative, Action Alternative 1 (Testing of Non-Herbicide Methods Only)</a:t>
            </a:r>
            <a:r>
              <a:rPr lang="en-US" dirty="0"/>
              <a:t>. </a:t>
            </a:r>
          </a:p>
        </p:txBody>
      </p:sp>
    </p:spTree>
    <p:extLst>
      <p:ext uri="{BB962C8B-B14F-4D97-AF65-F5344CB8AC3E}">
        <p14:creationId xmlns:p14="http://schemas.microsoft.com/office/powerpoint/2010/main" val="4267828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3120" y="1102030"/>
            <a:ext cx="9810794" cy="4406538"/>
          </a:xfrm>
        </p:spPr>
        <p:txBody>
          <a:bodyPr>
            <a:normAutofit fontScale="92500" lnSpcReduction="20000"/>
          </a:bodyPr>
          <a:lstStyle/>
          <a:p>
            <a:pPr marL="0" indent="0">
              <a:buNone/>
            </a:pPr>
            <a:r>
              <a:rPr lang="en-US" dirty="0"/>
              <a:t>The DEIR/EIS has found that the proposed project and the alternative actions will have </a:t>
            </a:r>
            <a:r>
              <a:rPr lang="en-US" b="1" dirty="0"/>
              <a:t>no significant impact </a:t>
            </a:r>
            <a:r>
              <a:rPr lang="en-US" dirty="0"/>
              <a:t>on Environmental Health, Aquatic Biology, Utilities, and all reviewed objectives that cannot be avoided with mitigation measures, including early treatment, real-time treatment monitoring, pretreatment surveys, and containment. The non-action alternative has been found to have potentially significant unavoidable impact</a:t>
            </a:r>
            <a:r>
              <a:rPr lang="en-US" b="1" dirty="0"/>
              <a:t> </a:t>
            </a:r>
            <a:r>
              <a:rPr lang="en-US" dirty="0"/>
              <a:t>due to the increase infestation of aquatic weeds from the Tahoe Keys Lagoons throughout greater Lake Tahoe. </a:t>
            </a:r>
          </a:p>
          <a:p>
            <a:pPr marL="0" indent="0">
              <a:buNone/>
            </a:pPr>
            <a:endParaRPr lang="en-US" dirty="0" smtClean="0"/>
          </a:p>
          <a:p>
            <a:pPr marL="0" indent="0">
              <a:buNone/>
            </a:pPr>
            <a:r>
              <a:rPr lang="en-US" dirty="0" smtClean="0"/>
              <a:t>The </a:t>
            </a:r>
            <a:r>
              <a:rPr lang="en-US" dirty="0"/>
              <a:t>draft EIR/EIS section UT-1: Effects on Water Supply, states that the filtration exemption and other effects on municipal water will have no significantly unavoidable impacts from the proposed project. The proposed CMT has no potential to influence microbial contamination, and mitigation measures will be in place for turbidity. </a:t>
            </a:r>
          </a:p>
        </p:txBody>
      </p:sp>
    </p:spTree>
    <p:extLst>
      <p:ext uri="{BB962C8B-B14F-4D97-AF65-F5344CB8AC3E}">
        <p14:creationId xmlns:p14="http://schemas.microsoft.com/office/powerpoint/2010/main" val="3114185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559" y="1040928"/>
            <a:ext cx="10014268" cy="5342938"/>
          </a:xfrm>
        </p:spPr>
        <p:txBody>
          <a:bodyPr>
            <a:normAutofit/>
          </a:bodyPr>
          <a:lstStyle/>
          <a:p>
            <a:pPr marL="0" indent="0">
              <a:buNone/>
            </a:pPr>
            <a:r>
              <a:rPr lang="en-US" dirty="0"/>
              <a:t>TWSA is highly involved in </a:t>
            </a:r>
            <a:r>
              <a:rPr lang="en-US" dirty="0" smtClean="0"/>
              <a:t>the stakeholder process.                                                                 This </a:t>
            </a:r>
            <a:r>
              <a:rPr lang="en-US" dirty="0"/>
              <a:t>issue has become a major component of our work. </a:t>
            </a:r>
            <a:endParaRPr lang="en-US" dirty="0" smtClean="0"/>
          </a:p>
          <a:p>
            <a:pPr marL="0" indent="0">
              <a:buNone/>
            </a:pPr>
            <a:endParaRPr lang="en-US" b="1" dirty="0" smtClean="0"/>
          </a:p>
          <a:p>
            <a:pPr marL="0" indent="0">
              <a:buNone/>
            </a:pPr>
            <a:r>
              <a:rPr lang="en-US" b="1" dirty="0" smtClean="0"/>
              <a:t>TWSA supports </a:t>
            </a:r>
            <a:r>
              <a:rPr lang="en-US" b="1" dirty="0"/>
              <a:t>the implementation of non-chemical, water quality enhancing, control </a:t>
            </a:r>
            <a:r>
              <a:rPr lang="en-US" b="1" dirty="0" smtClean="0"/>
              <a:t>methods; before herbicide use is authorized.</a:t>
            </a:r>
            <a:r>
              <a:rPr lang="en-US" dirty="0" smtClean="0"/>
              <a:t>                                     The </a:t>
            </a:r>
            <a:r>
              <a:rPr lang="en-US" dirty="0"/>
              <a:t>emerging technologies of Ultraviolet Light (UVC) and Laminar Flow aeration, are showing promising results. Diver assisted removal is slow, but effective. </a:t>
            </a:r>
            <a:endParaRPr lang="en-US" dirty="0" smtClean="0"/>
          </a:p>
          <a:p>
            <a:pPr marL="0" indent="0">
              <a:buNone/>
            </a:pPr>
            <a:endParaRPr lang="en-US" dirty="0" smtClean="0"/>
          </a:p>
          <a:p>
            <a:pPr marL="0" indent="0">
              <a:buNone/>
            </a:pPr>
            <a:r>
              <a:rPr lang="en-US" b="1" dirty="0" smtClean="0"/>
              <a:t>Boating best management practices at the Tahoe Keys </a:t>
            </a:r>
            <a:r>
              <a:rPr lang="en-US" dirty="0" smtClean="0"/>
              <a:t>should also be strongly enhanced/mandated to </a:t>
            </a:r>
            <a:r>
              <a:rPr lang="en-US" dirty="0"/>
              <a:t>reduce fragment </a:t>
            </a:r>
            <a:r>
              <a:rPr lang="en-US" dirty="0" smtClean="0"/>
              <a:t>spread.  Current actions are voluntary.  </a:t>
            </a:r>
            <a:endParaRPr lang="en-US" dirty="0"/>
          </a:p>
          <a:p>
            <a:endParaRPr lang="en-US" dirty="0"/>
          </a:p>
        </p:txBody>
      </p:sp>
      <p:sp>
        <p:nvSpPr>
          <p:cNvPr id="2" name="TextBox 1"/>
          <p:cNvSpPr txBox="1"/>
          <p:nvPr/>
        </p:nvSpPr>
        <p:spPr>
          <a:xfrm>
            <a:off x="1383559" y="304800"/>
            <a:ext cx="3106941" cy="584775"/>
          </a:xfrm>
          <a:prstGeom prst="rect">
            <a:avLst/>
          </a:prstGeom>
          <a:noFill/>
        </p:spPr>
        <p:txBody>
          <a:bodyPr wrap="none" rtlCol="0">
            <a:spAutoFit/>
          </a:bodyPr>
          <a:lstStyle/>
          <a:p>
            <a:r>
              <a:rPr lang="en-US" sz="3200" dirty="0" smtClean="0"/>
              <a:t>Closing Comments</a:t>
            </a:r>
            <a:endParaRPr lang="en-US" sz="3200" dirty="0"/>
          </a:p>
        </p:txBody>
      </p:sp>
    </p:spTree>
    <p:extLst>
      <p:ext uri="{BB962C8B-B14F-4D97-AF65-F5344CB8AC3E}">
        <p14:creationId xmlns:p14="http://schemas.microsoft.com/office/powerpoint/2010/main" val="1635061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6225" y="1748047"/>
            <a:ext cx="9474927" cy="4458790"/>
          </a:xfrm>
        </p:spPr>
        <p:txBody>
          <a:bodyPr>
            <a:normAutofit/>
          </a:bodyPr>
          <a:lstStyle/>
          <a:p>
            <a:pPr marL="0" indent="0">
              <a:buNone/>
            </a:pPr>
            <a:r>
              <a:rPr lang="en-US" b="1" dirty="0" smtClean="0"/>
              <a:t>Project Environmental Documents</a:t>
            </a:r>
            <a:r>
              <a:rPr lang="en-US" b="1" dirty="0"/>
              <a:t>: </a:t>
            </a:r>
            <a:r>
              <a:rPr lang="en-US" sz="2200" u="sng" dirty="0" smtClean="0">
                <a:hlinkClick r:id="rId2"/>
              </a:rPr>
              <a:t>https</a:t>
            </a:r>
            <a:r>
              <a:rPr lang="en-US" sz="2200" u="sng" dirty="0">
                <a:hlinkClick r:id="rId2"/>
              </a:rPr>
              <a:t>://</a:t>
            </a:r>
            <a:r>
              <a:rPr lang="en-US" sz="2200" u="sng" dirty="0" smtClean="0">
                <a:hlinkClick r:id="rId2"/>
              </a:rPr>
              <a:t>tahoekeysweeds.org/environmental_analysis</a:t>
            </a:r>
            <a:endParaRPr lang="en-US" sz="2200" u="sng" dirty="0" smtClean="0"/>
          </a:p>
          <a:p>
            <a:pPr marL="0" indent="0">
              <a:buNone/>
            </a:pPr>
            <a:r>
              <a:rPr lang="en-US" sz="2200" u="sng" dirty="0">
                <a:hlinkClick r:id="rId3"/>
              </a:rPr>
              <a:t>https://www.waterboards.ca.gov/lahontan/water_issues/programs/tahoe_keys_weed_control</a:t>
            </a:r>
            <a:r>
              <a:rPr lang="en-US" sz="2200" u="sng" dirty="0" smtClean="0">
                <a:hlinkClick r:id="rId3"/>
              </a:rPr>
              <a:t>/</a:t>
            </a:r>
            <a:endParaRPr lang="en-US" sz="2200" u="sng" dirty="0" smtClean="0"/>
          </a:p>
          <a:p>
            <a:pPr marL="0" indent="0">
              <a:buNone/>
            </a:pPr>
            <a:endParaRPr lang="en-US" b="1" dirty="0" smtClean="0"/>
          </a:p>
          <a:p>
            <a:pPr marL="0" indent="0">
              <a:buNone/>
            </a:pPr>
            <a:r>
              <a:rPr lang="en-US" b="1" dirty="0" smtClean="0"/>
              <a:t>TWSA </a:t>
            </a:r>
            <a:r>
              <a:rPr lang="en-US" b="1" dirty="0"/>
              <a:t>Comment Letter</a:t>
            </a:r>
            <a:r>
              <a:rPr lang="en-US" dirty="0"/>
              <a:t>:</a:t>
            </a:r>
            <a:r>
              <a:rPr lang="en-US" sz="1800" dirty="0"/>
              <a:t> </a:t>
            </a:r>
            <a:r>
              <a:rPr lang="en-US" sz="2000" u="sng" dirty="0">
                <a:hlinkClick r:id="rId4"/>
              </a:rPr>
              <a:t>https://</a:t>
            </a:r>
            <a:r>
              <a:rPr lang="en-US" sz="2000" u="sng" dirty="0" smtClean="0">
                <a:hlinkClick r:id="rId4"/>
              </a:rPr>
              <a:t>www.yourtahoeplace.com/uploads/pdf-public-works/TWSA_FINAL_comments</a:t>
            </a:r>
            <a:r>
              <a:rPr lang="en-US" sz="2000" u="sng" dirty="0">
                <a:hlinkClick r:id="rId4"/>
              </a:rPr>
              <a:t>__on_Lahontan_Permit_(submitted_10_28_2021).pdf</a:t>
            </a:r>
            <a:endParaRPr lang="en-US" sz="2000" dirty="0"/>
          </a:p>
          <a:p>
            <a:pPr marL="0" indent="0">
              <a:buNone/>
            </a:pPr>
            <a:r>
              <a:rPr lang="en-US" b="1" dirty="0" smtClean="0"/>
              <a:t>TWSA CMT Staff Summary</a:t>
            </a:r>
            <a:r>
              <a:rPr lang="en-US" dirty="0"/>
              <a:t>:   </a:t>
            </a:r>
            <a:r>
              <a:rPr lang="en-US" sz="1800" u="sng" dirty="0">
                <a:hlinkClick r:id="rId5"/>
              </a:rPr>
              <a:t>https://www.yourtahoeplace.com/uploads/pdf-public-works/TKPOA_CMT_TWSA_Staff_Summary_Antideg_10152021.pdf</a:t>
            </a:r>
            <a:endParaRPr lang="en-US" sz="1800" dirty="0"/>
          </a:p>
        </p:txBody>
      </p:sp>
      <p:sp>
        <p:nvSpPr>
          <p:cNvPr id="2" name="TextBox 1"/>
          <p:cNvSpPr txBox="1"/>
          <p:nvPr/>
        </p:nvSpPr>
        <p:spPr>
          <a:xfrm>
            <a:off x="1426225" y="714894"/>
            <a:ext cx="3458576" cy="584775"/>
          </a:xfrm>
          <a:prstGeom prst="rect">
            <a:avLst/>
          </a:prstGeom>
          <a:noFill/>
        </p:spPr>
        <p:txBody>
          <a:bodyPr wrap="none" rtlCol="0">
            <a:spAutoFit/>
          </a:bodyPr>
          <a:lstStyle/>
          <a:p>
            <a:r>
              <a:rPr lang="en-US" sz="3200" dirty="0" smtClean="0"/>
              <a:t>Reference Materials</a:t>
            </a:r>
            <a:endParaRPr lang="en-US" sz="3200" dirty="0"/>
          </a:p>
        </p:txBody>
      </p:sp>
    </p:spTree>
    <p:extLst>
      <p:ext uri="{BB962C8B-B14F-4D97-AF65-F5344CB8AC3E}">
        <p14:creationId xmlns:p14="http://schemas.microsoft.com/office/powerpoint/2010/main" val="1143882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902" y="0"/>
            <a:ext cx="4420195" cy="6858000"/>
          </a:xfrm>
          <a:prstGeom prst="rect">
            <a:avLst/>
          </a:prstGeom>
        </p:spPr>
      </p:pic>
    </p:spTree>
    <p:extLst>
      <p:ext uri="{BB962C8B-B14F-4D97-AF65-F5344CB8AC3E}">
        <p14:creationId xmlns:p14="http://schemas.microsoft.com/office/powerpoint/2010/main" val="1845837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289</TotalTime>
  <Words>440</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Tw Cen MT</vt:lpstr>
      <vt:lpstr>Circuit</vt:lpstr>
      <vt:lpstr>PowerPoint Presentation</vt:lpstr>
      <vt:lpstr>  Tahoe Keys Lagoons Aquatic Weed Control Methods Test (CMT), Environmental Certification Process  LAHONTAN BOARD NEXT STEPS:  Grant   -   Basin Plan Prohibition Exemption  Certify  -   Final EIR Adopt   -   NPDES Permit  Next Public Comment Period:  January 2022 Lahontan Regional Water Quality Control  Board (RWQCB) Meetings  The decision lies with the Lahontan RWQCB to grant the exemption to the Lake Tahoe Basin Plan, aquatic pesticide discharge prohibition. Other organizations, including TRPA, will have their review process. The keystone decision will be made by Lahontan.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Tahoe Keys Lagoons Aquatic Weed Control Methods Test (CMT), Environmental Certification Process Scheduled for Lahontan RWQCB Board MeetingS  January 2022  STEPS:  Certify-Final EIR EIR Grant-Basin Plan Prohibition Exemption  Adopt-NPDES Permit  Full Documents: https://tahoekeysweeds.org/environmental_analysis/</dc:title>
  <dc:creator>Dunbar, Madonna</dc:creator>
  <cp:lastModifiedBy>Dunbar, Madonna</cp:lastModifiedBy>
  <cp:revision>23</cp:revision>
  <dcterms:created xsi:type="dcterms:W3CDTF">2021-12-02T19:35:33Z</dcterms:created>
  <dcterms:modified xsi:type="dcterms:W3CDTF">2021-12-06T18:29:05Z</dcterms:modified>
</cp:coreProperties>
</file>