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gif" ContentType="image/gif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324" r:id="rId4"/>
    <p:sldId id="304" r:id="rId5"/>
    <p:sldId id="264" r:id="rId6"/>
    <p:sldId id="267" r:id="rId7"/>
    <p:sldId id="269" r:id="rId8"/>
    <p:sldId id="280" r:id="rId9"/>
    <p:sldId id="279" r:id="rId10"/>
    <p:sldId id="268" r:id="rId11"/>
    <p:sldId id="321" r:id="rId12"/>
    <p:sldId id="270" r:id="rId13"/>
    <p:sldId id="307" r:id="rId14"/>
    <p:sldId id="329" r:id="rId15"/>
    <p:sldId id="308" r:id="rId16"/>
    <p:sldId id="326" r:id="rId17"/>
    <p:sldId id="277" r:id="rId18"/>
    <p:sldId id="281" r:id="rId19"/>
    <p:sldId id="309" r:id="rId20"/>
    <p:sldId id="312" r:id="rId21"/>
    <p:sldId id="289" r:id="rId22"/>
    <p:sldId id="327" r:id="rId23"/>
    <p:sldId id="328" r:id="rId24"/>
    <p:sldId id="288" r:id="rId25"/>
    <p:sldId id="260" r:id="rId26"/>
    <p:sldId id="259" r:id="rId27"/>
    <p:sldId id="291" r:id="rId28"/>
  </p:sldIdLst>
  <p:sldSz cx="9144000" cy="6858000" type="screen4x3"/>
  <p:notesSz cx="6858000" cy="90344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  <a:srgbClr val="66FF99"/>
    <a:srgbClr val="D4482C"/>
    <a:srgbClr val="08F8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501" autoAdjust="0"/>
  </p:normalViewPr>
  <p:slideViewPr>
    <p:cSldViewPr>
      <p:cViewPr varScale="1">
        <p:scale>
          <a:sx n="105" d="100"/>
          <a:sy n="105" d="100"/>
        </p:scale>
        <p:origin x="18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894E437E-6A10-4201-A0FB-EA4A60D02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D179655-E0E2-41A9-8BF3-991D3EFA8D5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962566D1-4DFA-42CA-B124-BC3DF8548FC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28D697AA-EB69-4306-A519-E007CD3F7E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932C6E6-66B7-434E-B568-39432DA22D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07B73D-36E3-425D-B88C-C0696E3FD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B3EC6-4588-418E-8E6D-F3CF9D75C8E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88B593A-AD20-46EB-B8D4-6075C252DEAF}" type="datetimeFigureOut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1C1894B-3CDD-465C-AE26-7387233DD8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677863"/>
            <a:ext cx="4518025" cy="3387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1448573-8EEC-4CE4-945C-2FDD77A953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291013"/>
            <a:ext cx="5486400" cy="4065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EFAA4-8CE5-4932-ACA9-06C4542911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580438"/>
            <a:ext cx="2971800" cy="452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B35DA-75D1-4266-822A-5D49CFE0B5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580438"/>
            <a:ext cx="2971800" cy="4524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4E2E1F-9FC5-4F5F-8BF6-24C9C8C7BA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E46450D-582A-4498-8A91-AD27D32B69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39AA185F-730D-4F91-968B-DD3672BFA0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ACE2E592-7313-42FA-A4A1-46AFD0C20D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880F93-7245-40D3-96ED-DBE2C4BF1BA6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96672D2C-5BC6-4F1F-AD56-085E3C826F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2C81AFAF-9BCB-472A-B97E-AC009E3A25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A9E7C654-CEB8-409F-80FE-9ECC5C1E8D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462FA4-74CB-4C2A-B1A5-582158DC52A0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C96C7ECF-AC64-46EE-8D45-27275C95C5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2100DC26-1436-49C6-9EB8-ACCF8CEE44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5A026607-05AB-4819-9386-70FDB2A5A3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9AB974-52B6-4273-BF4F-0F0951E4DC29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0898E14D-2117-45DB-86FA-BE8DA30D95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EF9DC85A-997D-4B95-85B9-DFFF3731E9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30893F97-6884-48C7-AF99-29577ACE17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4E53E0-EE92-4226-A09E-8D1F97B9526F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E8136D3D-56F2-42B6-9C96-CAA8A97929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1D480BB8-770E-4A78-9081-29752B951A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AC0132B2-CE12-41F4-91E6-FFFA5C3B05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723785-C4D9-431F-B531-27BC95F38AFB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DCC3684F-0117-480A-B535-7BE74C79C2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888F9ADB-692E-4737-9C6F-ED9B41C7AC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B9E3DE9F-2E79-4BF7-8B9F-D96C6F6FCE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FA5379-C7FD-4476-BB91-616E1D214E6E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3D5AB172-8388-49CA-94F8-7AAB248058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3F5563BD-0950-440B-8967-F4F61738B2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DE0EF2BC-2903-482D-88E7-CD7E030B24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A6AE24-C56F-4167-B60B-7ACADB7730B4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41207F5F-6761-4AE3-922E-D2EB06C87F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BDCA8C0E-995C-43B5-9256-5CAA3ED595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5C9D3D53-2C33-42B1-B2EF-9E94C9E22E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73C8A0-30C2-4222-8C28-67A64F4B4237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CF52A590-41AB-4592-8F9F-4640789190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A79B14EC-2CB9-46C4-A55F-F48C4A4998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4D9BFC3E-0D88-4FF3-BF8A-EB71499A29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72A884-F983-4FD2-B97E-88C03CCB1942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A5D6416D-734B-47AF-9A86-8A40CCB25B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2088F9CB-1CF8-4318-A1C4-6ABD9A67EC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A696882C-02B7-41AD-93B6-5A0E1191F6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392484-511A-4FE3-A60F-15BAA95FB1A8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C4B86E31-FDD5-46F3-AEC9-0740EDE5EC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1C9C2685-02B2-4561-9856-36D72F3280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F7E8C82C-9B6E-4E2C-98C0-2174E34F04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1D262E-AB1B-4A53-B722-27EED1F6933A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DAE3F7E1-EFA4-44BA-AD89-056DC88BC4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9EB0DFBE-EB10-4455-8F59-ADE7516514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6CAB88A1-DB9D-4B9D-89CC-D557A8E132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60880D-F788-4EC1-A5A5-0766DE6A0491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A1D646CC-6DF0-4384-881F-93A7FD3883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7C47ADD7-C3C4-4A99-9F78-209ABDC2F7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B06E50E3-0E14-424D-9125-9B053ED8D3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738DD4-A2A2-4C94-B8C9-A7EA45C7B927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1AFFF0FD-C8AA-4290-8AFD-01901DA15D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EEB58535-7F05-428B-8F34-24AA0E6BA8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2E48587E-8C63-4C01-84B4-F7FB4008F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CE7569-306A-49CE-97EB-51641070385C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B7031D6-524A-43D2-8AA1-4281144F09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5264250-7620-47A4-BF8E-67E3EFD96E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75EE4A71-F5AB-4CC6-B440-ECE7FDB76C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E1E7BB-841F-48FE-9F26-ABA68253B7BC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16E891F2-1161-4E60-8C94-C046E63572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A6016628-257A-4DC2-A928-343A3425E7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7A3EC2D9-3E2E-426C-8F85-14E5489FA0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E32785-0B6B-4D63-903A-18741014A771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F006AFBB-78F3-4997-B372-1C7E491EC8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392CB799-7D3E-4BE7-AD26-7B776D3B90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FBFCB613-59CD-4B1A-AD37-8934723F8D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5D8614-8EFF-4172-82D4-E1B14A93E91B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C373DFE4-1A90-4CB8-A9F2-271B2F25CC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736052DC-26B9-4310-BF56-7E580986AF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B7B84EEF-D503-4BB0-A346-CDD4B9D2E6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A656F3-E8C1-4C30-AB08-F20B083B1374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8E14CEB3-87D9-4B1E-B580-F235B5D5FD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DE5D832-1252-4E7B-958D-0A96001E22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64C186D6-A2EF-4933-A3EA-DE47C31006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B1040C-7E42-41B9-912B-5C83EC14E2E3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CD96F3A2-FDFC-4881-8969-526275847F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B3CD91CE-80D8-4CF3-B27B-3B62CFB1C6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F5E37E39-F49B-4E5D-99EA-8D580A4F1A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4891FF-6053-42CA-A41F-8FB9DA1BB567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14930D95-2709-465A-ABA2-CA92E423F9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04D4C875-9635-408E-8A6B-89771EA4BA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36FE21E-19F7-4B16-89D3-CDE2634462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2DE3BB-AD80-45AF-8D47-D57C9B5F9F79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32DDD0B-74C7-431B-9BF1-6E710E519785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F6903C9-0905-46BA-A9DF-598F8E05AC3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921 w 2780"/>
                <a:gd name="T1" fmla="*/ 18 h 953"/>
                <a:gd name="T2" fmla="*/ 2831 w 2780"/>
                <a:gd name="T3" fmla="*/ 24 h 953"/>
                <a:gd name="T4" fmla="*/ 2764 w 2780"/>
                <a:gd name="T5" fmla="*/ 102 h 953"/>
                <a:gd name="T6" fmla="*/ 2649 w 2780"/>
                <a:gd name="T7" fmla="*/ 156 h 953"/>
                <a:gd name="T8" fmla="*/ 2642 w 2780"/>
                <a:gd name="T9" fmla="*/ 222 h 953"/>
                <a:gd name="T10" fmla="*/ 2623 w 2780"/>
                <a:gd name="T11" fmla="*/ 246 h 953"/>
                <a:gd name="T12" fmla="*/ 2605 w 2780"/>
                <a:gd name="T13" fmla="*/ 252 h 953"/>
                <a:gd name="T14" fmla="*/ 2533 w 2780"/>
                <a:gd name="T15" fmla="*/ 210 h 953"/>
                <a:gd name="T16" fmla="*/ 2387 w 2780"/>
                <a:gd name="T17" fmla="*/ 192 h 953"/>
                <a:gd name="T18" fmla="*/ 2360 w 2780"/>
                <a:gd name="T19" fmla="*/ 186 h 953"/>
                <a:gd name="T20" fmla="*/ 2339 w 2780"/>
                <a:gd name="T21" fmla="*/ 192 h 953"/>
                <a:gd name="T22" fmla="*/ 2265 w 2780"/>
                <a:gd name="T23" fmla="*/ 228 h 953"/>
                <a:gd name="T24" fmla="*/ 2229 w 2780"/>
                <a:gd name="T25" fmla="*/ 240 h 953"/>
                <a:gd name="T26" fmla="*/ 2205 w 2780"/>
                <a:gd name="T27" fmla="*/ 246 h 953"/>
                <a:gd name="T28" fmla="*/ 2193 w 2780"/>
                <a:gd name="T29" fmla="*/ 258 h 953"/>
                <a:gd name="T30" fmla="*/ 2193 w 2780"/>
                <a:gd name="T31" fmla="*/ 276 h 953"/>
                <a:gd name="T32" fmla="*/ 2170 w 2780"/>
                <a:gd name="T33" fmla="*/ 300 h 953"/>
                <a:gd name="T34" fmla="*/ 2152 w 2780"/>
                <a:gd name="T35" fmla="*/ 312 h 953"/>
                <a:gd name="T36" fmla="*/ 2140 w 2780"/>
                <a:gd name="T37" fmla="*/ 324 h 953"/>
                <a:gd name="T38" fmla="*/ 2128 w 2780"/>
                <a:gd name="T39" fmla="*/ 336 h 953"/>
                <a:gd name="T40" fmla="*/ 2093 w 2780"/>
                <a:gd name="T41" fmla="*/ 342 h 953"/>
                <a:gd name="T42" fmla="*/ 2016 w 2780"/>
                <a:gd name="T43" fmla="*/ 336 h 953"/>
                <a:gd name="T44" fmla="*/ 1979 w 2780"/>
                <a:gd name="T45" fmla="*/ 330 h 953"/>
                <a:gd name="T46" fmla="*/ 1967 w 2780"/>
                <a:gd name="T47" fmla="*/ 342 h 953"/>
                <a:gd name="T48" fmla="*/ 1955 w 2780"/>
                <a:gd name="T49" fmla="*/ 354 h 953"/>
                <a:gd name="T50" fmla="*/ 1925 w 2780"/>
                <a:gd name="T51" fmla="*/ 360 h 953"/>
                <a:gd name="T52" fmla="*/ 1866 w 2780"/>
                <a:gd name="T53" fmla="*/ 342 h 953"/>
                <a:gd name="T54" fmla="*/ 1842 w 2780"/>
                <a:gd name="T55" fmla="*/ 342 h 953"/>
                <a:gd name="T56" fmla="*/ 1818 w 2780"/>
                <a:gd name="T57" fmla="*/ 354 h 953"/>
                <a:gd name="T58" fmla="*/ 1749 w 2780"/>
                <a:gd name="T59" fmla="*/ 425 h 953"/>
                <a:gd name="T60" fmla="*/ 1699 w 2780"/>
                <a:gd name="T61" fmla="*/ 569 h 953"/>
                <a:gd name="T62" fmla="*/ 1699 w 2780"/>
                <a:gd name="T63" fmla="*/ 593 h 953"/>
                <a:gd name="T64" fmla="*/ 1706 w 2780"/>
                <a:gd name="T65" fmla="*/ 641 h 953"/>
                <a:gd name="T66" fmla="*/ 1727 w 2780"/>
                <a:gd name="T67" fmla="*/ 659 h 953"/>
                <a:gd name="T68" fmla="*/ 1720 w 2780"/>
                <a:gd name="T69" fmla="*/ 671 h 953"/>
                <a:gd name="T70" fmla="*/ 1706 w 2780"/>
                <a:gd name="T71" fmla="*/ 683 h 953"/>
                <a:gd name="T72" fmla="*/ 1627 w 2780"/>
                <a:gd name="T73" fmla="*/ 689 h 953"/>
                <a:gd name="T74" fmla="*/ 1550 w 2780"/>
                <a:gd name="T75" fmla="*/ 629 h 953"/>
                <a:gd name="T76" fmla="*/ 1403 w 2780"/>
                <a:gd name="T77" fmla="*/ 587 h 953"/>
                <a:gd name="T78" fmla="*/ 1252 w 2780"/>
                <a:gd name="T79" fmla="*/ 671 h 953"/>
                <a:gd name="T80" fmla="*/ 1067 w 2780"/>
                <a:gd name="T81" fmla="*/ 731 h 953"/>
                <a:gd name="T82" fmla="*/ 864 w 2780"/>
                <a:gd name="T83" fmla="*/ 743 h 953"/>
                <a:gd name="T84" fmla="*/ 662 w 2780"/>
                <a:gd name="T85" fmla="*/ 701 h 953"/>
                <a:gd name="T86" fmla="*/ 602 w 2780"/>
                <a:gd name="T87" fmla="*/ 695 h 953"/>
                <a:gd name="T88" fmla="*/ 590 w 2780"/>
                <a:gd name="T89" fmla="*/ 701 h 953"/>
                <a:gd name="T90" fmla="*/ 554 w 2780"/>
                <a:gd name="T91" fmla="*/ 731 h 953"/>
                <a:gd name="T92" fmla="*/ 453 w 2780"/>
                <a:gd name="T93" fmla="*/ 809 h 953"/>
                <a:gd name="T94" fmla="*/ 423 w 2780"/>
                <a:gd name="T95" fmla="*/ 821 h 953"/>
                <a:gd name="T96" fmla="*/ 399 w 2780"/>
                <a:gd name="T97" fmla="*/ 821 h 953"/>
                <a:gd name="T98" fmla="*/ 352 w 2780"/>
                <a:gd name="T99" fmla="*/ 827 h 953"/>
                <a:gd name="T100" fmla="*/ 226 w 2780"/>
                <a:gd name="T101" fmla="*/ 851 h 953"/>
                <a:gd name="T102" fmla="*/ 190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933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282E9AFB-DCCE-4EF8-96CC-F9D6C709CF9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F271AE5-1268-4156-AC25-12FE8077739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018613A2-6682-4A4F-A59E-7A512F4FECB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B3B01F34-D33D-495F-84DA-C4EEAE81E93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4328AC43-9D04-4343-8443-6E3F3683399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A5FD3878-7EA3-4EAE-944A-0E6AA97D76B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58303029-BC6A-4E17-9F89-82401ADC487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7AD59974-8271-4611-B523-DEFC64C83E9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57191BB-CCA1-4D43-9CE8-D8A6F2E4039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D833198-EBBE-4734-BE65-836C4BB0D8B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EC9CF39-DD3F-442C-A06F-A4C715009F5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EDB5941-1244-40FE-AB35-CB97A351B7C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C591E4B9-64F2-4F13-91FB-FE63B89D57D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A1276980-EF79-49ED-9C65-2ABDEF9EF3C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398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398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D0B9DEA4-4F97-4428-B3DE-B9B5714DF76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203EBCF2-D4C0-4D96-9BAA-D8D188072D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3A7C44FD-CB10-4FCC-81E8-E4AFB273A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DAF26-4B42-494D-8A02-966A40FD8A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689970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F85CC2C0-24D0-4E31-B055-92A557DA67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7B27AC3A-958F-488E-AD84-2EEC7E1376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D506C448-D41E-4E2D-B837-05720FE82A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44C17-B407-4192-9029-E07ED90C2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246296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D9BA232-3411-4BA1-BF3C-C9DCBAE69E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30A957E6-5F29-4C33-A980-442218FEDA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ED7D9CC7-1FBB-42F6-A74C-E939667B1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46C44-F222-4573-A025-E615A43DD8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754998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ABBAA8D5-0E95-4E8C-911E-CD14F19DD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DBA2D536-33ED-4480-8D24-3BC4873C1D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FDE80562-7CB5-45EA-A45A-F4039EF3C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6A119-123F-4C59-BF0D-076936DD1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189094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D2268D33-2B3F-4FFF-836C-57C20824C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875C0926-C495-42F1-B1EA-834BDBC9BF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C75A1A36-806D-4AD0-B3AE-44835BA53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71804-31D1-4CB4-AEA3-383559B4B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298663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CA3CC965-A34F-4AA5-A802-C72ECEB40E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02146D2F-8C70-4F83-9C53-27F4897C4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B912A794-A604-4E35-9F1F-6753D3BA2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DDC4E-D96C-4DA8-B930-98F36FDF7A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24312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7FF5C76B-614C-4ECF-93BF-1A0DAAD5AA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97954FF8-1904-42FA-9577-FDDDF96C48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3461D553-A207-4A4A-85BE-36B834583C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08C13-E329-4A78-8EF4-A6838841CF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297238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85B44E14-CF06-47A0-A531-9CE6F67D8A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EE8A3B2E-1B2D-495E-A478-2F3A876CC5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A20E88D6-3B47-47C6-B9A9-AD9DEFF3BA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A217B-6AFF-49DE-B17B-6C7A5C22F3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593007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0D6AE4E0-23A7-41EF-906D-7227F99C20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FA6E63A0-B7F7-4DA9-A4E8-6FB0C9F4AE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5EA78EC7-0988-4FC3-9FE9-826277501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6821C-C916-46B2-BB78-C906996BC5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63412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EC3EE66F-889F-4730-9624-64E337B10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725BC762-776F-48AB-891B-1A7C8B9AC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C99B7715-C8AD-4FE1-BB4F-FA4D4A71A9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A99C2-ADC3-495D-8F8E-D008759110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51968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8CA98BD3-780C-4C8B-B501-E015388A67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7E6DCA4C-9C27-47F5-B09D-FE931BBF14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753DBB06-1CDE-4A0C-A2FB-CFA6EF2167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64ED7-C61C-43BF-9A5C-2BE4D2962B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762122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C2B14889-2B14-47F7-AC90-703128E05C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0A032AFE-F10A-4929-985B-9544385DD2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667EDF56-0BCC-4BF9-BF7D-9E843AA2E6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E935F-1CC8-4745-8402-E4DCDC855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93925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EA2A1A61-4027-415E-9A64-3B0CEFAE51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69E26585-953F-471B-BAD4-610EA9670E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408177F0-0BE3-45C7-914D-92A68CAB2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FB1B6-9201-439A-B19F-8A2B945D9A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413402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02916E6-F53C-4E87-8EF8-3A36168DB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82983685-BB3A-4E8B-9DC0-EF16C1E211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9D5B2A41-1370-431C-A8B3-7F93611BD2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9432B-CE43-4527-ABFB-030ACFBFA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514707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60FEE8D-7AFA-4997-A52B-E7FD1ABC6DCB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F0B4CC02-EE7B-418D-9395-718FB991DFE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921 w 2780"/>
                <a:gd name="T1" fmla="*/ 18 h 953"/>
                <a:gd name="T2" fmla="*/ 2831 w 2780"/>
                <a:gd name="T3" fmla="*/ 24 h 953"/>
                <a:gd name="T4" fmla="*/ 2764 w 2780"/>
                <a:gd name="T5" fmla="*/ 102 h 953"/>
                <a:gd name="T6" fmla="*/ 2649 w 2780"/>
                <a:gd name="T7" fmla="*/ 156 h 953"/>
                <a:gd name="T8" fmla="*/ 2642 w 2780"/>
                <a:gd name="T9" fmla="*/ 222 h 953"/>
                <a:gd name="T10" fmla="*/ 2623 w 2780"/>
                <a:gd name="T11" fmla="*/ 246 h 953"/>
                <a:gd name="T12" fmla="*/ 2605 w 2780"/>
                <a:gd name="T13" fmla="*/ 252 h 953"/>
                <a:gd name="T14" fmla="*/ 2533 w 2780"/>
                <a:gd name="T15" fmla="*/ 210 h 953"/>
                <a:gd name="T16" fmla="*/ 2387 w 2780"/>
                <a:gd name="T17" fmla="*/ 192 h 953"/>
                <a:gd name="T18" fmla="*/ 2360 w 2780"/>
                <a:gd name="T19" fmla="*/ 186 h 953"/>
                <a:gd name="T20" fmla="*/ 2339 w 2780"/>
                <a:gd name="T21" fmla="*/ 192 h 953"/>
                <a:gd name="T22" fmla="*/ 2265 w 2780"/>
                <a:gd name="T23" fmla="*/ 228 h 953"/>
                <a:gd name="T24" fmla="*/ 2229 w 2780"/>
                <a:gd name="T25" fmla="*/ 240 h 953"/>
                <a:gd name="T26" fmla="*/ 2205 w 2780"/>
                <a:gd name="T27" fmla="*/ 246 h 953"/>
                <a:gd name="T28" fmla="*/ 2193 w 2780"/>
                <a:gd name="T29" fmla="*/ 258 h 953"/>
                <a:gd name="T30" fmla="*/ 2193 w 2780"/>
                <a:gd name="T31" fmla="*/ 276 h 953"/>
                <a:gd name="T32" fmla="*/ 2170 w 2780"/>
                <a:gd name="T33" fmla="*/ 300 h 953"/>
                <a:gd name="T34" fmla="*/ 2152 w 2780"/>
                <a:gd name="T35" fmla="*/ 312 h 953"/>
                <a:gd name="T36" fmla="*/ 2140 w 2780"/>
                <a:gd name="T37" fmla="*/ 324 h 953"/>
                <a:gd name="T38" fmla="*/ 2128 w 2780"/>
                <a:gd name="T39" fmla="*/ 336 h 953"/>
                <a:gd name="T40" fmla="*/ 2093 w 2780"/>
                <a:gd name="T41" fmla="*/ 342 h 953"/>
                <a:gd name="T42" fmla="*/ 2016 w 2780"/>
                <a:gd name="T43" fmla="*/ 336 h 953"/>
                <a:gd name="T44" fmla="*/ 1979 w 2780"/>
                <a:gd name="T45" fmla="*/ 330 h 953"/>
                <a:gd name="T46" fmla="*/ 1967 w 2780"/>
                <a:gd name="T47" fmla="*/ 342 h 953"/>
                <a:gd name="T48" fmla="*/ 1955 w 2780"/>
                <a:gd name="T49" fmla="*/ 354 h 953"/>
                <a:gd name="T50" fmla="*/ 1925 w 2780"/>
                <a:gd name="T51" fmla="*/ 360 h 953"/>
                <a:gd name="T52" fmla="*/ 1866 w 2780"/>
                <a:gd name="T53" fmla="*/ 342 h 953"/>
                <a:gd name="T54" fmla="*/ 1842 w 2780"/>
                <a:gd name="T55" fmla="*/ 342 h 953"/>
                <a:gd name="T56" fmla="*/ 1818 w 2780"/>
                <a:gd name="T57" fmla="*/ 354 h 953"/>
                <a:gd name="T58" fmla="*/ 1749 w 2780"/>
                <a:gd name="T59" fmla="*/ 425 h 953"/>
                <a:gd name="T60" fmla="*/ 1699 w 2780"/>
                <a:gd name="T61" fmla="*/ 569 h 953"/>
                <a:gd name="T62" fmla="*/ 1699 w 2780"/>
                <a:gd name="T63" fmla="*/ 593 h 953"/>
                <a:gd name="T64" fmla="*/ 1706 w 2780"/>
                <a:gd name="T65" fmla="*/ 641 h 953"/>
                <a:gd name="T66" fmla="*/ 1727 w 2780"/>
                <a:gd name="T67" fmla="*/ 659 h 953"/>
                <a:gd name="T68" fmla="*/ 1720 w 2780"/>
                <a:gd name="T69" fmla="*/ 671 h 953"/>
                <a:gd name="T70" fmla="*/ 1706 w 2780"/>
                <a:gd name="T71" fmla="*/ 683 h 953"/>
                <a:gd name="T72" fmla="*/ 1627 w 2780"/>
                <a:gd name="T73" fmla="*/ 689 h 953"/>
                <a:gd name="T74" fmla="*/ 1550 w 2780"/>
                <a:gd name="T75" fmla="*/ 629 h 953"/>
                <a:gd name="T76" fmla="*/ 1403 w 2780"/>
                <a:gd name="T77" fmla="*/ 587 h 953"/>
                <a:gd name="T78" fmla="*/ 1252 w 2780"/>
                <a:gd name="T79" fmla="*/ 671 h 953"/>
                <a:gd name="T80" fmla="*/ 1067 w 2780"/>
                <a:gd name="T81" fmla="*/ 731 h 953"/>
                <a:gd name="T82" fmla="*/ 864 w 2780"/>
                <a:gd name="T83" fmla="*/ 743 h 953"/>
                <a:gd name="T84" fmla="*/ 662 w 2780"/>
                <a:gd name="T85" fmla="*/ 701 h 953"/>
                <a:gd name="T86" fmla="*/ 602 w 2780"/>
                <a:gd name="T87" fmla="*/ 695 h 953"/>
                <a:gd name="T88" fmla="*/ 590 w 2780"/>
                <a:gd name="T89" fmla="*/ 701 h 953"/>
                <a:gd name="T90" fmla="*/ 554 w 2780"/>
                <a:gd name="T91" fmla="*/ 731 h 953"/>
                <a:gd name="T92" fmla="*/ 453 w 2780"/>
                <a:gd name="T93" fmla="*/ 809 h 953"/>
                <a:gd name="T94" fmla="*/ 423 w 2780"/>
                <a:gd name="T95" fmla="*/ 821 h 953"/>
                <a:gd name="T96" fmla="*/ 399 w 2780"/>
                <a:gd name="T97" fmla="*/ 821 h 953"/>
                <a:gd name="T98" fmla="*/ 352 w 2780"/>
                <a:gd name="T99" fmla="*/ 827 h 953"/>
                <a:gd name="T100" fmla="*/ 226 w 2780"/>
                <a:gd name="T101" fmla="*/ 851 h 953"/>
                <a:gd name="T102" fmla="*/ 190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933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48" name="Freeform 4">
              <a:extLst>
                <a:ext uri="{FF2B5EF4-FFF2-40B4-BE49-F238E27FC236}">
                  <a16:creationId xmlns:a16="http://schemas.microsoft.com/office/drawing/2014/main" id="{154645F5-251F-46EA-A2D6-FE8198ECC1D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49" name="Freeform 5">
              <a:extLst>
                <a:ext uri="{FF2B5EF4-FFF2-40B4-BE49-F238E27FC236}">
                  <a16:creationId xmlns:a16="http://schemas.microsoft.com/office/drawing/2014/main" id="{10E6A0B0-0EBF-49F1-8197-5B8A071E599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0" name="Freeform 6">
              <a:extLst>
                <a:ext uri="{FF2B5EF4-FFF2-40B4-BE49-F238E27FC236}">
                  <a16:creationId xmlns:a16="http://schemas.microsoft.com/office/drawing/2014/main" id="{2ACF7363-5CE7-41AE-BEB5-6E899C283D9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1" name="Freeform 7">
              <a:extLst>
                <a:ext uri="{FF2B5EF4-FFF2-40B4-BE49-F238E27FC236}">
                  <a16:creationId xmlns:a16="http://schemas.microsoft.com/office/drawing/2014/main" id="{2375972C-0C95-4414-9751-A877907F175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2" name="Freeform 8">
              <a:extLst>
                <a:ext uri="{FF2B5EF4-FFF2-40B4-BE49-F238E27FC236}">
                  <a16:creationId xmlns:a16="http://schemas.microsoft.com/office/drawing/2014/main" id="{B0063DE9-9B68-4E7E-B5CA-8471AC76C65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3" name="Freeform 9">
              <a:extLst>
                <a:ext uri="{FF2B5EF4-FFF2-40B4-BE49-F238E27FC236}">
                  <a16:creationId xmlns:a16="http://schemas.microsoft.com/office/drawing/2014/main" id="{C9F2A86C-4575-452B-82DA-28C64DC5052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4" name="Freeform 10">
              <a:extLst>
                <a:ext uri="{FF2B5EF4-FFF2-40B4-BE49-F238E27FC236}">
                  <a16:creationId xmlns:a16="http://schemas.microsoft.com/office/drawing/2014/main" id="{1DE3F7B1-7E8E-43A5-B9CC-CACF5D83050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5" name="Freeform 11">
              <a:extLst>
                <a:ext uri="{FF2B5EF4-FFF2-40B4-BE49-F238E27FC236}">
                  <a16:creationId xmlns:a16="http://schemas.microsoft.com/office/drawing/2014/main" id="{685819B5-D17C-468C-8D27-4DCE1E0EC71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6" name="Freeform 12">
              <a:extLst>
                <a:ext uri="{FF2B5EF4-FFF2-40B4-BE49-F238E27FC236}">
                  <a16:creationId xmlns:a16="http://schemas.microsoft.com/office/drawing/2014/main" id="{92E44287-8761-4D85-9BF1-9038988A7FE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7" name="Freeform 13">
              <a:extLst>
                <a:ext uri="{FF2B5EF4-FFF2-40B4-BE49-F238E27FC236}">
                  <a16:creationId xmlns:a16="http://schemas.microsoft.com/office/drawing/2014/main" id="{A4E8C0B1-A4A3-4669-8119-03594B21862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8" name="Freeform 14">
              <a:extLst>
                <a:ext uri="{FF2B5EF4-FFF2-40B4-BE49-F238E27FC236}">
                  <a16:creationId xmlns:a16="http://schemas.microsoft.com/office/drawing/2014/main" id="{B7504385-4E97-4B79-87E5-92C84528700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9" name="Freeform 15">
              <a:extLst>
                <a:ext uri="{FF2B5EF4-FFF2-40B4-BE49-F238E27FC236}">
                  <a16:creationId xmlns:a16="http://schemas.microsoft.com/office/drawing/2014/main" id="{5FCC2E78-F197-4BAB-8166-E4319E2C184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60" name="Freeform 16">
              <a:extLst>
                <a:ext uri="{FF2B5EF4-FFF2-40B4-BE49-F238E27FC236}">
                  <a16:creationId xmlns:a16="http://schemas.microsoft.com/office/drawing/2014/main" id="{CFD24ECF-C98D-43D3-BC73-0E990F87FBF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61" name="Freeform 17">
              <a:extLst>
                <a:ext uri="{FF2B5EF4-FFF2-40B4-BE49-F238E27FC236}">
                  <a16:creationId xmlns:a16="http://schemas.microsoft.com/office/drawing/2014/main" id="{64967481-F1C1-4BD4-8A88-44607BA5B1A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962" name="Rectangle 18">
            <a:extLst>
              <a:ext uri="{FF2B5EF4-FFF2-40B4-BE49-F238E27FC236}">
                <a16:creationId xmlns:a16="http://schemas.microsoft.com/office/drawing/2014/main" id="{082128C8-7F7A-449C-8B03-B9970727B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2963" name="Rectangle 19">
            <a:extLst>
              <a:ext uri="{FF2B5EF4-FFF2-40B4-BE49-F238E27FC236}">
                <a16:creationId xmlns:a16="http://schemas.microsoft.com/office/drawing/2014/main" id="{DD73351A-6277-4E12-8A7A-38376F9D79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64" name="Rectangle 20">
            <a:extLst>
              <a:ext uri="{FF2B5EF4-FFF2-40B4-BE49-F238E27FC236}">
                <a16:creationId xmlns:a16="http://schemas.microsoft.com/office/drawing/2014/main" id="{A88DAE73-3679-4EB0-B880-79A2268FA6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65" name="Rectangle 21">
            <a:extLst>
              <a:ext uri="{FF2B5EF4-FFF2-40B4-BE49-F238E27FC236}">
                <a16:creationId xmlns:a16="http://schemas.microsoft.com/office/drawing/2014/main" id="{47F170DF-2295-45AC-BB35-706304B055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12E0B65-7084-4CF3-B726-BE3315B11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2966" name="Rectangle 22">
            <a:extLst>
              <a:ext uri="{FF2B5EF4-FFF2-40B4-BE49-F238E27FC236}">
                <a16:creationId xmlns:a16="http://schemas.microsoft.com/office/drawing/2014/main" id="{B58B43DD-9C34-4BBC-B59E-0419D59A5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9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  <p:sldLayoutId id="2147483958" r:id="rId14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ag.state.nv.u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25F27DD-0FCD-4CB3-B7A0-3985F93F89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7772400" cy="2590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/>
              <a:t>NEVADA’S OPEN MEETING LAW </a:t>
            </a:r>
            <a:br>
              <a:rPr lang="en-US" sz="4000" b="1" dirty="0"/>
            </a:br>
            <a:br>
              <a:rPr lang="en-US" sz="4000" b="1" dirty="0"/>
            </a:br>
            <a:endParaRPr lang="en-US" sz="4000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BF795CC-5BC4-4597-B0EA-D7B4A51221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3657600"/>
            <a:ext cx="83058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hlink"/>
                </a:solidFill>
              </a:rPr>
              <a:t>Washoe County District Attorney’s Office</a:t>
            </a:r>
          </a:p>
          <a:p>
            <a:pPr eaLnBrk="1" hangingPunct="1">
              <a:defRPr/>
            </a:pPr>
            <a:endParaRPr lang="en-US" sz="2800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endParaRPr lang="en-US" sz="2800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61B373A-29B4-4901-AF14-1B67BB79B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700" dirty="0">
              <a:solidFill>
                <a:srgbClr val="D4482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67FFBE3-B242-455E-997D-C98A61E18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Watch Out for “Walking Quorum”</a:t>
            </a:r>
            <a:br>
              <a:rPr lang="en-US" sz="4000" dirty="0"/>
            </a:br>
            <a:r>
              <a:rPr lang="en-US" sz="2800" dirty="0"/>
              <a:t>NRS 241.015(3)(a)(2)</a:t>
            </a:r>
            <a:endParaRPr lang="en-US" sz="4000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B49A2F8-0D4E-41B5-8736-768192C10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2813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If a public body’s members engage in a </a:t>
            </a:r>
            <a:r>
              <a:rPr lang="en-US" b="1" dirty="0"/>
              <a:t>series</a:t>
            </a:r>
            <a:r>
              <a:rPr lang="en-US" dirty="0"/>
              <a:t> of gatherings at which:</a:t>
            </a:r>
          </a:p>
          <a:p>
            <a:pPr lvl="1" eaLnBrk="1" hangingPunct="1">
              <a:defRPr/>
            </a:pPr>
            <a:r>
              <a:rPr lang="en-US" dirty="0"/>
              <a:t>(I) Less than a quorum is present at any individual gathering;</a:t>
            </a:r>
          </a:p>
          <a:p>
            <a:pPr lvl="1" eaLnBrk="1" hangingPunct="1">
              <a:defRPr/>
            </a:pPr>
            <a:r>
              <a:rPr lang="en-US" dirty="0"/>
              <a:t>(II) But, the members of the public body attending one or more of the gatherings </a:t>
            </a:r>
            <a:r>
              <a:rPr lang="en-US" b="1" dirty="0"/>
              <a:t>collectively constitute a quorum</a:t>
            </a:r>
            <a:r>
              <a:rPr lang="en-US" dirty="0"/>
              <a:t>; and</a:t>
            </a:r>
          </a:p>
          <a:p>
            <a:pPr lvl="1" eaLnBrk="1" hangingPunct="1">
              <a:defRPr/>
            </a:pPr>
            <a:r>
              <a:rPr lang="en-US" dirty="0"/>
              <a:t>(III) The </a:t>
            </a:r>
            <a:r>
              <a:rPr lang="en-US" b="1" dirty="0"/>
              <a:t>series</a:t>
            </a:r>
            <a:r>
              <a:rPr lang="en-US" dirty="0"/>
              <a:t> of gatherings was held with the </a:t>
            </a:r>
            <a:r>
              <a:rPr lang="en-US" b="1" dirty="0"/>
              <a:t>specific intent</a:t>
            </a:r>
            <a:r>
              <a:rPr lang="en-US" dirty="0"/>
              <a:t> to avoid the OML= </a:t>
            </a:r>
            <a:r>
              <a:rPr lang="en-US" dirty="0">
                <a:solidFill>
                  <a:srgbClr val="FF0000"/>
                </a:solidFill>
              </a:rPr>
              <a:t>OML violation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4ACA6-D79A-4211-A3B9-FB264DEB0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474787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Exception:  Attorney-Client Communications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63626-2A67-49CD-A3E0-2E1A9FD18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6412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Quorum of board members may gather to:</a:t>
            </a:r>
          </a:p>
          <a:p>
            <a:pPr lvl="1">
              <a:defRPr/>
            </a:pPr>
            <a:r>
              <a:rPr lang="en-US" sz="2400" dirty="0"/>
              <a:t>Receive information from the public body’s attorney regarding potential or existing litigation, and to deliberate toward a decision= </a:t>
            </a:r>
            <a:r>
              <a:rPr lang="en-US" sz="2400" dirty="0">
                <a:solidFill>
                  <a:srgbClr val="FF0000"/>
                </a:solidFill>
              </a:rPr>
              <a:t>NOT a meeting </a:t>
            </a:r>
            <a:r>
              <a:rPr lang="en-US" sz="2400" dirty="0"/>
              <a:t>(NRS 241.015(3)(b)(2))</a:t>
            </a:r>
          </a:p>
          <a:p>
            <a:pPr lvl="1">
              <a:defRPr/>
            </a:pPr>
            <a:r>
              <a:rPr lang="en-US" sz="2400" dirty="0"/>
              <a:t>Receive training from the public body’s attorney regarding legal obligations, if public body does NOT deliberate toward a decision= </a:t>
            </a:r>
            <a:r>
              <a:rPr lang="en-US" sz="2400" dirty="0">
                <a:solidFill>
                  <a:srgbClr val="FF0000"/>
                </a:solidFill>
              </a:rPr>
              <a:t>NOT a meeting</a:t>
            </a:r>
            <a:r>
              <a:rPr lang="en-US" sz="2400" dirty="0"/>
              <a:t> </a:t>
            </a:r>
            <a:endParaRPr lang="en-US" dirty="0"/>
          </a:p>
          <a:p>
            <a:pPr>
              <a:defRPr/>
            </a:pPr>
            <a:r>
              <a:rPr lang="en-US" sz="2800" dirty="0"/>
              <a:t>E-mail communication with the board’s attorney= </a:t>
            </a:r>
            <a:r>
              <a:rPr lang="en-US" sz="2800" u="sng" dirty="0"/>
              <a:t>generally</a:t>
            </a:r>
            <a:r>
              <a:rPr lang="en-US" sz="2800" dirty="0"/>
              <a:t> NOT a meeting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	- </a:t>
            </a:r>
            <a:r>
              <a:rPr lang="en-US" sz="2800" b="1" u="sng" dirty="0"/>
              <a:t>But do not hit “Reply All”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45BB13B-0422-4039-9C1F-CC0A62F73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Exception:  Social Function</a:t>
            </a:r>
            <a:br>
              <a:rPr lang="en-US" b="1" dirty="0"/>
            </a:br>
            <a:r>
              <a:rPr lang="en-US" dirty="0"/>
              <a:t> </a:t>
            </a:r>
            <a:r>
              <a:rPr lang="en-US" sz="3200" dirty="0"/>
              <a:t>NRS 241.015(3)(b)(1)</a:t>
            </a:r>
            <a:endParaRPr lang="en-US" sz="3200" b="1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B36D3C4-4019-4047-BAED-851644373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Even if a quorum is present, social functions are NOT meetings, as long as the members do </a:t>
            </a:r>
            <a:r>
              <a:rPr lang="en-US" sz="2800" b="1" u="sng" dirty="0"/>
              <a:t>not deliberate</a:t>
            </a:r>
            <a:r>
              <a:rPr lang="en-US" sz="2800" dirty="0"/>
              <a:t> toward a decision or take action on any matter over which the public body has supervision, control, jurisdiction or advisory power.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Don’t turn a party into a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meeting!!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2AB51F9-CEEA-4A9D-B2A8-5FC83DCC6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Notice of Meeting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3200" dirty="0"/>
              <a:t>NRS 241.020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D129E81-3A61-45BA-B7F0-3881477AE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848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Content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Day, Time, Location (include room)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rgbClr val="FFFF00"/>
                </a:solidFill>
              </a:rPr>
              <a:t>If a meeting location is offered</a:t>
            </a:r>
            <a:r>
              <a:rPr lang="en-US" sz="2000" dirty="0"/>
              <a:t>, must make reasonable efforts to ensure meeting location is large enough to accommodate anticipated number of attendees. 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(Capacity limits O.K.)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rgbClr val="FFFF00"/>
                </a:solidFill>
              </a:rPr>
              <a:t>If meeting held using “remote technology system” ONLY: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>
                <a:solidFill>
                  <a:srgbClr val="FFFF00"/>
                </a:solidFill>
              </a:rPr>
              <a:t>How public can use system to hear/observe meeting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>
                <a:solidFill>
                  <a:srgbClr val="FFFF00"/>
                </a:solidFill>
              </a:rPr>
              <a:t>How public can participate in meeting via telephone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>
                <a:solidFill>
                  <a:srgbClr val="FFFF00"/>
                </a:solidFill>
              </a:rPr>
              <a:t>How public can provide live public comment (and if authorized by public body, pre-recorded public comment)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List of locations where notice posted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Contact info </a:t>
            </a:r>
            <a:r>
              <a:rPr lang="en-US" sz="2000" dirty="0">
                <a:solidFill>
                  <a:srgbClr val="FFFF00"/>
                </a:solidFill>
              </a:rPr>
              <a:t>(including business address) </a:t>
            </a:r>
            <a:r>
              <a:rPr lang="en-US" sz="2000" dirty="0"/>
              <a:t>for person who can provide supporting materials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Means of providing public comment (options)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Agenda</a:t>
            </a:r>
          </a:p>
        </p:txBody>
      </p:sp>
      <p:pic>
        <p:nvPicPr>
          <p:cNvPr id="30724" name="Picture 9" descr="pillar_cartoon_sideways">
            <a:extLst>
              <a:ext uri="{FF2B5EF4-FFF2-40B4-BE49-F238E27FC236}">
                <a16:creationId xmlns:a16="http://schemas.microsoft.com/office/drawing/2014/main" id="{8092338F-83B6-4D8D-830E-5295BA8E2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7566025" y="152400"/>
            <a:ext cx="1577975" cy="2095500"/>
          </a:xfrm>
          <a:prstGeom prst="rect">
            <a:avLst/>
          </a:prstGeom>
          <a:solidFill>
            <a:schemeClr val="bg2">
              <a:alpha val="9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3277-52ED-4E39-A48A-3A64EC52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u="sng" dirty="0"/>
              <a:t>Notice of Meeting </a:t>
            </a:r>
            <a:r>
              <a:rPr lang="en-US" b="1" u="sng" dirty="0" err="1"/>
              <a:t>cont</a:t>
            </a:r>
            <a:r>
              <a:rPr lang="en-US" b="1" u="sng" dirty="0"/>
              <a:t>…</a:t>
            </a:r>
            <a:br>
              <a:rPr lang="en-US" b="1" dirty="0"/>
            </a:br>
            <a:r>
              <a:rPr lang="en-US" b="1" dirty="0"/>
              <a:t> </a:t>
            </a:r>
            <a:r>
              <a:rPr lang="en-US" sz="3600" dirty="0"/>
              <a:t>NRS 241.020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EC287-2495-4BF5-A2C4-2AB1710D7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Posting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Principal office of public body + </a:t>
            </a:r>
            <a:r>
              <a:rPr lang="en-US" sz="2000" dirty="0">
                <a:solidFill>
                  <a:srgbClr val="FFFF00"/>
                </a:solidFill>
              </a:rPr>
              <a:t>3 prominent places (No longer a requirement)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Websites (public body website (if there is one) &amp; state noticing website))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FFFF00"/>
                </a:solidFill>
              </a:rPr>
              <a:t>Additional requirement for “Remote Technology” meetings only: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rgbClr val="FFFF00"/>
                </a:solidFill>
              </a:rPr>
              <a:t>Public body MUST have website &amp; post notice, supporting materials to the website.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Mailing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Subscription- mail or email</a:t>
            </a:r>
            <a:endParaRPr lang="en-US" sz="1600" dirty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3 Working Days prior to meeting (by 9 a.m.)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2D05A94-66B6-4AE3-9DA7-06AD8773C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Agenda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3200" dirty="0"/>
              <a:t>NRS 241.020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D330679-6353-4796-8441-603C9FAC2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200" dirty="0"/>
              <a:t>Clear and Complete statement of topics to be considered (stringent standard)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Could your neighbor understand what is going to happen at the meeting?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/>
              <a:t>Notation “For Possible Action” if action item</a:t>
            </a:r>
            <a:endParaRPr lang="en-US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Informational Discussion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Deliberation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Collectively examining, weighing and reflecting upon the reasons for or against an action.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Includes collective exchange of facts preliminary to ultimate decision.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Action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Decision, commitment or promise, affirmative vote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200" dirty="0"/>
          </a:p>
          <a:p>
            <a:pPr eaLnBrk="1" hangingPunct="1">
              <a:lnSpc>
                <a:spcPct val="90000"/>
              </a:lnSpc>
              <a:defRPr/>
            </a:pPr>
            <a:endParaRPr lang="en-US" sz="2200" u="sng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80195-1244-44A2-91E7-9C5E09D59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u="sng" dirty="0"/>
              <a:t>Agenda </a:t>
            </a:r>
            <a:r>
              <a:rPr lang="en-US" sz="4000" b="1" u="sng" dirty="0" err="1"/>
              <a:t>cont</a:t>
            </a:r>
            <a:r>
              <a:rPr lang="en-US" sz="4000" b="1" u="sng" dirty="0"/>
              <a:t>…</a:t>
            </a:r>
            <a:br>
              <a:rPr lang="en-US" sz="5400" b="1" dirty="0"/>
            </a:br>
            <a:r>
              <a:rPr lang="en-US" sz="5400" b="1" dirty="0"/>
              <a:t> </a:t>
            </a:r>
            <a:r>
              <a:rPr lang="en-US" sz="3200" dirty="0"/>
              <a:t>NRS 241.020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B33F-8F75-44F9-838C-A7C4D40B1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200" dirty="0"/>
              <a:t>Public Comment Periods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Block of time at beginning and end of meeting; 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During each action item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(After public body has discussed item, but before public body has taken any action on that item)</a:t>
            </a:r>
            <a:endParaRPr lang="en-US" sz="18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Cannot restrict a speaker’s viewpoint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However, conduct that disrupts the meeting’s order, efficiency or safety may be limited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Board cannot deliberate or take action in response to public comment, unless item is already on the agenda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/>
              <a:t>Notice that agenda items may be: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Taken out of order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Combined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Removed or delayed discussion 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>
            <a:extLst>
              <a:ext uri="{FF2B5EF4-FFF2-40B4-BE49-F238E27FC236}">
                <a16:creationId xmlns:a16="http://schemas.microsoft.com/office/drawing/2014/main" id="{DDD15871-7A22-4FFC-A34C-B55627903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/>
              <a:t>Materials Available to the Public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F0FAA423-231C-4079-A17A-73D0379B3C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Agenda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1400" dirty="0"/>
          </a:p>
          <a:p>
            <a:pPr eaLnBrk="1" hangingPunct="1">
              <a:defRPr/>
            </a:pPr>
            <a:r>
              <a:rPr lang="en-US" sz="2800" dirty="0"/>
              <a:t>Supporting Materials</a:t>
            </a:r>
            <a:endParaRPr lang="en-US" sz="2400" dirty="0"/>
          </a:p>
          <a:p>
            <a:pPr lvl="1" eaLnBrk="1" hangingPunct="1">
              <a:defRPr/>
            </a:pPr>
            <a:r>
              <a:rPr lang="en-US" sz="2400" dirty="0"/>
              <a:t>Must be posted on public body’s website</a:t>
            </a:r>
          </a:p>
          <a:p>
            <a:pPr lvl="1" eaLnBrk="1" hangingPunct="1">
              <a:defRPr/>
            </a:pPr>
            <a:r>
              <a:rPr lang="en-US" sz="2400" dirty="0"/>
              <a:t>Upon being </a:t>
            </a:r>
            <a:r>
              <a:rPr lang="en-US" sz="2400" dirty="0">
                <a:solidFill>
                  <a:srgbClr val="FFC000"/>
                </a:solidFill>
              </a:rPr>
              <a:t>available</a:t>
            </a:r>
            <a:r>
              <a:rPr lang="en-US" sz="2400" dirty="0"/>
              <a:t> to the “public body” supporting materials must be made available to the public.</a:t>
            </a:r>
            <a:r>
              <a:rPr lang="en-US" sz="2400" u="sng" dirty="0"/>
              <a:t> </a:t>
            </a:r>
          </a:p>
          <a:p>
            <a:pPr lvl="2" eaLnBrk="1" hangingPunct="1">
              <a:defRPr/>
            </a:pPr>
            <a:r>
              <a:rPr lang="en-US" sz="2000" dirty="0"/>
              <a:t>Can be before meeting or on the day of the meeting</a:t>
            </a:r>
          </a:p>
          <a:p>
            <a:pPr lvl="2" eaLnBrk="1" hangingPunct="1">
              <a:defRPr/>
            </a:pPr>
            <a:r>
              <a:rPr lang="en-US" sz="2000" dirty="0"/>
              <a:t>If on day of meeting, post to website within 24 hours</a:t>
            </a:r>
            <a:endParaRPr lang="en-US" dirty="0"/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dirty="0"/>
              <a:t> </a:t>
            </a:r>
          </a:p>
          <a:p>
            <a:pPr eaLnBrk="1" hangingPunct="1">
              <a:defRPr/>
            </a:pPr>
            <a:r>
              <a:rPr lang="en-US" sz="2800" dirty="0"/>
              <a:t>Can be made available by e-mail or emailed link if the requester approves</a:t>
            </a:r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F8474D3-E6A8-49F4-A8E7-C97491F4F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Action—Voting Minimums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2AEC459-EE2A-40FB-94F6-C216F41E7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If a public body may have a member who is </a:t>
            </a:r>
            <a:r>
              <a:rPr lang="en-US" dirty="0">
                <a:solidFill>
                  <a:srgbClr val="FFC000"/>
                </a:solidFill>
              </a:rPr>
              <a:t>not an elected official</a:t>
            </a:r>
            <a:r>
              <a:rPr lang="en-US" dirty="0"/>
              <a:t>, an affirmative vote taken by a </a:t>
            </a:r>
            <a:r>
              <a:rPr lang="en-US" dirty="0">
                <a:solidFill>
                  <a:srgbClr val="FFC000"/>
                </a:solidFill>
              </a:rPr>
              <a:t>majority of the members present </a:t>
            </a:r>
            <a:r>
              <a:rPr lang="en-US" dirty="0"/>
              <a:t>during a meeting of the public body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NRS 241.015(1)(c)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If all the members of a public body are elected officials, an affirmative vote taken by a majority of all the members of the public body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NRS 241.015(1)(d)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57C2DE8-DFEE-4F3E-B987-F8227A6C6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Minutes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3200" dirty="0"/>
              <a:t>NRS 241.035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0470A80-8600-49FC-B601-53BF104D41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Minutes must contain: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Date, time, location of meeting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Members present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Substance of all matters discussed or decided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Remarks made by member of public (if person requests minutes reflect remarks)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Meetings must be </a:t>
            </a:r>
            <a:r>
              <a:rPr lang="en-US" sz="2400" u="sng" dirty="0"/>
              <a:t>audio-recorded</a:t>
            </a:r>
            <a:r>
              <a:rPr lang="en-US" sz="2400" dirty="0"/>
              <a:t> or transcribed by certified court reporter. Recordings retained for 3 years.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Minutes must be available within </a:t>
            </a:r>
            <a:r>
              <a:rPr lang="en-US" sz="2400" dirty="0">
                <a:solidFill>
                  <a:srgbClr val="FFC000"/>
                </a:solidFill>
              </a:rPr>
              <a:t>30 working days</a:t>
            </a:r>
            <a:r>
              <a:rPr lang="en-US" sz="2400" dirty="0"/>
              <a:t> after meeting. Can post </a:t>
            </a:r>
            <a:r>
              <a:rPr lang="en-US" sz="2400" dirty="0">
                <a:solidFill>
                  <a:srgbClr val="FFFF00"/>
                </a:solidFill>
              </a:rPr>
              <a:t>draft </a:t>
            </a:r>
            <a:r>
              <a:rPr lang="en-US" sz="2400" dirty="0"/>
              <a:t>minutes on website prior to approval. Retained for 5 years.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Approved w/in 45 days or at the next meeting (whichever later)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B92F467-5DEC-4A92-9101-4A11F0DC9A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Legislative Intent of “OML”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D226F14-2D4C-4D99-B70B-9DB924C480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7213"/>
            <a:ext cx="8226425" cy="47259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NRS 241.010 sets forth a legislative declaration: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>
                <a:solidFill>
                  <a:srgbClr val="FFC000"/>
                </a:solidFill>
              </a:rPr>
              <a:t>Public bodies exist to aid in the conduct of the people’s business.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dirty="0">
                <a:solidFill>
                  <a:srgbClr val="FFC000"/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FFC000"/>
                </a:solidFill>
              </a:rPr>
              <a:t>It is the intent of the OML that board </a:t>
            </a:r>
            <a:r>
              <a:rPr lang="en-US" b="1" u="sng" dirty="0">
                <a:solidFill>
                  <a:srgbClr val="FFC000"/>
                </a:solidFill>
              </a:rPr>
              <a:t>deliberations</a:t>
            </a:r>
            <a:r>
              <a:rPr lang="en-US" dirty="0">
                <a:solidFill>
                  <a:srgbClr val="FFC000"/>
                </a:solidFill>
              </a:rPr>
              <a:t> and board </a:t>
            </a:r>
            <a:r>
              <a:rPr lang="en-US" b="1" u="sng" dirty="0">
                <a:solidFill>
                  <a:srgbClr val="FFC000"/>
                </a:solidFill>
              </a:rPr>
              <a:t>actions</a:t>
            </a:r>
            <a:r>
              <a:rPr lang="en-US" dirty="0">
                <a:solidFill>
                  <a:srgbClr val="FFC000"/>
                </a:solidFill>
              </a:rPr>
              <a:t> be conducted openly.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96AB-62DB-4522-A69E-E4DEDF68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Corrective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BDF01-1799-4759-AC0D-5944C210B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4530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If an OML violation occurs, the public body may take corrective action within 30 days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If appropriate corrective action taken, Attorney General’s Office may elect not to prosecute the OML violation.  </a:t>
            </a: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01E913C-EE74-4B2F-890C-847D8A569E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Enforcement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EDFF65B-85B9-4659-9714-FC2644D00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Person may make OML complaint to Nevada Attorney General’s Office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/>
              <a:t>AG notifies public body of complaint w/in 14 days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/>
              <a:t>If complaint submitted w/in 120 days of alleged violation, AG MUST investigate.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/>
              <a:t>If complaint submitted after 120 days, AG will NOT investigate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Exception:  Alleged violation not previously discoverable &amp; complaint submitted w/in 1 year.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/>
              <a:t>AG not required to investigate an alleged OML violation if person’s interests are not “significantly affected” by alleged violation.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Example:  Person doesn’t live within public body’s geographic area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96" decel="100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796" decel="100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96" decel="100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96" decel="100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796" decel="100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796" decel="100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96" decel="100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B168-1EEE-4FD8-A3CD-8F84012ED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Enforcement, </a:t>
            </a: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AEEA5-415E-4408-B01A-DB7513BDB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If AG conducts investigation, it will inform public body</a:t>
            </a:r>
          </a:p>
          <a:p>
            <a:pPr>
              <a:defRPr/>
            </a:pPr>
            <a:r>
              <a:rPr lang="en-US" sz="2800" dirty="0"/>
              <a:t>After investigation complete, AG will issue:</a:t>
            </a:r>
          </a:p>
          <a:p>
            <a:pPr lvl="1">
              <a:defRPr/>
            </a:pPr>
            <a:r>
              <a:rPr lang="en-US" sz="2200" dirty="0"/>
              <a:t>A finding that NO violation occurred; OR</a:t>
            </a:r>
          </a:p>
          <a:p>
            <a:pPr lvl="1">
              <a:defRPr/>
            </a:pPr>
            <a:r>
              <a:rPr lang="en-US" sz="2200" dirty="0"/>
              <a:t>A finding that a violation occurred + an explanation for this finding</a:t>
            </a:r>
          </a:p>
          <a:p>
            <a:pPr>
              <a:defRPr/>
            </a:pPr>
            <a:r>
              <a:rPr lang="en-US" sz="2800" dirty="0"/>
              <a:t>Public body submits response w/in 30 days</a:t>
            </a:r>
          </a:p>
          <a:p>
            <a:pPr>
              <a:defRPr/>
            </a:pPr>
            <a:r>
              <a:rPr lang="en-US" sz="2800" dirty="0"/>
              <a:t>If AG finds an OML violation, public body must acknowledge finding on next agenda</a:t>
            </a:r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A9C8-983B-4E61-9D57-64F4ED18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OML Violations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EA5F-B5D5-4935-AAA4-93E676A79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AG may bring a legal proceeding to </a:t>
            </a:r>
            <a:r>
              <a:rPr lang="en-US" u="sng" dirty="0">
                <a:solidFill>
                  <a:srgbClr val="FF0000"/>
                </a:solidFill>
              </a:rPr>
              <a:t>void an action</a:t>
            </a:r>
            <a:r>
              <a:rPr lang="en-US" dirty="0"/>
              <a:t> taken in violation of the Open Meeting Law; or to </a:t>
            </a:r>
            <a:r>
              <a:rPr lang="en-US" u="sng" dirty="0">
                <a:solidFill>
                  <a:srgbClr val="FF0000"/>
                </a:solidFill>
              </a:rPr>
              <a:t>obtain an injunction</a:t>
            </a:r>
            <a:r>
              <a:rPr lang="en-US" dirty="0"/>
              <a:t> to prevent violations of the Open Meeting Law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 private citizen may also bring a legal proceeding</a:t>
            </a:r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5E4CF09-14BB-44DF-847B-71A972920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OML Violations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6E14843-4C8A-431B-90C8-DAC59124C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78825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Action taken in violation of the Open Meeting Law is </a:t>
            </a:r>
            <a:r>
              <a:rPr lang="en-US" sz="2400" dirty="0">
                <a:solidFill>
                  <a:srgbClr val="D4482C"/>
                </a:solidFill>
              </a:rPr>
              <a:t>void</a:t>
            </a:r>
            <a:r>
              <a:rPr lang="en-US" sz="2400" dirty="0"/>
              <a:t> - NRS 241.036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/>
              <a:t>OML violations may result in administrative fines against board members</a:t>
            </a:r>
          </a:p>
          <a:p>
            <a:pPr lvl="1" eaLnBrk="1" hangingPunct="1">
              <a:defRPr/>
            </a:pP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offense:  $500; 2</a:t>
            </a:r>
            <a:r>
              <a:rPr lang="en-US" sz="2000" baseline="30000" dirty="0"/>
              <a:t>nd</a:t>
            </a:r>
            <a:r>
              <a:rPr lang="en-US" sz="2000" dirty="0"/>
              <a:t>: $1,000; 3</a:t>
            </a:r>
            <a:r>
              <a:rPr lang="en-US" sz="2000" baseline="30000" dirty="0"/>
              <a:t>rd</a:t>
            </a:r>
            <a:r>
              <a:rPr lang="en-US" sz="2000" dirty="0"/>
              <a:t>: $2,500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/>
              <a:t>Serious violations of the OML (member has knowledge of violation &amp; participates in violation) can result in </a:t>
            </a:r>
            <a:r>
              <a:rPr lang="en-US" sz="2400" dirty="0">
                <a:solidFill>
                  <a:srgbClr val="FF0000"/>
                </a:solidFill>
              </a:rPr>
              <a:t>misdemeanor</a:t>
            </a:r>
            <a:r>
              <a:rPr lang="en-US" sz="2400" dirty="0"/>
              <a:t> charges</a:t>
            </a:r>
          </a:p>
          <a:p>
            <a:pPr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/>
              <a:t>However, if a board member violates the OML because the board member is relying on legal advice of board counsel= no administrative fine or criminal penalty.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91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886E6E4-61E2-4FD3-AD6B-F8C5B14B0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Advice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3FC2D27-6556-409A-A4AD-3FFF87317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Don’t assume that other public body members will be able to spot every issue!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Discuss any questions/issues with legal counsel</a:t>
            </a:r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DC9AA2B-006E-4497-BB2E-9C0EE8546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Sources of Information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32DF722-142F-4215-A581-F1D766493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5940425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NRS Chapter 241 </a:t>
            </a:r>
            <a:endParaRPr lang="en-US" sz="2200" dirty="0"/>
          </a:p>
          <a:p>
            <a:pPr eaLnBrk="1" hangingPunct="1">
              <a:defRPr/>
            </a:pPr>
            <a:r>
              <a:rPr lang="en-US" sz="2800" dirty="0"/>
              <a:t>Open Meeting Law Manual published by the Attorney General’s Office</a:t>
            </a:r>
          </a:p>
          <a:p>
            <a:pPr lvl="1" eaLnBrk="1" hangingPunct="1">
              <a:defRPr/>
            </a:pPr>
            <a:r>
              <a:rPr lang="en-US" sz="2200" dirty="0"/>
              <a:t>Available online at </a:t>
            </a:r>
            <a:r>
              <a:rPr lang="en-US" sz="2200" dirty="0">
                <a:hlinkClick r:id="rId3"/>
              </a:rPr>
              <a:t>http://ag.state.nv.us</a:t>
            </a:r>
            <a:endParaRPr lang="en-US" sz="2200" dirty="0"/>
          </a:p>
          <a:p>
            <a:pPr eaLnBrk="1" hangingPunct="1">
              <a:defRPr/>
            </a:pPr>
            <a:r>
              <a:rPr lang="en-US" sz="2800" dirty="0"/>
              <a:t>Opinions from the Attorney General’s Office relating to the OML</a:t>
            </a:r>
          </a:p>
          <a:p>
            <a:pPr lvl="1" eaLnBrk="1" hangingPunct="1">
              <a:defRPr/>
            </a:pPr>
            <a:r>
              <a:rPr lang="en-US" sz="2200" dirty="0"/>
              <a:t>Available online at </a:t>
            </a:r>
            <a:r>
              <a:rPr lang="en-US" sz="2200" dirty="0">
                <a:hlinkClick r:id="rId3"/>
              </a:rPr>
              <a:t>http://ag.state.nv.us</a:t>
            </a:r>
            <a:endParaRPr lang="en-US" sz="2200" dirty="0"/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9946B0D-43E8-4E9F-B6AD-C9F4525EE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Any Questions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A6ECF0A-0A81-42BF-B132-5E4FB0E47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4200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sz="10600" dirty="0"/>
          </a:p>
        </p:txBody>
      </p:sp>
      <p:pic>
        <p:nvPicPr>
          <p:cNvPr id="54276" name="Picture 4" descr="MM900282748[1]">
            <a:extLst>
              <a:ext uri="{FF2B5EF4-FFF2-40B4-BE49-F238E27FC236}">
                <a16:creationId xmlns:a16="http://schemas.microsoft.com/office/drawing/2014/main" id="{4237FC70-FCBB-4995-935F-197CB32BE2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581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5986-07C3-4A46-A4D7-47BB7728B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When Does the OML Apply?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AE533-F3CD-418E-93AC-9EDC54749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general, OML applies to all </a:t>
            </a:r>
            <a:r>
              <a:rPr lang="en-US" u="sng" dirty="0"/>
              <a:t>meetings</a:t>
            </a:r>
            <a:r>
              <a:rPr lang="en-US" dirty="0"/>
              <a:t> of a </a:t>
            </a:r>
            <a:r>
              <a:rPr lang="en-US" u="sng" dirty="0"/>
              <a:t>public body</a:t>
            </a:r>
            <a:r>
              <a:rPr lang="en-US" dirty="0"/>
              <a:t> at which deliberation takes place and/or action may occur.  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C92A48B9-D9F6-4237-B0B4-4BC22A528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Pillars of the OML</a:t>
            </a:r>
            <a:r>
              <a:rPr lang="en-US" altLang="en-US" dirty="0">
                <a:effectLst/>
              </a:rPr>
              <a:t>	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E5312464-8577-4FE3-BA70-6387C9DDE6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79988"/>
          </a:xfrm>
        </p:spPr>
        <p:txBody>
          <a:bodyPr numCol="2"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Body</a:t>
            </a:r>
          </a:p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</a:t>
            </a:r>
          </a:p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Notice</a:t>
            </a:r>
          </a:p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</a:p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</a:t>
            </a:r>
          </a:p>
          <a:p>
            <a:pPr>
              <a:defRPr/>
            </a:pP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 253 (2021):</a:t>
            </a:r>
          </a:p>
          <a:p>
            <a:pPr lvl="1">
              <a:defRPr/>
            </a:pPr>
            <a:r>
              <a:rPr lang="en-US" alt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major revisions</a:t>
            </a:r>
          </a:p>
          <a:p>
            <a:pPr lvl="1">
              <a:defRPr/>
            </a:pPr>
            <a:r>
              <a:rPr lang="en-US" alt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AB 253 put some structure around “remote technology” meetings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24D30C9-2A5B-44B6-9B1F-1E46C0A7D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Public Body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2400" dirty="0"/>
              <a:t>NRS 241.015(4)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26D8471-9CED-4013-92C5-1A217683A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6934200" cy="4649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Any administrative, </a:t>
            </a:r>
            <a:r>
              <a:rPr lang="en-US" sz="2400" b="1" dirty="0"/>
              <a:t>advisory</a:t>
            </a:r>
            <a:r>
              <a:rPr lang="en-US" sz="2400" dirty="0"/>
              <a:t>, executive or legislative body of the state or local government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which expends or disburses or is </a:t>
            </a:r>
            <a:r>
              <a:rPr lang="en-US" sz="2400" b="1" dirty="0"/>
              <a:t>supported in whole or in part by tax revenue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u="sng" dirty="0"/>
              <a:t>or</a:t>
            </a:r>
            <a:r>
              <a:rPr lang="en-US" sz="2400" dirty="0"/>
              <a:t> which </a:t>
            </a:r>
            <a:r>
              <a:rPr lang="en-US" sz="2400" b="1" dirty="0"/>
              <a:t>advises or makes recommendations</a:t>
            </a:r>
            <a:r>
              <a:rPr lang="en-US" sz="2400" dirty="0"/>
              <a:t> to an entity which expends or disburses or is supported in whole or in part by tax revenue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includes any </a:t>
            </a:r>
            <a:r>
              <a:rPr lang="en-US" sz="2400" b="1" dirty="0"/>
              <a:t>board</a:t>
            </a:r>
            <a:r>
              <a:rPr lang="en-US" sz="2400" dirty="0"/>
              <a:t>, commission, committee, subcommittee or other subsidiary thereof</a:t>
            </a:r>
            <a:endParaRPr lang="en-US" sz="2400" u="sng" dirty="0"/>
          </a:p>
        </p:txBody>
      </p:sp>
      <p:pic>
        <p:nvPicPr>
          <p:cNvPr id="12292" name="Picture 9" descr="pillar_cartoon_sideways">
            <a:extLst>
              <a:ext uri="{FF2B5EF4-FFF2-40B4-BE49-F238E27FC236}">
                <a16:creationId xmlns:a16="http://schemas.microsoft.com/office/drawing/2014/main" id="{3BE6C977-30AC-4EBE-A509-72F326848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7566025" y="4762500"/>
            <a:ext cx="1577975" cy="2095500"/>
          </a:xfrm>
          <a:prstGeom prst="rect">
            <a:avLst/>
          </a:prstGeom>
          <a:solidFill>
            <a:schemeClr val="bg2">
              <a:alpha val="9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8A961117-1E0D-4DF4-87AF-1D2C2582B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Meeting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3200" dirty="0"/>
              <a:t>NRS 241.015(3)(a)(1)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14AD6044-0934-493A-ADF5-091D57D9C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In general, a “meeting” is:</a:t>
            </a:r>
          </a:p>
          <a:p>
            <a:pPr lvl="1" eaLnBrk="1" hangingPunct="1">
              <a:defRPr/>
            </a:pPr>
            <a:r>
              <a:rPr lang="en-US" sz="2400" dirty="0"/>
              <a:t>The </a:t>
            </a:r>
            <a:r>
              <a:rPr lang="en-US" sz="2400" b="1" dirty="0">
                <a:solidFill>
                  <a:srgbClr val="FFC000"/>
                </a:solidFill>
              </a:rPr>
              <a:t>gathering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C000"/>
                </a:solidFill>
              </a:rPr>
              <a:t>of members </a:t>
            </a:r>
            <a:r>
              <a:rPr lang="en-US" sz="2400" dirty="0"/>
              <a:t>of a public body at which a </a:t>
            </a:r>
            <a:r>
              <a:rPr lang="en-US" sz="2400" b="1" dirty="0">
                <a:solidFill>
                  <a:srgbClr val="FFC000"/>
                </a:solidFill>
              </a:rPr>
              <a:t>quorum</a:t>
            </a:r>
            <a:r>
              <a:rPr lang="en-US" sz="2400" dirty="0"/>
              <a:t> is present to </a:t>
            </a:r>
            <a:r>
              <a:rPr lang="en-US" sz="2400" b="1" dirty="0">
                <a:solidFill>
                  <a:srgbClr val="FFC000"/>
                </a:solidFill>
              </a:rPr>
              <a:t>deliberate</a:t>
            </a:r>
            <a:r>
              <a:rPr lang="en-US" sz="2400" dirty="0"/>
              <a:t> toward a decision or to take </a:t>
            </a:r>
            <a:r>
              <a:rPr lang="en-US" sz="2400" b="1" dirty="0">
                <a:solidFill>
                  <a:srgbClr val="FFC000"/>
                </a:solidFill>
              </a:rPr>
              <a:t>action</a:t>
            </a:r>
            <a:r>
              <a:rPr lang="en-US" sz="2400" dirty="0"/>
              <a:t> on any matter over which the public body has supervision, control, jurisdiction or advisory power.           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39A36B2-CBF4-414B-A014-CFA920A88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4" eaLnBrk="1" hangingPunct="1">
              <a:defRPr/>
            </a:pPr>
            <a:br>
              <a:rPr lang="en-US" sz="2000" dirty="0"/>
            </a:br>
            <a:r>
              <a:rPr lang="en-US" dirty="0"/>
              <a:t>What is a Quorum?</a:t>
            </a:r>
            <a:br>
              <a:rPr lang="en-US" dirty="0"/>
            </a:br>
            <a:r>
              <a:rPr lang="en-US" sz="3200" dirty="0"/>
              <a:t>NRS 241.015(5)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DED2AA3-CCC4-4342-A30D-5B88EF16F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 simple majority of the public body’s membership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Or another proportion as required by specific  statute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31F53830-CDFB-4EC5-8F94-AFEA8191FA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Methods of Holding Meetings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CE48AEA3-ABBA-481E-B24D-E8BECD7E222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If properly noticed and open to the public, meetings may be held:</a:t>
            </a:r>
          </a:p>
          <a:p>
            <a:pPr lvl="1" eaLnBrk="1" hangingPunct="1">
              <a:defRPr/>
            </a:pPr>
            <a:r>
              <a:rPr lang="en-US" sz="2400" dirty="0"/>
              <a:t>In person</a:t>
            </a:r>
          </a:p>
          <a:p>
            <a:pPr lvl="1" eaLnBrk="1" hangingPunct="1">
              <a:defRPr/>
            </a:pPr>
            <a:r>
              <a:rPr lang="en-US" sz="2400" dirty="0"/>
              <a:t>Via </a:t>
            </a:r>
            <a:r>
              <a:rPr lang="en-US" sz="2400" dirty="0">
                <a:solidFill>
                  <a:srgbClr val="FFFF00"/>
                </a:solidFill>
              </a:rPr>
              <a:t>“remote technology system” </a:t>
            </a:r>
            <a:r>
              <a:rPr lang="en-US" sz="2400" dirty="0"/>
              <a:t>(teleconference or videoconference)</a:t>
            </a:r>
          </a:p>
          <a:p>
            <a:pPr lvl="1" eaLnBrk="1" hangingPunct="1">
              <a:defRPr/>
            </a:pPr>
            <a:r>
              <a:rPr lang="en-US" sz="2400" dirty="0"/>
              <a:t>Hybrid (both in person &amp; remote option)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>
                    <a:lumMod val="90000"/>
                  </a:schemeClr>
                </a:solidFill>
              </a:rPr>
              <a:t>Exception: If public body comprised of all elected officials, need physical meeting space</a:t>
            </a:r>
          </a:p>
          <a:p>
            <a:pPr lvl="1" eaLnBrk="1" hangingPunct="1">
              <a:defRPr/>
            </a:pP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A91E97-BE6B-4E9F-B6EC-F12D1029B4FB}"/>
              </a:ext>
            </a:extLst>
          </p:cNvPr>
          <p:cNvSpPr txBox="1"/>
          <p:nvPr/>
        </p:nvSpPr>
        <p:spPr>
          <a:xfrm>
            <a:off x="275431" y="4419600"/>
            <a:ext cx="859313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Qualification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:  If using “remote technology system” only, the public must be able to hear/observe the meeting, provide live public comment during the meeting &amp; have option to attend meeting via telephone (requires web-based link + phone number)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58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6383BF9-3094-4C19-BE82-F4313A42A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Special Note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9887966-CA7C-4A89-BCFB-3DA3A9DD9DC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562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Serial Electronic communication must not be used to circumvent the spirit or letter of the Open Meeting Law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(NRS 241.016(4))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So be careful when communicating over email </a:t>
            </a:r>
          </a:p>
        </p:txBody>
      </p:sp>
      <p:pic>
        <p:nvPicPr>
          <p:cNvPr id="22532" name="Picture 9" descr="hicnmsav[1]">
            <a:extLst>
              <a:ext uri="{FF2B5EF4-FFF2-40B4-BE49-F238E27FC236}">
                <a16:creationId xmlns:a16="http://schemas.microsoft.com/office/drawing/2014/main" id="{E4F35F27-0A36-4F15-A2F2-86F0DABA205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1905000"/>
            <a:ext cx="2530475" cy="33528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3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DEC550C71CAE40912F0B948EAD3AB8" ma:contentTypeVersion="12" ma:contentTypeDescription="Create a new document." ma:contentTypeScope="" ma:versionID="c71ec6686ebac3aba36aa83d78332302">
  <xsd:schema xmlns:xsd="http://www.w3.org/2001/XMLSchema" xmlns:xs="http://www.w3.org/2001/XMLSchema" xmlns:p="http://schemas.microsoft.com/office/2006/metadata/properties" xmlns:ns2="e93f2e64-45df-44c9-9219-b68e60e71b9a" xmlns:ns3="4d5fb9ff-f347-4570-abd3-f92f5f65d108" targetNamespace="http://schemas.microsoft.com/office/2006/metadata/properties" ma:root="true" ma:fieldsID="e6130d6856672c0d5cafd7f75225b8ee" ns2:_="" ns3:_="">
    <xsd:import namespace="e93f2e64-45df-44c9-9219-b68e60e71b9a"/>
    <xsd:import namespace="4d5fb9ff-f347-4570-abd3-f92f5f65d1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3f2e64-45df-44c9-9219-b68e60e71b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fb9ff-f347-4570-abd3-f92f5f65d10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F65987-A9D0-48DC-BDE3-9C905C6F72B3}"/>
</file>

<file path=customXml/itemProps2.xml><?xml version="1.0" encoding="utf-8"?>
<ds:datastoreItem xmlns:ds="http://schemas.openxmlformats.org/officeDocument/2006/customXml" ds:itemID="{21436073-0B4D-44E7-9E93-E65A09D15EBE}"/>
</file>

<file path=customXml/itemProps3.xml><?xml version="1.0" encoding="utf-8"?>
<ds:datastoreItem xmlns:ds="http://schemas.openxmlformats.org/officeDocument/2006/customXml" ds:itemID="{AD9482DA-4158-46A8-ABAD-5BB28377751A}"/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3918</TotalTime>
  <Words>1711</Words>
  <Application>Microsoft Office PowerPoint</Application>
  <PresentationFormat>On-screen Show (4:3)</PresentationFormat>
  <Paragraphs>205</Paragraphs>
  <Slides>27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Verdana</vt:lpstr>
      <vt:lpstr>Wingdings</vt:lpstr>
      <vt:lpstr>Cliff</vt:lpstr>
      <vt:lpstr>NEVADA’S OPEN MEETING LAW   </vt:lpstr>
      <vt:lpstr>Legislative Intent of “OML”</vt:lpstr>
      <vt:lpstr>When Does the OML Apply?</vt:lpstr>
      <vt:lpstr>Pillars of the OML </vt:lpstr>
      <vt:lpstr>Public Body  NRS 241.015(4)</vt:lpstr>
      <vt:lpstr>Meeting  NRS 241.015(3)(a)(1)</vt:lpstr>
      <vt:lpstr> What is a Quorum? NRS 241.015(5) </vt:lpstr>
      <vt:lpstr>Methods of Holding Meetings</vt:lpstr>
      <vt:lpstr>Special Note</vt:lpstr>
      <vt:lpstr>Watch Out for “Walking Quorum” NRS 241.015(3)(a)(2)</vt:lpstr>
      <vt:lpstr>Exception:  Attorney-Client Communications</vt:lpstr>
      <vt:lpstr>Exception:  Social Function  NRS 241.015(3)(b)(1)</vt:lpstr>
      <vt:lpstr>Notice of Meeting  NRS 241.020</vt:lpstr>
      <vt:lpstr>Notice of Meeting cont…  NRS 241.020</vt:lpstr>
      <vt:lpstr>Agenda  NRS 241.020</vt:lpstr>
      <vt:lpstr>Agenda cont…  NRS 241.020</vt:lpstr>
      <vt:lpstr>Materials Available to the Public</vt:lpstr>
      <vt:lpstr>Action—Voting Minimums</vt:lpstr>
      <vt:lpstr>Minutes  NRS 241.035</vt:lpstr>
      <vt:lpstr>Corrective Action</vt:lpstr>
      <vt:lpstr>Enforcement</vt:lpstr>
      <vt:lpstr>Enforcement, cont…</vt:lpstr>
      <vt:lpstr>OML Violations</vt:lpstr>
      <vt:lpstr>OML Violations</vt:lpstr>
      <vt:lpstr>Advice</vt:lpstr>
      <vt:lpstr>Sources of Information</vt:lpstr>
      <vt:lpstr>Any Questions</vt:lpstr>
    </vt:vector>
  </TitlesOfParts>
  <Company>State of Nevada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MEETING LAW</dc:title>
  <dc:creator>Admirand, Leslie</dc:creator>
  <cp:lastModifiedBy>Ramos, Candee</cp:lastModifiedBy>
  <cp:revision>191</cp:revision>
  <cp:lastPrinted>2016-04-20T21:02:38Z</cp:lastPrinted>
  <dcterms:created xsi:type="dcterms:W3CDTF">2004-02-26T16:32:00Z</dcterms:created>
  <dcterms:modified xsi:type="dcterms:W3CDTF">2022-03-14T23:00:33Z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0x010100C6DEC550C71CAE40912F0B948EAD3AB8</vt:lpwstr>
  </property>
</Properties>
</file>