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3"/>
  </p:notesMasterIdLst>
  <p:sldIdLst>
    <p:sldId id="273" r:id="rId6"/>
    <p:sldId id="321" r:id="rId7"/>
    <p:sldId id="322" r:id="rId8"/>
    <p:sldId id="357" r:id="rId9"/>
    <p:sldId id="371" r:id="rId10"/>
    <p:sldId id="355" r:id="rId11"/>
    <p:sldId id="356" r:id="rId12"/>
    <p:sldId id="372" r:id="rId13"/>
    <p:sldId id="359" r:id="rId14"/>
    <p:sldId id="361" r:id="rId15"/>
    <p:sldId id="370" r:id="rId16"/>
    <p:sldId id="360" r:id="rId17"/>
    <p:sldId id="362" r:id="rId18"/>
    <p:sldId id="363" r:id="rId19"/>
    <p:sldId id="364" r:id="rId20"/>
    <p:sldId id="373" r:id="rId21"/>
    <p:sldId id="345" r:id="rId22"/>
    <p:sldId id="365" r:id="rId23"/>
    <p:sldId id="366" r:id="rId24"/>
    <p:sldId id="369" r:id="rId25"/>
    <p:sldId id="367" r:id="rId26"/>
    <p:sldId id="278" r:id="rId27"/>
    <p:sldId id="314" r:id="rId28"/>
    <p:sldId id="351" r:id="rId29"/>
    <p:sldId id="315" r:id="rId30"/>
    <p:sldId id="292" r:id="rId31"/>
    <p:sldId id="339" r:id="rId3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00FFFF"/>
    <a:srgbClr val="66FFFF"/>
    <a:srgbClr val="000000"/>
    <a:srgbClr val="FFD457"/>
    <a:srgbClr val="006325"/>
    <a:srgbClr val="BCBEC0"/>
    <a:srgbClr val="E6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5" d="100"/>
          <a:sy n="115" d="100"/>
        </p:scale>
        <p:origin x="1494" y="114"/>
      </p:cViewPr>
      <p:guideLst>
        <p:guide orient="horz" pos="2160"/>
        <p:guide pos="2880"/>
      </p:guideLst>
    </p:cSldViewPr>
  </p:slideViewPr>
  <p:notesTextViewPr>
    <p:cViewPr>
      <p:scale>
        <a:sx n="3" d="2"/>
        <a:sy n="3" d="2"/>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4/5/2021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dirty="0"/>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a:solidFill>
                  <a:srgbClr val="0054A4"/>
                </a:solidFill>
              </a:rPr>
              <a:t>Template for pages 1-9</a:t>
            </a: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a:solidFill>
                  <a:srgbClr val="0054A4"/>
                </a:solidFill>
              </a:rPr>
              <a:t>Template for pages 10 and up</a:t>
            </a: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953000"/>
            <a:ext cx="8305800" cy="1066800"/>
          </a:xfrm>
        </p:spPr>
        <p:txBody>
          <a:bodyPr>
            <a:normAutofit/>
          </a:bodyPr>
          <a:lstStyle/>
          <a:p>
            <a:r>
              <a:rPr lang="en-US" sz="2800" b="1" i="1" dirty="0">
                <a:solidFill>
                  <a:schemeClr val="tx1"/>
                </a:solidFill>
              </a:rPr>
              <a:t>Washoe County Planning Commission</a:t>
            </a:r>
          </a:p>
          <a:p>
            <a:pPr>
              <a:spcBef>
                <a:spcPts val="0"/>
              </a:spcBef>
            </a:pPr>
            <a:r>
              <a:rPr lang="en-US" sz="2400" b="1" i="1" dirty="0">
                <a:solidFill>
                  <a:schemeClr val="tx1"/>
                </a:solidFill>
              </a:rPr>
              <a:t>April 6, 2020</a:t>
            </a:r>
          </a:p>
        </p:txBody>
      </p:sp>
      <p:sp>
        <p:nvSpPr>
          <p:cNvPr id="4" name="Title 3"/>
          <p:cNvSpPr>
            <a:spLocks noGrp="1"/>
          </p:cNvSpPr>
          <p:nvPr>
            <p:ph type="ctrTitle"/>
          </p:nvPr>
        </p:nvSpPr>
        <p:spPr>
          <a:xfrm>
            <a:off x="533400" y="0"/>
            <a:ext cx="8229600" cy="762000"/>
          </a:xfrm>
        </p:spPr>
        <p:txBody>
          <a:bodyPr/>
          <a:lstStyle/>
          <a:p>
            <a:r>
              <a:rPr lang="en-US" sz="3200" dirty="0"/>
              <a:t>WSUP21-0001</a:t>
            </a:r>
            <a:br>
              <a:rPr lang="en-US" sz="3200" dirty="0"/>
            </a:br>
            <a:r>
              <a:rPr lang="en-US" sz="3200" dirty="0"/>
              <a:t>Fish Springs Solar</a:t>
            </a:r>
          </a:p>
        </p:txBody>
      </p:sp>
      <p:pic>
        <p:nvPicPr>
          <p:cNvPr id="2" name="Picture 1">
            <a:extLst>
              <a:ext uri="{FF2B5EF4-FFF2-40B4-BE49-F238E27FC236}">
                <a16:creationId xmlns:a16="http://schemas.microsoft.com/office/drawing/2014/main" id="{ED2661F9-9101-4165-84F0-9169C714005E}"/>
              </a:ext>
            </a:extLst>
          </p:cNvPr>
          <p:cNvPicPr>
            <a:picLocks noChangeAspect="1"/>
          </p:cNvPicPr>
          <p:nvPr/>
        </p:nvPicPr>
        <p:blipFill>
          <a:blip r:embed="rId2"/>
          <a:stretch>
            <a:fillRect/>
          </a:stretch>
        </p:blipFill>
        <p:spPr>
          <a:xfrm>
            <a:off x="3080683" y="1066800"/>
            <a:ext cx="2982633" cy="4013524"/>
          </a:xfrm>
          <a:prstGeom prst="rect">
            <a:avLst/>
          </a:prstGeom>
        </p:spPr>
      </p:pic>
    </p:spTree>
    <p:extLst>
      <p:ext uri="{BB962C8B-B14F-4D97-AF65-F5344CB8AC3E}">
        <p14:creationId xmlns:p14="http://schemas.microsoft.com/office/powerpoint/2010/main" val="556600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01DD98-1D8D-41A4-A6E4-183A3CFA73AF}"/>
              </a:ext>
            </a:extLst>
          </p:cNvPr>
          <p:cNvSpPr>
            <a:spLocks noGrp="1"/>
          </p:cNvSpPr>
          <p:nvPr>
            <p:ph idx="1"/>
          </p:nvPr>
        </p:nvSpPr>
        <p:spPr/>
        <p:txBody>
          <a:bodyPr>
            <a:normAutofit fontScale="92500" lnSpcReduction="10000"/>
          </a:bodyPr>
          <a:lstStyle/>
          <a:p>
            <a:r>
              <a:rPr lang="en-US" dirty="0"/>
              <a:t>Applicant is currently determining the configuration of battery system structures.</a:t>
            </a:r>
          </a:p>
          <a:p>
            <a:pPr lvl="1"/>
            <a:r>
              <a:rPr lang="en-US" dirty="0"/>
              <a:t>Potentially housed in </a:t>
            </a:r>
            <a:r>
              <a:rPr lang="en-US" dirty="0" err="1"/>
              <a:t>connex</a:t>
            </a:r>
            <a:r>
              <a:rPr lang="en-US" dirty="0"/>
              <a:t> (cargo containers)</a:t>
            </a:r>
          </a:p>
          <a:p>
            <a:r>
              <a:rPr lang="en-US" dirty="0"/>
              <a:t>Per 110.306.10(g)1(ii) – applicant is allowed up 1 cargo container per acre</a:t>
            </a:r>
          </a:p>
          <a:p>
            <a:pPr lvl="1"/>
            <a:r>
              <a:rPr lang="en-US" dirty="0"/>
              <a:t>Maximum of 660 </a:t>
            </a:r>
            <a:r>
              <a:rPr lang="en-US" dirty="0" err="1"/>
              <a:t>connex</a:t>
            </a:r>
            <a:r>
              <a:rPr lang="en-US" dirty="0"/>
              <a:t> boxes</a:t>
            </a:r>
          </a:p>
          <a:p>
            <a:r>
              <a:rPr lang="en-US" dirty="0"/>
              <a:t>Required to be painted a solid muted color by code</a:t>
            </a:r>
          </a:p>
        </p:txBody>
      </p:sp>
      <p:sp>
        <p:nvSpPr>
          <p:cNvPr id="3" name="Title 2">
            <a:extLst>
              <a:ext uri="{FF2B5EF4-FFF2-40B4-BE49-F238E27FC236}">
                <a16:creationId xmlns:a16="http://schemas.microsoft.com/office/drawing/2014/main" id="{238AC29C-AC28-4B1E-ABED-FD78EC8A229C}"/>
              </a:ext>
            </a:extLst>
          </p:cNvPr>
          <p:cNvSpPr>
            <a:spLocks noGrp="1"/>
          </p:cNvSpPr>
          <p:nvPr>
            <p:ph type="title"/>
          </p:nvPr>
        </p:nvSpPr>
        <p:spPr/>
        <p:txBody>
          <a:bodyPr/>
          <a:lstStyle/>
          <a:p>
            <a:r>
              <a:rPr lang="en-US" sz="4000" dirty="0"/>
              <a:t>Article 306 – Accessory Structures</a:t>
            </a:r>
          </a:p>
        </p:txBody>
      </p:sp>
    </p:spTree>
    <p:extLst>
      <p:ext uri="{BB962C8B-B14F-4D97-AF65-F5344CB8AC3E}">
        <p14:creationId xmlns:p14="http://schemas.microsoft.com/office/powerpoint/2010/main" val="2080054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386796-620D-48F4-A73F-D31721F6077C}"/>
              </a:ext>
            </a:extLst>
          </p:cNvPr>
          <p:cNvSpPr>
            <a:spLocks noGrp="1"/>
          </p:cNvSpPr>
          <p:nvPr>
            <p:ph idx="1"/>
          </p:nvPr>
        </p:nvSpPr>
        <p:spPr/>
        <p:txBody>
          <a:bodyPr/>
          <a:lstStyle/>
          <a:p>
            <a:r>
              <a:rPr lang="en-US" dirty="0"/>
              <a:t>Application does not specifically outline a temporary contractor’s yard</a:t>
            </a:r>
          </a:p>
          <a:p>
            <a:pPr lvl="1"/>
            <a:r>
              <a:rPr lang="en-US" dirty="0"/>
              <a:t>If a contractor’s yard is established, staff has recommended conditions of approval requiring it to abide by the provisions of WCC 10.310.45. </a:t>
            </a:r>
          </a:p>
        </p:txBody>
      </p:sp>
      <p:sp>
        <p:nvSpPr>
          <p:cNvPr id="3" name="Title 2">
            <a:extLst>
              <a:ext uri="{FF2B5EF4-FFF2-40B4-BE49-F238E27FC236}">
                <a16:creationId xmlns:a16="http://schemas.microsoft.com/office/drawing/2014/main" id="{D9BC034F-AC9D-45C7-A35B-04A8CD90829E}"/>
              </a:ext>
            </a:extLst>
          </p:cNvPr>
          <p:cNvSpPr>
            <a:spLocks noGrp="1"/>
          </p:cNvSpPr>
          <p:nvPr>
            <p:ph type="title"/>
          </p:nvPr>
        </p:nvSpPr>
        <p:spPr/>
        <p:txBody>
          <a:bodyPr/>
          <a:lstStyle/>
          <a:p>
            <a:r>
              <a:rPr lang="en-US" dirty="0"/>
              <a:t>Article 310 - Temporary Uses</a:t>
            </a:r>
          </a:p>
        </p:txBody>
      </p:sp>
    </p:spTree>
    <p:extLst>
      <p:ext uri="{BB962C8B-B14F-4D97-AF65-F5344CB8AC3E}">
        <p14:creationId xmlns:p14="http://schemas.microsoft.com/office/powerpoint/2010/main" val="3091754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7E0E9E-7B10-4A4B-9E68-D41A6D3485B2}"/>
              </a:ext>
            </a:extLst>
          </p:cNvPr>
          <p:cNvSpPr>
            <a:spLocks noGrp="1"/>
          </p:cNvSpPr>
          <p:nvPr>
            <p:ph idx="1"/>
          </p:nvPr>
        </p:nvSpPr>
        <p:spPr/>
        <p:txBody>
          <a:bodyPr/>
          <a:lstStyle/>
          <a:p>
            <a:r>
              <a:rPr lang="en-US" dirty="0"/>
              <a:t>Application mentions a potential communication tower of 150ft. </a:t>
            </a:r>
          </a:p>
          <a:p>
            <a:pPr lvl="1"/>
            <a:r>
              <a:rPr lang="en-US" dirty="0"/>
              <a:t>This is not included in the review of the application and may require a SUP in accordance with WCC 110.324.35</a:t>
            </a:r>
          </a:p>
          <a:p>
            <a:pPr marL="457200" lvl="1" indent="0">
              <a:buNone/>
            </a:pPr>
            <a:endParaRPr lang="en-US" dirty="0"/>
          </a:p>
        </p:txBody>
      </p:sp>
      <p:sp>
        <p:nvSpPr>
          <p:cNvPr id="3" name="Title 2">
            <a:extLst>
              <a:ext uri="{FF2B5EF4-FFF2-40B4-BE49-F238E27FC236}">
                <a16:creationId xmlns:a16="http://schemas.microsoft.com/office/drawing/2014/main" id="{A6701705-863E-43C0-9A46-778CC561C032}"/>
              </a:ext>
            </a:extLst>
          </p:cNvPr>
          <p:cNvSpPr>
            <a:spLocks noGrp="1"/>
          </p:cNvSpPr>
          <p:nvPr>
            <p:ph type="title"/>
          </p:nvPr>
        </p:nvSpPr>
        <p:spPr/>
        <p:txBody>
          <a:bodyPr/>
          <a:lstStyle/>
          <a:p>
            <a:r>
              <a:rPr lang="en-US" sz="4000" dirty="0"/>
              <a:t>Article 324 – Communication Facilities</a:t>
            </a:r>
          </a:p>
        </p:txBody>
      </p:sp>
    </p:spTree>
    <p:extLst>
      <p:ext uri="{BB962C8B-B14F-4D97-AF65-F5344CB8AC3E}">
        <p14:creationId xmlns:p14="http://schemas.microsoft.com/office/powerpoint/2010/main" val="9386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9A0430-CB8C-48B6-AAE5-81DD152B3874}"/>
              </a:ext>
            </a:extLst>
          </p:cNvPr>
          <p:cNvSpPr>
            <a:spLocks noGrp="1"/>
          </p:cNvSpPr>
          <p:nvPr>
            <p:ph idx="1"/>
          </p:nvPr>
        </p:nvSpPr>
        <p:spPr/>
        <p:txBody>
          <a:bodyPr/>
          <a:lstStyle/>
          <a:p>
            <a:r>
              <a:rPr lang="en-US" dirty="0"/>
              <a:t>Applicant is not requesting to vary setbacks.</a:t>
            </a:r>
          </a:p>
          <a:p>
            <a:r>
              <a:rPr lang="en-US" dirty="0"/>
              <a:t>However, substation reaches 100ft in height</a:t>
            </a:r>
          </a:p>
          <a:p>
            <a:pPr lvl="1"/>
            <a:r>
              <a:rPr lang="en-US" dirty="0"/>
              <a:t>Staff recommends varying the height standards for the substation and other required electrical equipment</a:t>
            </a:r>
          </a:p>
          <a:p>
            <a:r>
              <a:rPr lang="en-US" dirty="0"/>
              <a:t>All other structures shall meet the required height and setback requirements</a:t>
            </a:r>
          </a:p>
        </p:txBody>
      </p:sp>
      <p:sp>
        <p:nvSpPr>
          <p:cNvPr id="3" name="Title 2">
            <a:extLst>
              <a:ext uri="{FF2B5EF4-FFF2-40B4-BE49-F238E27FC236}">
                <a16:creationId xmlns:a16="http://schemas.microsoft.com/office/drawing/2014/main" id="{47BC5D77-5819-4E88-A27F-8F815A5C00D0}"/>
              </a:ext>
            </a:extLst>
          </p:cNvPr>
          <p:cNvSpPr>
            <a:spLocks noGrp="1"/>
          </p:cNvSpPr>
          <p:nvPr>
            <p:ph type="title"/>
          </p:nvPr>
        </p:nvSpPr>
        <p:spPr/>
        <p:txBody>
          <a:bodyPr/>
          <a:lstStyle/>
          <a:p>
            <a:r>
              <a:rPr lang="en-US" sz="3200" dirty="0"/>
              <a:t>Article 406 – Building Placement Standards</a:t>
            </a:r>
          </a:p>
        </p:txBody>
      </p:sp>
      <p:graphicFrame>
        <p:nvGraphicFramePr>
          <p:cNvPr id="4" name="Table 3">
            <a:extLst>
              <a:ext uri="{FF2B5EF4-FFF2-40B4-BE49-F238E27FC236}">
                <a16:creationId xmlns:a16="http://schemas.microsoft.com/office/drawing/2014/main" id="{4F463AD7-61A7-4FD1-877B-29732CA62055}"/>
              </a:ext>
            </a:extLst>
          </p:cNvPr>
          <p:cNvGraphicFramePr>
            <a:graphicFrameLocks noGrp="1"/>
          </p:cNvGraphicFramePr>
          <p:nvPr>
            <p:extLst>
              <p:ext uri="{D42A27DB-BD31-4B8C-83A1-F6EECF244321}">
                <p14:modId xmlns:p14="http://schemas.microsoft.com/office/powerpoint/2010/main" val="3314025323"/>
              </p:ext>
            </p:extLst>
          </p:nvPr>
        </p:nvGraphicFramePr>
        <p:xfrm>
          <a:off x="457200" y="4925552"/>
          <a:ext cx="8458198" cy="918338"/>
        </p:xfrm>
        <a:graphic>
          <a:graphicData uri="http://schemas.openxmlformats.org/drawingml/2006/table">
            <a:tbl>
              <a:tblPr firstRow="1" firstCol="1" bandRow="1">
                <a:tableStyleId>{5C22544A-7EE6-4342-B048-85BDC9FD1C3A}</a:tableStyleId>
              </a:tblPr>
              <a:tblGrid>
                <a:gridCol w="1832806">
                  <a:extLst>
                    <a:ext uri="{9D8B030D-6E8A-4147-A177-3AD203B41FA5}">
                      <a16:colId xmlns:a16="http://schemas.microsoft.com/office/drawing/2014/main" val="2380743710"/>
                    </a:ext>
                  </a:extLst>
                </a:gridCol>
                <a:gridCol w="1602235">
                  <a:extLst>
                    <a:ext uri="{9D8B030D-6E8A-4147-A177-3AD203B41FA5}">
                      <a16:colId xmlns:a16="http://schemas.microsoft.com/office/drawing/2014/main" val="2416663792"/>
                    </a:ext>
                  </a:extLst>
                </a:gridCol>
                <a:gridCol w="1661053">
                  <a:extLst>
                    <a:ext uri="{9D8B030D-6E8A-4147-A177-3AD203B41FA5}">
                      <a16:colId xmlns:a16="http://schemas.microsoft.com/office/drawing/2014/main" val="3152377001"/>
                    </a:ext>
                  </a:extLst>
                </a:gridCol>
                <a:gridCol w="3362104">
                  <a:extLst>
                    <a:ext uri="{9D8B030D-6E8A-4147-A177-3AD203B41FA5}">
                      <a16:colId xmlns:a16="http://schemas.microsoft.com/office/drawing/2014/main" val="1262723279"/>
                    </a:ext>
                  </a:extLst>
                </a:gridCol>
              </a:tblGrid>
              <a:tr h="369736">
                <a:tc>
                  <a:txBody>
                    <a:bodyPr/>
                    <a:lstStyle/>
                    <a:p>
                      <a:pPr marL="0" marR="0">
                        <a:lnSpc>
                          <a:spcPct val="115000"/>
                        </a:lnSpc>
                        <a:spcBef>
                          <a:spcPts val="0"/>
                        </a:spcBef>
                        <a:spcAft>
                          <a:spcPts val="0"/>
                        </a:spcAft>
                      </a:pPr>
                      <a:r>
                        <a:rPr lang="en-US" sz="2800">
                          <a:effectLst/>
                        </a:rPr>
                        <a:t>Front</a:t>
                      </a:r>
                      <a:endParaRPr lang="en-US"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800">
                          <a:effectLst/>
                        </a:rPr>
                        <a:t>Side</a:t>
                      </a:r>
                      <a:endParaRPr lang="en-US"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800">
                          <a:effectLst/>
                        </a:rPr>
                        <a:t>Rear</a:t>
                      </a:r>
                      <a:endParaRPr lang="en-US"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800">
                          <a:effectLst/>
                        </a:rPr>
                        <a:t>Max Height</a:t>
                      </a:r>
                      <a:endParaRPr lang="en-US"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0870017"/>
                  </a:ext>
                </a:extLst>
              </a:tr>
              <a:tr h="369736">
                <a:tc>
                  <a:txBody>
                    <a:bodyPr/>
                    <a:lstStyle/>
                    <a:p>
                      <a:pPr marL="0" marR="0" algn="ctr">
                        <a:lnSpc>
                          <a:spcPct val="115000"/>
                        </a:lnSpc>
                        <a:spcBef>
                          <a:spcPts val="0"/>
                        </a:spcBef>
                        <a:spcAft>
                          <a:spcPts val="0"/>
                        </a:spcAft>
                      </a:pPr>
                      <a:r>
                        <a:rPr lang="en-US" sz="2800">
                          <a:effectLst/>
                        </a:rPr>
                        <a:t>30ft</a:t>
                      </a:r>
                      <a:endParaRPr lang="en-US"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rPr>
                        <a:t>50ft</a:t>
                      </a:r>
                      <a:endParaRPr lang="en-US"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rPr>
                        <a:t>30ft</a:t>
                      </a:r>
                      <a:endParaRPr lang="en-US"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dirty="0">
                          <a:effectLst/>
                        </a:rPr>
                        <a:t>35ft</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2843947"/>
                  </a:ext>
                </a:extLst>
              </a:tr>
            </a:tbl>
          </a:graphicData>
        </a:graphic>
      </p:graphicFrame>
    </p:spTree>
    <p:extLst>
      <p:ext uri="{BB962C8B-B14F-4D97-AF65-F5344CB8AC3E}">
        <p14:creationId xmlns:p14="http://schemas.microsoft.com/office/powerpoint/2010/main" val="1318654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20CB3A-E7FF-454B-9760-9A2AFABA15B0}"/>
              </a:ext>
            </a:extLst>
          </p:cNvPr>
          <p:cNvSpPr>
            <a:spLocks noGrp="1"/>
          </p:cNvSpPr>
          <p:nvPr>
            <p:ph idx="1"/>
          </p:nvPr>
        </p:nvSpPr>
        <p:spPr>
          <a:xfrm>
            <a:off x="457200" y="1219200"/>
            <a:ext cx="8229600" cy="4648200"/>
          </a:xfrm>
        </p:spPr>
        <p:txBody>
          <a:bodyPr>
            <a:normAutofit fontScale="85000" lnSpcReduction="10000"/>
          </a:bodyPr>
          <a:lstStyle/>
          <a:p>
            <a:r>
              <a:rPr lang="en-US" dirty="0"/>
              <a:t>Applicant is requesting to waive the required parking design standards</a:t>
            </a:r>
          </a:p>
          <a:p>
            <a:pPr lvl="1"/>
            <a:r>
              <a:rPr lang="en-US" dirty="0"/>
              <a:t>Staff recommends waiving parking lot design, wheel stops, striping and marking, paving, landscaping, and lighting requirement (110.410.25b,a, c-g)</a:t>
            </a:r>
          </a:p>
          <a:p>
            <a:pPr lvl="1"/>
            <a:r>
              <a:rPr lang="en-US" dirty="0"/>
              <a:t>Staff does not recommend waiving parking stall sizing or access requirements. (110.410.25b,h-i)</a:t>
            </a:r>
          </a:p>
          <a:p>
            <a:r>
              <a:rPr lang="en-US" dirty="0"/>
              <a:t>Applicant is required to provide 3 parking spaces and required loading spaces.</a:t>
            </a:r>
          </a:p>
          <a:p>
            <a:pPr lvl="1"/>
            <a:r>
              <a:rPr lang="en-US" dirty="0"/>
              <a:t>Loading spaces will be determined at building permit.  </a:t>
            </a:r>
          </a:p>
        </p:txBody>
      </p:sp>
      <p:sp>
        <p:nvSpPr>
          <p:cNvPr id="3" name="Title 2">
            <a:extLst>
              <a:ext uri="{FF2B5EF4-FFF2-40B4-BE49-F238E27FC236}">
                <a16:creationId xmlns:a16="http://schemas.microsoft.com/office/drawing/2014/main" id="{7E462F2B-BAB2-4AE5-8B53-3863BB118E6F}"/>
              </a:ext>
            </a:extLst>
          </p:cNvPr>
          <p:cNvSpPr>
            <a:spLocks noGrp="1"/>
          </p:cNvSpPr>
          <p:nvPr>
            <p:ph type="title"/>
          </p:nvPr>
        </p:nvSpPr>
        <p:spPr/>
        <p:txBody>
          <a:bodyPr/>
          <a:lstStyle/>
          <a:p>
            <a:r>
              <a:rPr lang="en-US" dirty="0"/>
              <a:t>Article 410 - Parking</a:t>
            </a:r>
          </a:p>
        </p:txBody>
      </p:sp>
    </p:spTree>
    <p:extLst>
      <p:ext uri="{BB962C8B-B14F-4D97-AF65-F5344CB8AC3E}">
        <p14:creationId xmlns:p14="http://schemas.microsoft.com/office/powerpoint/2010/main" val="3479955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254445-9EE2-46E6-BA41-7E61862F367B}"/>
              </a:ext>
            </a:extLst>
          </p:cNvPr>
          <p:cNvSpPr>
            <a:spLocks noGrp="1"/>
          </p:cNvSpPr>
          <p:nvPr>
            <p:ph idx="1"/>
          </p:nvPr>
        </p:nvSpPr>
        <p:spPr/>
        <p:txBody>
          <a:bodyPr>
            <a:normAutofit fontScale="92500" lnSpcReduction="20000"/>
          </a:bodyPr>
          <a:lstStyle/>
          <a:p>
            <a:r>
              <a:rPr lang="en-US" dirty="0"/>
              <a:t>Applicant is requesting to waive all landscaping standards. </a:t>
            </a:r>
          </a:p>
          <a:p>
            <a:pPr lvl="1"/>
            <a:r>
              <a:rPr lang="en-US" dirty="0"/>
              <a:t>The area is remote and rural</a:t>
            </a:r>
          </a:p>
          <a:p>
            <a:pPr lvl="1"/>
            <a:r>
              <a:rPr lang="en-US" dirty="0"/>
              <a:t>Does not match the character</a:t>
            </a:r>
          </a:p>
          <a:p>
            <a:r>
              <a:rPr lang="en-US" dirty="0"/>
              <a:t>Staff recommends waiving formal landscaping requirements and solid screening requirements.</a:t>
            </a:r>
          </a:p>
          <a:p>
            <a:pPr lvl="1"/>
            <a:r>
              <a:rPr lang="en-US" dirty="0"/>
              <a:t>Applicant required to maintain any landscaping placed on the property beyond the waived requirements </a:t>
            </a:r>
          </a:p>
          <a:p>
            <a:endParaRPr lang="en-US" dirty="0"/>
          </a:p>
        </p:txBody>
      </p:sp>
      <p:sp>
        <p:nvSpPr>
          <p:cNvPr id="3" name="Title 2">
            <a:extLst>
              <a:ext uri="{FF2B5EF4-FFF2-40B4-BE49-F238E27FC236}">
                <a16:creationId xmlns:a16="http://schemas.microsoft.com/office/drawing/2014/main" id="{759C4E16-DDD2-47E7-B4F3-70B1EFB20B9A}"/>
              </a:ext>
            </a:extLst>
          </p:cNvPr>
          <p:cNvSpPr>
            <a:spLocks noGrp="1"/>
          </p:cNvSpPr>
          <p:nvPr>
            <p:ph type="title"/>
          </p:nvPr>
        </p:nvSpPr>
        <p:spPr/>
        <p:txBody>
          <a:bodyPr/>
          <a:lstStyle/>
          <a:p>
            <a:r>
              <a:rPr lang="en-US" dirty="0"/>
              <a:t>Article 412 - Landscaping</a:t>
            </a:r>
          </a:p>
        </p:txBody>
      </p:sp>
    </p:spTree>
    <p:extLst>
      <p:ext uri="{BB962C8B-B14F-4D97-AF65-F5344CB8AC3E}">
        <p14:creationId xmlns:p14="http://schemas.microsoft.com/office/powerpoint/2010/main" val="831893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AA8D7-0E18-464E-91FE-7A97B6286D90}"/>
              </a:ext>
            </a:extLst>
          </p:cNvPr>
          <p:cNvSpPr>
            <a:spLocks noGrp="1"/>
          </p:cNvSpPr>
          <p:nvPr>
            <p:ph type="title"/>
          </p:nvPr>
        </p:nvSpPr>
        <p:spPr/>
        <p:txBody>
          <a:bodyPr/>
          <a:lstStyle/>
          <a:p>
            <a:r>
              <a:rPr lang="en-US" dirty="0"/>
              <a:t>Fence Details</a:t>
            </a:r>
          </a:p>
        </p:txBody>
      </p:sp>
      <p:pic>
        <p:nvPicPr>
          <p:cNvPr id="4" name="Picture 3">
            <a:extLst>
              <a:ext uri="{FF2B5EF4-FFF2-40B4-BE49-F238E27FC236}">
                <a16:creationId xmlns:a16="http://schemas.microsoft.com/office/drawing/2014/main" id="{22961D62-1B6A-4A39-863D-8828149CC926}"/>
              </a:ext>
            </a:extLst>
          </p:cNvPr>
          <p:cNvPicPr/>
          <p:nvPr/>
        </p:nvPicPr>
        <p:blipFill>
          <a:blip r:embed="rId2"/>
          <a:stretch>
            <a:fillRect/>
          </a:stretch>
        </p:blipFill>
        <p:spPr>
          <a:xfrm>
            <a:off x="1795462" y="976947"/>
            <a:ext cx="5553075" cy="4904105"/>
          </a:xfrm>
          <a:prstGeom prst="rect">
            <a:avLst/>
          </a:prstGeom>
        </p:spPr>
      </p:pic>
    </p:spTree>
    <p:extLst>
      <p:ext uri="{BB962C8B-B14F-4D97-AF65-F5344CB8AC3E}">
        <p14:creationId xmlns:p14="http://schemas.microsoft.com/office/powerpoint/2010/main" val="965710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620000" cy="838200"/>
          </a:xfrm>
        </p:spPr>
        <p:txBody>
          <a:bodyPr/>
          <a:lstStyle/>
          <a:p>
            <a:r>
              <a:rPr lang="en-US" dirty="0"/>
              <a:t>Surrounding Area</a:t>
            </a:r>
          </a:p>
        </p:txBody>
      </p:sp>
      <p:pic>
        <p:nvPicPr>
          <p:cNvPr id="7" name="Content Placeholder 6">
            <a:extLst>
              <a:ext uri="{FF2B5EF4-FFF2-40B4-BE49-F238E27FC236}">
                <a16:creationId xmlns:a16="http://schemas.microsoft.com/office/drawing/2014/main" id="{AF11DA5F-9CFD-4B9E-9789-17F69C5662A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50133" y="1258455"/>
            <a:ext cx="3255816" cy="4341090"/>
          </a:xfrm>
        </p:spPr>
      </p:pic>
      <p:pic>
        <p:nvPicPr>
          <p:cNvPr id="9" name="Picture 8">
            <a:extLst>
              <a:ext uri="{FF2B5EF4-FFF2-40B4-BE49-F238E27FC236}">
                <a16:creationId xmlns:a16="http://schemas.microsoft.com/office/drawing/2014/main" id="{E28E0E03-32EA-4BF7-83F5-C7D2614E3B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351" y="2057400"/>
            <a:ext cx="4190649" cy="3142987"/>
          </a:xfrm>
          <a:prstGeom prst="rect">
            <a:avLst/>
          </a:prstGeom>
        </p:spPr>
      </p:pic>
    </p:spTree>
    <p:extLst>
      <p:ext uri="{BB962C8B-B14F-4D97-AF65-F5344CB8AC3E}">
        <p14:creationId xmlns:p14="http://schemas.microsoft.com/office/powerpoint/2010/main" val="1189755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DBC537-B9BB-40BD-A725-EC15C138989C}"/>
              </a:ext>
            </a:extLst>
          </p:cNvPr>
          <p:cNvSpPr>
            <a:spLocks noGrp="1"/>
          </p:cNvSpPr>
          <p:nvPr>
            <p:ph idx="1"/>
          </p:nvPr>
        </p:nvSpPr>
        <p:spPr/>
        <p:txBody>
          <a:bodyPr/>
          <a:lstStyle/>
          <a:p>
            <a:r>
              <a:rPr lang="en-US" dirty="0"/>
              <a:t>Proposed 14ft tall security lighting complies with WCC 110.414.21</a:t>
            </a:r>
          </a:p>
        </p:txBody>
      </p:sp>
      <p:sp>
        <p:nvSpPr>
          <p:cNvPr id="3" name="Title 2">
            <a:extLst>
              <a:ext uri="{FF2B5EF4-FFF2-40B4-BE49-F238E27FC236}">
                <a16:creationId xmlns:a16="http://schemas.microsoft.com/office/drawing/2014/main" id="{018B74C9-3B98-4EFA-A0EC-41F1CDA73F0C}"/>
              </a:ext>
            </a:extLst>
          </p:cNvPr>
          <p:cNvSpPr>
            <a:spLocks noGrp="1"/>
          </p:cNvSpPr>
          <p:nvPr>
            <p:ph type="title"/>
          </p:nvPr>
        </p:nvSpPr>
        <p:spPr/>
        <p:txBody>
          <a:bodyPr/>
          <a:lstStyle/>
          <a:p>
            <a:r>
              <a:rPr lang="en-US" dirty="0"/>
              <a:t>Article 414 – Lighting and Sound</a:t>
            </a:r>
          </a:p>
        </p:txBody>
      </p:sp>
    </p:spTree>
    <p:extLst>
      <p:ext uri="{BB962C8B-B14F-4D97-AF65-F5344CB8AC3E}">
        <p14:creationId xmlns:p14="http://schemas.microsoft.com/office/powerpoint/2010/main" val="1182041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42D644-707D-4E29-AFB7-D46132DF37AA}"/>
              </a:ext>
            </a:extLst>
          </p:cNvPr>
          <p:cNvSpPr>
            <a:spLocks noGrp="1"/>
          </p:cNvSpPr>
          <p:nvPr>
            <p:ph idx="1"/>
          </p:nvPr>
        </p:nvSpPr>
        <p:spPr>
          <a:xfrm>
            <a:off x="457200" y="1045548"/>
            <a:ext cx="8229600" cy="1447801"/>
          </a:xfrm>
        </p:spPr>
        <p:txBody>
          <a:bodyPr>
            <a:normAutofit lnSpcReduction="10000"/>
          </a:bodyPr>
          <a:lstStyle/>
          <a:p>
            <a:r>
              <a:rPr lang="en-US" dirty="0"/>
              <a:t>Applicant originally requested major grading across 627 acres with 143,000 cy of cut and fill. </a:t>
            </a:r>
          </a:p>
          <a:p>
            <a:pPr marL="0" indent="0">
              <a:buNone/>
            </a:pPr>
            <a:endParaRPr lang="en-US" dirty="0"/>
          </a:p>
        </p:txBody>
      </p:sp>
      <p:sp>
        <p:nvSpPr>
          <p:cNvPr id="3" name="Title 2">
            <a:extLst>
              <a:ext uri="{FF2B5EF4-FFF2-40B4-BE49-F238E27FC236}">
                <a16:creationId xmlns:a16="http://schemas.microsoft.com/office/drawing/2014/main" id="{B801A319-70EC-4734-A71B-FD22CBF0E2BB}"/>
              </a:ext>
            </a:extLst>
          </p:cNvPr>
          <p:cNvSpPr>
            <a:spLocks noGrp="1"/>
          </p:cNvSpPr>
          <p:nvPr>
            <p:ph type="title"/>
          </p:nvPr>
        </p:nvSpPr>
        <p:spPr/>
        <p:txBody>
          <a:bodyPr/>
          <a:lstStyle/>
          <a:p>
            <a:r>
              <a:rPr lang="en-US" dirty="0"/>
              <a:t>Article 438 - Grading</a:t>
            </a:r>
          </a:p>
        </p:txBody>
      </p:sp>
      <p:graphicFrame>
        <p:nvGraphicFramePr>
          <p:cNvPr id="4" name="Content Placeholder 3">
            <a:extLst>
              <a:ext uri="{FF2B5EF4-FFF2-40B4-BE49-F238E27FC236}">
                <a16:creationId xmlns:a16="http://schemas.microsoft.com/office/drawing/2014/main" id="{C215AB38-B1B1-4515-A98B-F6B163351F3E}"/>
              </a:ext>
            </a:extLst>
          </p:cNvPr>
          <p:cNvGraphicFramePr>
            <a:graphicFrameLocks/>
          </p:cNvGraphicFramePr>
          <p:nvPr>
            <p:extLst>
              <p:ext uri="{D42A27DB-BD31-4B8C-83A1-F6EECF244321}">
                <p14:modId xmlns:p14="http://schemas.microsoft.com/office/powerpoint/2010/main" val="2815187136"/>
              </p:ext>
            </p:extLst>
          </p:nvPr>
        </p:nvGraphicFramePr>
        <p:xfrm>
          <a:off x="-76200" y="2590800"/>
          <a:ext cx="9144001" cy="3230119"/>
        </p:xfrm>
        <a:graphic>
          <a:graphicData uri="http://schemas.openxmlformats.org/drawingml/2006/table">
            <a:tbl>
              <a:tblPr firstRow="1" firstCol="1" bandRow="1">
                <a:tableStyleId>{5C22544A-7EE6-4342-B048-85BDC9FD1C3A}</a:tableStyleId>
              </a:tblPr>
              <a:tblGrid>
                <a:gridCol w="2631361">
                  <a:extLst>
                    <a:ext uri="{9D8B030D-6E8A-4147-A177-3AD203B41FA5}">
                      <a16:colId xmlns:a16="http://schemas.microsoft.com/office/drawing/2014/main" val="1194555119"/>
                    </a:ext>
                  </a:extLst>
                </a:gridCol>
                <a:gridCol w="1449470">
                  <a:extLst>
                    <a:ext uri="{9D8B030D-6E8A-4147-A177-3AD203B41FA5}">
                      <a16:colId xmlns:a16="http://schemas.microsoft.com/office/drawing/2014/main" val="2814118389"/>
                    </a:ext>
                  </a:extLst>
                </a:gridCol>
                <a:gridCol w="1709795">
                  <a:extLst>
                    <a:ext uri="{9D8B030D-6E8A-4147-A177-3AD203B41FA5}">
                      <a16:colId xmlns:a16="http://schemas.microsoft.com/office/drawing/2014/main" val="1454761417"/>
                    </a:ext>
                  </a:extLst>
                </a:gridCol>
                <a:gridCol w="1709795">
                  <a:extLst>
                    <a:ext uri="{9D8B030D-6E8A-4147-A177-3AD203B41FA5}">
                      <a16:colId xmlns:a16="http://schemas.microsoft.com/office/drawing/2014/main" val="1079179833"/>
                    </a:ext>
                  </a:extLst>
                </a:gridCol>
                <a:gridCol w="1643580">
                  <a:extLst>
                    <a:ext uri="{9D8B030D-6E8A-4147-A177-3AD203B41FA5}">
                      <a16:colId xmlns:a16="http://schemas.microsoft.com/office/drawing/2014/main" val="3184275782"/>
                    </a:ext>
                  </a:extLst>
                </a:gridCol>
              </a:tblGrid>
              <a:tr h="269462">
                <a:tc rowSpan="2">
                  <a:txBody>
                    <a:bodyPr/>
                    <a:lstStyle/>
                    <a:p>
                      <a:pPr marL="0" marR="0">
                        <a:lnSpc>
                          <a:spcPct val="115000"/>
                        </a:lnSpc>
                        <a:spcBef>
                          <a:spcPts val="0"/>
                        </a:spcBef>
                        <a:spcAft>
                          <a:spcPts val="0"/>
                        </a:spcAft>
                      </a:pPr>
                      <a:r>
                        <a:rPr lang="en-US" sz="1600">
                          <a:effectLst/>
                        </a:rPr>
                        <a:t>Type of Regulation</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lgn="ctr">
                        <a:lnSpc>
                          <a:spcPct val="115000"/>
                        </a:lnSpc>
                        <a:spcBef>
                          <a:spcPts val="0"/>
                        </a:spcBef>
                        <a:spcAft>
                          <a:spcPts val="0"/>
                        </a:spcAft>
                      </a:pPr>
                      <a:r>
                        <a:rPr lang="en-US" sz="1600">
                          <a:effectLst/>
                        </a:rPr>
                        <a:t>Requirements</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06253152"/>
                  </a:ext>
                </a:extLst>
              </a:tr>
              <a:tr h="269462">
                <a:tc vMerge="1">
                  <a:txBody>
                    <a:bodyPr/>
                    <a:lstStyle/>
                    <a:p>
                      <a:endParaRPr lang="en-US"/>
                    </a:p>
                  </a:txBody>
                  <a:tcPr/>
                </a:tc>
                <a:tc>
                  <a:txBody>
                    <a:bodyPr/>
                    <a:lstStyle/>
                    <a:p>
                      <a:pPr marL="0" marR="0">
                        <a:lnSpc>
                          <a:spcPct val="115000"/>
                        </a:lnSpc>
                        <a:spcBef>
                          <a:spcPts val="0"/>
                        </a:spcBef>
                        <a:spcAft>
                          <a:spcPts val="0"/>
                        </a:spcAft>
                      </a:pPr>
                      <a:r>
                        <a:rPr lang="en-US" sz="1600" b="1">
                          <a:effectLst/>
                        </a:rPr>
                        <a:t>Front Yard</a:t>
                      </a:r>
                      <a:endParaRPr lang="en-US" sz="16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a:effectLst/>
                        </a:rPr>
                        <a:t>Side Yard</a:t>
                      </a:r>
                      <a:endParaRPr lang="en-US" sz="16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a:effectLst/>
                        </a:rPr>
                        <a:t>Rear Yard</a:t>
                      </a:r>
                      <a:endParaRPr lang="en-US" sz="16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dirty="0">
                          <a:effectLst/>
                        </a:rPr>
                        <a:t>Setback Envelope</a:t>
                      </a:r>
                      <a:endParaRPr lang="en-US"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2337558"/>
                  </a:ext>
                </a:extLst>
              </a:tr>
              <a:tr h="269462">
                <a:tc>
                  <a:txBody>
                    <a:bodyPr/>
                    <a:lstStyle/>
                    <a:p>
                      <a:pPr marL="0" marR="0">
                        <a:lnSpc>
                          <a:spcPct val="115000"/>
                        </a:lnSpc>
                        <a:spcBef>
                          <a:spcPts val="0"/>
                        </a:spcBef>
                        <a:spcAft>
                          <a:spcPts val="0"/>
                        </a:spcAft>
                      </a:pPr>
                      <a:r>
                        <a:rPr lang="en-US" sz="1600">
                          <a:effectLst/>
                        </a:rPr>
                        <a:t>Slopes</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3:1</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3:1</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3:1</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3:1</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8446129"/>
                  </a:ext>
                </a:extLst>
              </a:tr>
              <a:tr h="527877">
                <a:tc>
                  <a:txBody>
                    <a:bodyPr/>
                    <a:lstStyle/>
                    <a:p>
                      <a:pPr marL="0" marR="0">
                        <a:lnSpc>
                          <a:spcPct val="115000"/>
                        </a:lnSpc>
                        <a:spcBef>
                          <a:spcPts val="0"/>
                        </a:spcBef>
                        <a:spcAft>
                          <a:spcPts val="0"/>
                        </a:spcAft>
                      </a:pPr>
                      <a:r>
                        <a:rPr lang="en-US" sz="1600" dirty="0">
                          <a:effectLst/>
                        </a:rPr>
                        <a:t>Difference from Natural Grade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4ft</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4ft</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4ft</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NA</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1701018"/>
                  </a:ext>
                </a:extLst>
              </a:tr>
              <a:tr h="527877">
                <a:tc>
                  <a:txBody>
                    <a:bodyPr/>
                    <a:lstStyle/>
                    <a:p>
                      <a:pPr marL="0" marR="0">
                        <a:lnSpc>
                          <a:spcPct val="115000"/>
                        </a:lnSpc>
                        <a:spcBef>
                          <a:spcPts val="0"/>
                        </a:spcBef>
                        <a:spcAft>
                          <a:spcPts val="0"/>
                        </a:spcAft>
                      </a:pPr>
                      <a:r>
                        <a:rPr lang="en-US" sz="1600">
                          <a:effectLst/>
                        </a:rPr>
                        <a:t>Retaining Wall Height</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4.5ft</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6ft Res/8ft non res</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6ft Res/8ft non res</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10ft</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3281294"/>
                  </a:ext>
                </a:extLst>
              </a:tr>
              <a:tr h="527877">
                <a:tc>
                  <a:txBody>
                    <a:bodyPr/>
                    <a:lstStyle/>
                    <a:p>
                      <a:pPr marL="0" marR="0">
                        <a:lnSpc>
                          <a:spcPct val="115000"/>
                        </a:lnSpc>
                        <a:spcBef>
                          <a:spcPts val="0"/>
                        </a:spcBef>
                        <a:spcAft>
                          <a:spcPts val="0"/>
                        </a:spcAft>
                      </a:pPr>
                      <a:r>
                        <a:rPr lang="en-US" sz="1600">
                          <a:effectLst/>
                        </a:rPr>
                        <a:t>Retaining Wall Terrace Widths</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Min. 6ft</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Min. 6ft</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Min. 6ft</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Min. 6ft</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0370610"/>
                  </a:ext>
                </a:extLst>
              </a:tr>
              <a:tr h="269462">
                <a:tc>
                  <a:txBody>
                    <a:bodyPr/>
                    <a:lstStyle/>
                    <a:p>
                      <a:pPr marL="0" marR="0">
                        <a:lnSpc>
                          <a:spcPct val="115000"/>
                        </a:lnSpc>
                        <a:spcBef>
                          <a:spcPts val="0"/>
                        </a:spcBef>
                        <a:spcAft>
                          <a:spcPts val="0"/>
                        </a:spcAft>
                      </a:pPr>
                      <a:r>
                        <a:rPr lang="en-US" sz="1600">
                          <a:effectLst/>
                        </a:rPr>
                        <a:t>Retaining Wall Bench Widths</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Min. 4ft</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Min. 4ft</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Min. 4ft</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Min. 4ft</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2402770"/>
                  </a:ext>
                </a:extLst>
              </a:tr>
              <a:tr h="269462">
                <a:tc>
                  <a:txBody>
                    <a:bodyPr/>
                    <a:lstStyle/>
                    <a:p>
                      <a:pPr marL="0" marR="0">
                        <a:lnSpc>
                          <a:spcPct val="115000"/>
                        </a:lnSpc>
                        <a:spcBef>
                          <a:spcPts val="0"/>
                        </a:spcBef>
                        <a:spcAft>
                          <a:spcPts val="0"/>
                        </a:spcAft>
                      </a:pPr>
                      <a:r>
                        <a:rPr lang="en-US" sz="1600" dirty="0">
                          <a:effectLst/>
                        </a:rPr>
                        <a:t>Intersection Angle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45 degrees</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45 degrees</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45 degrees</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45 degrees</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8773607"/>
                  </a:ext>
                </a:extLst>
              </a:tr>
              <a:tr h="269462">
                <a:tc>
                  <a:txBody>
                    <a:bodyPr/>
                    <a:lstStyle/>
                    <a:p>
                      <a:pPr marL="0" marR="0">
                        <a:lnSpc>
                          <a:spcPct val="115000"/>
                        </a:lnSpc>
                        <a:spcBef>
                          <a:spcPts val="0"/>
                        </a:spcBef>
                        <a:spcAft>
                          <a:spcPts val="0"/>
                        </a:spcAft>
                      </a:pPr>
                      <a:r>
                        <a:rPr lang="en-US" sz="1600" dirty="0">
                          <a:effectLst/>
                        </a:rPr>
                        <a:t>Transitions</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Contoured</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Contoured</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Contoured </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Contoured </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3476619"/>
                  </a:ext>
                </a:extLst>
              </a:tr>
            </a:tbl>
          </a:graphicData>
        </a:graphic>
      </p:graphicFrame>
    </p:spTree>
    <p:extLst>
      <p:ext uri="{BB962C8B-B14F-4D97-AF65-F5344CB8AC3E}">
        <p14:creationId xmlns:p14="http://schemas.microsoft.com/office/powerpoint/2010/main" val="4151072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848600" cy="792162"/>
          </a:xfrm>
        </p:spPr>
        <p:txBody>
          <a:bodyPr/>
          <a:lstStyle/>
          <a:p>
            <a:r>
              <a:rPr lang="en-US" dirty="0"/>
              <a:t>Background/Request</a:t>
            </a:r>
          </a:p>
        </p:txBody>
      </p:sp>
      <p:sp>
        <p:nvSpPr>
          <p:cNvPr id="4" name="Content Placeholder 3"/>
          <p:cNvSpPr>
            <a:spLocks noGrp="1"/>
          </p:cNvSpPr>
          <p:nvPr>
            <p:ph idx="1"/>
          </p:nvPr>
        </p:nvSpPr>
        <p:spPr>
          <a:xfrm>
            <a:off x="457200" y="1219200"/>
            <a:ext cx="8229600" cy="4038601"/>
          </a:xfrm>
        </p:spPr>
        <p:txBody>
          <a:bodyPr>
            <a:normAutofit/>
          </a:bodyPr>
          <a:lstStyle/>
          <a:p>
            <a:endParaRPr lang="en-US" dirty="0"/>
          </a:p>
          <a:p>
            <a:pPr marL="0" indent="0">
              <a:buNone/>
            </a:pPr>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76200" y="990600"/>
            <a:ext cx="8991600" cy="4893647"/>
          </a:xfrm>
          <a:prstGeom prst="rect">
            <a:avLst/>
          </a:prstGeom>
          <a:noFill/>
        </p:spPr>
        <p:txBody>
          <a:bodyPr wrap="square" rtlCol="0">
            <a:spAutoFit/>
          </a:bodyPr>
          <a:lstStyle/>
          <a:p>
            <a:pPr marL="342900" indent="-342900">
              <a:buFont typeface="Arial" panose="020B0604020202020204" pitchFamily="34" charset="0"/>
              <a:buChar char="•"/>
            </a:pPr>
            <a:r>
              <a:rPr lang="en-US" sz="3200" dirty="0"/>
              <a:t>Applicant is requesting to establish a 120MW renewable energy use facility</a:t>
            </a:r>
          </a:p>
          <a:p>
            <a:pPr marL="342900" indent="-342900">
              <a:buFont typeface="Arial" panose="020B0604020202020204" pitchFamily="34" charset="0"/>
              <a:buChar char="•"/>
            </a:pPr>
            <a:r>
              <a:rPr lang="en-US" sz="3200" dirty="0"/>
              <a:t>Applicant is requesting a major grading permit for:</a:t>
            </a:r>
          </a:p>
          <a:p>
            <a:pPr marL="800100" lvl="1" indent="-342900">
              <a:buFont typeface="Arial" panose="020B0604020202020204" pitchFamily="34" charset="0"/>
              <a:buChar char="•"/>
            </a:pPr>
            <a:r>
              <a:rPr lang="en-US" sz="3200" dirty="0"/>
              <a:t>627 acres of ground disturbance</a:t>
            </a:r>
          </a:p>
          <a:p>
            <a:pPr marL="800100" lvl="1" indent="-342900">
              <a:buFont typeface="Arial" panose="020B0604020202020204" pitchFamily="34" charset="0"/>
              <a:buChar char="•"/>
            </a:pPr>
            <a:r>
              <a:rPr lang="en-US" sz="3200" dirty="0"/>
              <a:t>143,000cy of cut/fill </a:t>
            </a:r>
          </a:p>
          <a:p>
            <a:pPr marL="342900" indent="-342900">
              <a:buFont typeface="Arial" panose="020B0604020202020204" pitchFamily="34" charset="0"/>
              <a:buChar char="•"/>
            </a:pPr>
            <a:r>
              <a:rPr lang="en-US" sz="3200" dirty="0"/>
              <a:t>Request to vary height, landscaping, and parking standards</a:t>
            </a:r>
          </a:p>
          <a:p>
            <a:pPr marL="342900" indent="-342900">
              <a:buFont typeface="Arial" panose="020B0604020202020204" pitchFamily="34" charset="0"/>
              <a:buChar char="•"/>
            </a:pPr>
            <a:r>
              <a:rPr lang="en-US" sz="3200" dirty="0"/>
              <a:t>Meets threshold of a Project of Regional Significance</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830759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E8D473-15B8-4E74-8766-788E5EB0FE80}"/>
              </a:ext>
            </a:extLst>
          </p:cNvPr>
          <p:cNvSpPr>
            <a:spLocks noGrp="1"/>
          </p:cNvSpPr>
          <p:nvPr>
            <p:ph type="title"/>
          </p:nvPr>
        </p:nvSpPr>
        <p:spPr/>
        <p:txBody>
          <a:bodyPr/>
          <a:lstStyle/>
          <a:p>
            <a:r>
              <a:rPr lang="en-US" dirty="0"/>
              <a:t>Grading - Continued</a:t>
            </a:r>
          </a:p>
        </p:txBody>
      </p:sp>
      <p:sp>
        <p:nvSpPr>
          <p:cNvPr id="6" name="Content Placeholder 5">
            <a:extLst>
              <a:ext uri="{FF2B5EF4-FFF2-40B4-BE49-F238E27FC236}">
                <a16:creationId xmlns:a16="http://schemas.microsoft.com/office/drawing/2014/main" id="{597E9FD8-9BCC-41D5-A8CA-706648C8A61B}"/>
              </a:ext>
            </a:extLst>
          </p:cNvPr>
          <p:cNvSpPr>
            <a:spLocks noGrp="1"/>
          </p:cNvSpPr>
          <p:nvPr>
            <p:ph idx="1"/>
          </p:nvPr>
        </p:nvSpPr>
        <p:spPr/>
        <p:txBody>
          <a:bodyPr>
            <a:normAutofit fontScale="70000" lnSpcReduction="20000"/>
          </a:bodyPr>
          <a:lstStyle/>
          <a:p>
            <a:r>
              <a:rPr lang="en-US" dirty="0"/>
              <a:t>Applicant is required to meet all grading standards outlined in Article 438</a:t>
            </a:r>
          </a:p>
          <a:p>
            <a:r>
              <a:rPr lang="en-US" dirty="0"/>
              <a:t>Applicant shall be required to submit a noxious weed plan for any imported fill in accordance with HD 2.2</a:t>
            </a:r>
          </a:p>
          <a:p>
            <a:r>
              <a:rPr lang="en-US" dirty="0"/>
              <a:t>Applicant is currently requesting to revise the request to include 426,000cy of cut and 426,000 cy of fill. </a:t>
            </a:r>
          </a:p>
          <a:p>
            <a:pPr lvl="1"/>
            <a:r>
              <a:rPr lang="en-US" dirty="0"/>
              <a:t>Staff does not see any issues with this change in request.</a:t>
            </a:r>
          </a:p>
          <a:p>
            <a:pPr lvl="2"/>
            <a:r>
              <a:rPr lang="en-US" dirty="0"/>
              <a:t>Will mitigate the need to come in for a future Amendment of Conditions.  </a:t>
            </a:r>
          </a:p>
          <a:p>
            <a:pPr lvl="1"/>
            <a:r>
              <a:rPr lang="en-US" dirty="0"/>
              <a:t>Grading/Drainage plans permits still need to be reviewed by planning and engineering at building permit stage</a:t>
            </a:r>
          </a:p>
          <a:p>
            <a:endParaRPr lang="en-US" dirty="0"/>
          </a:p>
          <a:p>
            <a:endParaRPr lang="en-US" dirty="0"/>
          </a:p>
        </p:txBody>
      </p:sp>
    </p:spTree>
    <p:extLst>
      <p:ext uri="{BB962C8B-B14F-4D97-AF65-F5344CB8AC3E}">
        <p14:creationId xmlns:p14="http://schemas.microsoft.com/office/powerpoint/2010/main" val="134647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CE53DE-9BB0-4356-9F46-390365F8AC83}"/>
              </a:ext>
            </a:extLst>
          </p:cNvPr>
          <p:cNvSpPr>
            <a:spLocks noGrp="1"/>
          </p:cNvSpPr>
          <p:nvPr>
            <p:ph idx="1"/>
          </p:nvPr>
        </p:nvSpPr>
        <p:spPr/>
        <p:txBody>
          <a:bodyPr/>
          <a:lstStyle/>
          <a:p>
            <a:r>
              <a:rPr lang="en-US" dirty="0"/>
              <a:t>Applicant is proposing a single 4ft x 8ft (32sf) sign at entry. </a:t>
            </a:r>
          </a:p>
          <a:p>
            <a:r>
              <a:rPr lang="en-US" dirty="0"/>
              <a:t>This meets requirements per WCC 110.505.15.1 for a free standing sing.</a:t>
            </a:r>
          </a:p>
          <a:p>
            <a:pPr marL="0" indent="0">
              <a:buNone/>
            </a:pPr>
            <a:endParaRPr lang="en-US" dirty="0"/>
          </a:p>
        </p:txBody>
      </p:sp>
      <p:sp>
        <p:nvSpPr>
          <p:cNvPr id="3" name="Title 2">
            <a:extLst>
              <a:ext uri="{FF2B5EF4-FFF2-40B4-BE49-F238E27FC236}">
                <a16:creationId xmlns:a16="http://schemas.microsoft.com/office/drawing/2014/main" id="{F352C8B8-32E9-443D-B14F-097CEF065C00}"/>
              </a:ext>
            </a:extLst>
          </p:cNvPr>
          <p:cNvSpPr>
            <a:spLocks noGrp="1"/>
          </p:cNvSpPr>
          <p:nvPr>
            <p:ph type="title"/>
          </p:nvPr>
        </p:nvSpPr>
        <p:spPr/>
        <p:txBody>
          <a:bodyPr/>
          <a:lstStyle/>
          <a:p>
            <a:r>
              <a:rPr lang="en-US" dirty="0"/>
              <a:t>Article 505 - Signs</a:t>
            </a:r>
          </a:p>
        </p:txBody>
      </p:sp>
    </p:spTree>
    <p:extLst>
      <p:ext uri="{BB962C8B-B14F-4D97-AF65-F5344CB8AC3E}">
        <p14:creationId xmlns:p14="http://schemas.microsoft.com/office/powerpoint/2010/main" val="292459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838200"/>
          </a:xfrm>
        </p:spPr>
        <p:txBody>
          <a:bodyPr/>
          <a:lstStyle/>
          <a:p>
            <a:r>
              <a:rPr lang="en-US" dirty="0"/>
              <a:t>Public Notice &amp; CAB</a:t>
            </a:r>
          </a:p>
        </p:txBody>
      </p:sp>
      <p:sp>
        <p:nvSpPr>
          <p:cNvPr id="4" name="Content Placeholder 3"/>
          <p:cNvSpPr>
            <a:spLocks noGrp="1"/>
          </p:cNvSpPr>
          <p:nvPr>
            <p:ph idx="1"/>
          </p:nvPr>
        </p:nvSpPr>
        <p:spPr>
          <a:xfrm>
            <a:off x="152400" y="1066800"/>
            <a:ext cx="4953000" cy="5410200"/>
          </a:xfrm>
        </p:spPr>
        <p:txBody>
          <a:bodyPr>
            <a:normAutofit/>
          </a:bodyPr>
          <a:lstStyle/>
          <a:p>
            <a:r>
              <a:rPr lang="en-US" dirty="0"/>
              <a:t>Notice sent to 41 affected property owners within  1250 feet from the site.</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286895" y="1013012"/>
            <a:ext cx="3733799" cy="4831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720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6B7D29-1140-4EF8-9186-40592941067D}"/>
              </a:ext>
            </a:extLst>
          </p:cNvPr>
          <p:cNvSpPr>
            <a:spLocks noGrp="1"/>
          </p:cNvSpPr>
          <p:nvPr>
            <p:ph idx="1"/>
          </p:nvPr>
        </p:nvSpPr>
        <p:spPr>
          <a:xfrm>
            <a:off x="457200" y="1219200"/>
            <a:ext cx="8229600" cy="4648200"/>
          </a:xfrm>
        </p:spPr>
        <p:txBody>
          <a:bodyPr>
            <a:normAutofit fontScale="92500" lnSpcReduction="20000"/>
          </a:bodyPr>
          <a:lstStyle/>
          <a:p>
            <a:r>
              <a:rPr lang="en-US" dirty="0"/>
              <a:t>Meeting originally scheduled February 11, with Gerlach Empire CAB, which was canceled due to not being in area. </a:t>
            </a:r>
          </a:p>
          <a:p>
            <a:r>
              <a:rPr lang="en-US" dirty="0"/>
              <a:t>Meeting rescheduled for March 8, 2021 with North Valleys CAB, which was cancelled.</a:t>
            </a:r>
          </a:p>
          <a:p>
            <a:r>
              <a:rPr lang="en-US" dirty="0"/>
              <a:t>Staff sent out worksheets to both CABs and received 2 worksheets regarding concerns on:</a:t>
            </a:r>
          </a:p>
          <a:p>
            <a:pPr lvl="1"/>
            <a:r>
              <a:rPr lang="en-US" dirty="0"/>
              <a:t>Impacts to wildlife</a:t>
            </a:r>
          </a:p>
          <a:p>
            <a:pPr lvl="1"/>
            <a:r>
              <a:rPr lang="en-US" dirty="0"/>
              <a:t>Potential for battery leakage</a:t>
            </a:r>
          </a:p>
          <a:p>
            <a:pPr lvl="1"/>
            <a:r>
              <a:rPr lang="en-US" dirty="0"/>
              <a:t>Road traffic impacts (specifically on Pyramid Highway)</a:t>
            </a:r>
          </a:p>
        </p:txBody>
      </p:sp>
      <p:sp>
        <p:nvSpPr>
          <p:cNvPr id="3" name="Title 2">
            <a:extLst>
              <a:ext uri="{FF2B5EF4-FFF2-40B4-BE49-F238E27FC236}">
                <a16:creationId xmlns:a16="http://schemas.microsoft.com/office/drawing/2014/main" id="{62ED7318-566D-49A3-8C46-96D3BB5DB37B}"/>
              </a:ext>
            </a:extLst>
          </p:cNvPr>
          <p:cNvSpPr>
            <a:spLocks noGrp="1"/>
          </p:cNvSpPr>
          <p:nvPr>
            <p:ph type="title"/>
          </p:nvPr>
        </p:nvSpPr>
        <p:spPr>
          <a:xfrm>
            <a:off x="917196" y="76200"/>
            <a:ext cx="8229600" cy="792162"/>
          </a:xfrm>
        </p:spPr>
        <p:txBody>
          <a:bodyPr/>
          <a:lstStyle/>
          <a:p>
            <a:r>
              <a:rPr lang="en-US" dirty="0"/>
              <a:t>CAB Meeting</a:t>
            </a:r>
          </a:p>
        </p:txBody>
      </p:sp>
    </p:spTree>
    <p:extLst>
      <p:ext uri="{BB962C8B-B14F-4D97-AF65-F5344CB8AC3E}">
        <p14:creationId xmlns:p14="http://schemas.microsoft.com/office/powerpoint/2010/main" val="3624525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6B7D29-1140-4EF8-9186-40592941067D}"/>
              </a:ext>
            </a:extLst>
          </p:cNvPr>
          <p:cNvSpPr>
            <a:spLocks noGrp="1"/>
          </p:cNvSpPr>
          <p:nvPr>
            <p:ph idx="1"/>
          </p:nvPr>
        </p:nvSpPr>
        <p:spPr>
          <a:xfrm>
            <a:off x="457200" y="1219200"/>
            <a:ext cx="8229600" cy="4648200"/>
          </a:xfrm>
        </p:spPr>
        <p:txBody>
          <a:bodyPr>
            <a:normAutofit fontScale="77500" lnSpcReduction="20000"/>
          </a:bodyPr>
          <a:lstStyle/>
          <a:p>
            <a:r>
              <a:rPr lang="en-US" dirty="0"/>
              <a:t>Applicant provided feedback to the CAB</a:t>
            </a:r>
          </a:p>
          <a:p>
            <a:pPr lvl="1"/>
            <a:r>
              <a:rPr lang="en-US" dirty="0"/>
              <a:t>Energy storage system comes with built in fire suppression </a:t>
            </a:r>
          </a:p>
          <a:p>
            <a:pPr lvl="1"/>
            <a:r>
              <a:rPr lang="en-US" dirty="0"/>
              <a:t>Site will be remotely monitored </a:t>
            </a:r>
          </a:p>
          <a:p>
            <a:pPr lvl="1"/>
            <a:r>
              <a:rPr lang="en-US" dirty="0"/>
              <a:t>Roads/culverts will be maintained to county standards</a:t>
            </a:r>
          </a:p>
          <a:p>
            <a:pPr lvl="1"/>
            <a:r>
              <a:rPr lang="en-US" dirty="0"/>
              <a:t>Anticipating 250 workers instead of 400 workers at peak build out</a:t>
            </a:r>
          </a:p>
          <a:p>
            <a:pPr lvl="1"/>
            <a:r>
              <a:rPr lang="en-US" dirty="0"/>
              <a:t>Agree to not build slatted fences</a:t>
            </a:r>
          </a:p>
          <a:p>
            <a:pPr lvl="1"/>
            <a:r>
              <a:rPr lang="en-US" dirty="0"/>
              <a:t>Willing to work with neighboring property owners related to drainage</a:t>
            </a:r>
          </a:p>
          <a:p>
            <a:pPr lvl="1"/>
            <a:r>
              <a:rPr lang="en-US" dirty="0"/>
              <a:t>Heat island effect has not impacted neighboring tree farms prior</a:t>
            </a:r>
          </a:p>
          <a:p>
            <a:pPr lvl="1"/>
            <a:endParaRPr lang="en-US" dirty="0"/>
          </a:p>
          <a:p>
            <a:endParaRPr lang="en-US" dirty="0"/>
          </a:p>
        </p:txBody>
      </p:sp>
      <p:sp>
        <p:nvSpPr>
          <p:cNvPr id="3" name="Title 2">
            <a:extLst>
              <a:ext uri="{FF2B5EF4-FFF2-40B4-BE49-F238E27FC236}">
                <a16:creationId xmlns:a16="http://schemas.microsoft.com/office/drawing/2014/main" id="{62ED7318-566D-49A3-8C46-96D3BB5DB37B}"/>
              </a:ext>
            </a:extLst>
          </p:cNvPr>
          <p:cNvSpPr>
            <a:spLocks noGrp="1"/>
          </p:cNvSpPr>
          <p:nvPr>
            <p:ph type="title"/>
          </p:nvPr>
        </p:nvSpPr>
        <p:spPr>
          <a:xfrm>
            <a:off x="917196" y="76200"/>
            <a:ext cx="8229600" cy="792162"/>
          </a:xfrm>
        </p:spPr>
        <p:txBody>
          <a:bodyPr/>
          <a:lstStyle/>
          <a:p>
            <a:r>
              <a:rPr lang="en-US" sz="3600" dirty="0"/>
              <a:t>Neighborhood Meeting – Plan Response</a:t>
            </a:r>
          </a:p>
        </p:txBody>
      </p:sp>
    </p:spTree>
    <p:extLst>
      <p:ext uri="{BB962C8B-B14F-4D97-AF65-F5344CB8AC3E}">
        <p14:creationId xmlns:p14="http://schemas.microsoft.com/office/powerpoint/2010/main" val="400695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A3C52C-4B12-4012-97FB-C93BEBAA2C12}"/>
              </a:ext>
            </a:extLst>
          </p:cNvPr>
          <p:cNvSpPr>
            <a:spLocks noGrp="1"/>
          </p:cNvSpPr>
          <p:nvPr>
            <p:ph idx="1"/>
          </p:nvPr>
        </p:nvSpPr>
        <p:spPr>
          <a:xfrm>
            <a:off x="457200" y="990600"/>
            <a:ext cx="8229600" cy="4876800"/>
          </a:xfrm>
        </p:spPr>
        <p:txBody>
          <a:bodyPr>
            <a:normAutofit fontScale="47500" lnSpcReduction="20000"/>
          </a:bodyPr>
          <a:lstStyle/>
          <a:p>
            <a:pPr marL="0" indent="0" fontAlgn="base" hangingPunct="0">
              <a:buNone/>
            </a:pPr>
            <a:r>
              <a:rPr lang="en-US" dirty="0"/>
              <a:t>1. </a:t>
            </a:r>
            <a:r>
              <a:rPr lang="en-US" u="sng" dirty="0"/>
              <a:t>Consistency.</a:t>
            </a:r>
            <a:r>
              <a:rPr lang="en-US" dirty="0"/>
              <a:t>  That the proposed use is consistent with the action programs, policies, standards and maps of the Master Plan and the High Desert Area Plan;</a:t>
            </a:r>
          </a:p>
          <a:p>
            <a:pPr marL="0" indent="0" fontAlgn="base" hangingPunct="0">
              <a:buNone/>
            </a:pPr>
            <a:r>
              <a:rPr lang="en-US" dirty="0"/>
              <a:t>2. </a:t>
            </a:r>
            <a:r>
              <a:rPr lang="en-US" u="sng" dirty="0"/>
              <a:t>Improvements.</a:t>
            </a:r>
            <a:r>
              <a:rPr lang="en-US" dirty="0"/>
              <a:t>  That adequate utilities, roadway improvements, sanitation, water supply, drainage, and other necessary facilities have been provided, the proposed improvements are properly related to existing and proposed roadways, and an adequate public facilities determination has been made in accordance with Division Seven;</a:t>
            </a:r>
          </a:p>
          <a:p>
            <a:pPr marL="0" indent="0" fontAlgn="base" hangingPunct="0">
              <a:buNone/>
            </a:pPr>
            <a:r>
              <a:rPr lang="en-US" dirty="0"/>
              <a:t>3. </a:t>
            </a:r>
            <a:r>
              <a:rPr lang="en-US" u="sng" dirty="0"/>
              <a:t>Site Suitability.</a:t>
            </a:r>
            <a:r>
              <a:rPr lang="en-US" dirty="0"/>
              <a:t>  That the site is physically suitable for an energy production, renewable use and major grading permit and for the intensity of such a development;</a:t>
            </a:r>
          </a:p>
          <a:p>
            <a:pPr marL="0" indent="0" fontAlgn="base" hangingPunct="0">
              <a:buNone/>
            </a:pPr>
            <a:r>
              <a:rPr lang="en-US" dirty="0"/>
              <a:t>4. </a:t>
            </a:r>
            <a:r>
              <a:rPr lang="en-US" u="sng" dirty="0"/>
              <a:t>Issuance Not Detrimental.</a:t>
            </a:r>
            <a:r>
              <a:rPr lang="en-US" dirty="0"/>
              <a:t>  That issuance of the permit will not be significantly detrimental to the public health, safety or welfare; injurious to the property or improvements of adjacent properties; or detrimental to the character of the surrounding area; </a:t>
            </a:r>
          </a:p>
          <a:p>
            <a:pPr marL="0" indent="0" fontAlgn="base" hangingPunct="0">
              <a:buNone/>
            </a:pPr>
            <a:r>
              <a:rPr lang="en-US" dirty="0"/>
              <a:t>5. </a:t>
            </a:r>
            <a:r>
              <a:rPr lang="en-US" u="sng" dirty="0"/>
              <a:t>Effect on a Military Installation.</a:t>
            </a:r>
            <a:r>
              <a:rPr lang="en-US" dirty="0"/>
              <a:t>  Issuance of the permit will not have a detrimental effect on the location, purpose or mission of the military installation.</a:t>
            </a:r>
          </a:p>
          <a:p>
            <a:pPr marL="0" indent="0" fontAlgn="base" hangingPunct="0">
              <a:buNone/>
            </a:pPr>
            <a:endParaRPr lang="en-US" dirty="0"/>
          </a:p>
          <a:p>
            <a:pPr marL="0" indent="0" fontAlgn="base" hangingPunct="0">
              <a:buNone/>
            </a:pPr>
            <a:r>
              <a:rPr lang="en-US" dirty="0"/>
              <a:t>And having made the additional findings per 110.810.35:</a:t>
            </a:r>
          </a:p>
          <a:p>
            <a:pPr marL="0" indent="0" fontAlgn="base" hangingPunct="0">
              <a:buNone/>
            </a:pPr>
            <a:r>
              <a:rPr lang="en-US" dirty="0"/>
              <a:t>6. </a:t>
            </a:r>
            <a:r>
              <a:rPr lang="en-US" u="sng" dirty="0"/>
              <a:t>Environment.</a:t>
            </a:r>
            <a:r>
              <a:rPr lang="en-US" dirty="0"/>
              <a:t>  That the proposed development is not unduly detrimental to surrounding properties, land uses and the environment in general;</a:t>
            </a:r>
          </a:p>
          <a:p>
            <a:pPr marL="0" indent="0" fontAlgn="base" hangingPunct="0">
              <a:buNone/>
            </a:pPr>
            <a:r>
              <a:rPr lang="en-US" dirty="0"/>
              <a:t>7. </a:t>
            </a:r>
            <a:r>
              <a:rPr lang="en-US" u="sng" dirty="0"/>
              <a:t>Impact on Scenic Resources.</a:t>
            </a:r>
            <a:r>
              <a:rPr lang="en-US" dirty="0"/>
              <a:t>  That the proposed development will not unduly block scenic views or degrade any surrounding scenic resources; and</a:t>
            </a:r>
          </a:p>
          <a:p>
            <a:pPr marL="0" indent="0" fontAlgn="base" hangingPunct="0">
              <a:buNone/>
            </a:pPr>
            <a:r>
              <a:rPr lang="en-US" dirty="0"/>
              <a:t>8. </a:t>
            </a:r>
            <a:r>
              <a:rPr lang="en-US" u="sng" dirty="0"/>
              <a:t>Reclamation.</a:t>
            </a:r>
            <a:r>
              <a:rPr lang="en-US" dirty="0"/>
              <a:t>  That the proposed development will reclaim the site and all affected areas at the conclusion of the operation.</a:t>
            </a:r>
          </a:p>
        </p:txBody>
      </p:sp>
      <p:sp>
        <p:nvSpPr>
          <p:cNvPr id="3" name="Title 2">
            <a:extLst>
              <a:ext uri="{FF2B5EF4-FFF2-40B4-BE49-F238E27FC236}">
                <a16:creationId xmlns:a16="http://schemas.microsoft.com/office/drawing/2014/main" id="{804A852F-3108-4293-A5C4-22E3301AD317}"/>
              </a:ext>
            </a:extLst>
          </p:cNvPr>
          <p:cNvSpPr>
            <a:spLocks noGrp="1"/>
          </p:cNvSpPr>
          <p:nvPr>
            <p:ph type="title"/>
          </p:nvPr>
        </p:nvSpPr>
        <p:spPr>
          <a:xfrm>
            <a:off x="914400" y="76200"/>
            <a:ext cx="8229600" cy="792162"/>
          </a:xfrm>
        </p:spPr>
        <p:txBody>
          <a:bodyPr/>
          <a:lstStyle/>
          <a:p>
            <a:r>
              <a:rPr lang="en-US" dirty="0"/>
              <a:t>Special Use Permit Findings</a:t>
            </a:r>
          </a:p>
        </p:txBody>
      </p:sp>
    </p:spTree>
    <p:extLst>
      <p:ext uri="{BB962C8B-B14F-4D97-AF65-F5344CB8AC3E}">
        <p14:creationId xmlns:p14="http://schemas.microsoft.com/office/powerpoint/2010/main" val="2895875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315200" cy="792162"/>
          </a:xfrm>
        </p:spPr>
        <p:txBody>
          <a:bodyPr/>
          <a:lstStyle/>
          <a:p>
            <a:r>
              <a:rPr lang="en-US" dirty="0"/>
              <a:t>Recommendation</a:t>
            </a:r>
            <a:br>
              <a:rPr lang="en-US" dirty="0"/>
            </a:br>
            <a:endParaRPr lang="en-US" sz="5400" dirty="0"/>
          </a:p>
        </p:txBody>
      </p:sp>
      <p:sp>
        <p:nvSpPr>
          <p:cNvPr id="5" name="TextBox 4"/>
          <p:cNvSpPr txBox="1"/>
          <p:nvPr/>
        </p:nvSpPr>
        <p:spPr>
          <a:xfrm>
            <a:off x="152400" y="1143000"/>
            <a:ext cx="8686800" cy="4524315"/>
          </a:xfrm>
          <a:prstGeom prst="rect">
            <a:avLst/>
          </a:prstGeom>
          <a:noFill/>
        </p:spPr>
        <p:txBody>
          <a:bodyPr wrap="square" rtlCol="0">
            <a:spAutoFit/>
          </a:bodyPr>
          <a:lstStyle/>
          <a:p>
            <a:pPr algn="just"/>
            <a:r>
              <a:rPr lang="en-US" sz="3200" dirty="0"/>
              <a:t>Those agencies which reviewed the application recommended conditions to address applicable codes and impacts associated with the project. After a thorough analysis and review, staff recommends that the Planning Commission carefully consider all aspects of Special Use Permit number WSUP21-0001 and the nature of the stringent recommended conditions of approval and </a:t>
            </a:r>
            <a:r>
              <a:rPr lang="en-US" sz="3200" u="sng" dirty="0"/>
              <a:t>approve</a:t>
            </a:r>
            <a:r>
              <a:rPr lang="en-US" sz="3200" dirty="0"/>
              <a:t> the requested Special Use Permit.</a:t>
            </a:r>
          </a:p>
        </p:txBody>
      </p:sp>
    </p:spTree>
    <p:extLst>
      <p:ext uri="{BB962C8B-B14F-4D97-AF65-F5344CB8AC3E}">
        <p14:creationId xmlns:p14="http://schemas.microsoft.com/office/powerpoint/2010/main" val="2156156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76200"/>
            <a:ext cx="7924800" cy="792162"/>
          </a:xfrm>
        </p:spPr>
        <p:txBody>
          <a:bodyPr/>
          <a:lstStyle/>
          <a:p>
            <a:r>
              <a:rPr lang="en-US" sz="2800" dirty="0"/>
              <a:t>Possible Motion – Special Use Permit</a:t>
            </a:r>
          </a:p>
        </p:txBody>
      </p:sp>
      <p:sp>
        <p:nvSpPr>
          <p:cNvPr id="4" name="Content Placeholder 3"/>
          <p:cNvSpPr>
            <a:spLocks noGrp="1"/>
          </p:cNvSpPr>
          <p:nvPr>
            <p:ph idx="1"/>
          </p:nvPr>
        </p:nvSpPr>
        <p:spPr>
          <a:xfrm>
            <a:off x="228600" y="990600"/>
            <a:ext cx="8763000" cy="4724400"/>
          </a:xfrm>
        </p:spPr>
        <p:txBody>
          <a:bodyPr>
            <a:noAutofit/>
          </a:bodyPr>
          <a:lstStyle/>
          <a:p>
            <a:r>
              <a:rPr lang="en-US" sz="2400" dirty="0"/>
              <a:t>APPROVAL</a:t>
            </a:r>
            <a:r>
              <a:rPr lang="en-US" sz="2100" dirty="0"/>
              <a:t>: </a:t>
            </a:r>
            <a:r>
              <a:rPr lang="en-US" sz="2400" dirty="0"/>
              <a:t>I move that, after giving reasoned consideration to the information contained in the staff report and information received during the public hearing, the Washoe County Planning Commission approve with conditions Special Use Permit Case Number WSUP21-0001 for Applicant CED Rock Springs Solar LLC for the following requests: </a:t>
            </a:r>
          </a:p>
          <a:p>
            <a:pPr marL="857250" lvl="1" indent="-457200">
              <a:buFont typeface="+mj-lt"/>
              <a:buAutoNum type="arabicPeriod"/>
            </a:pPr>
            <a:r>
              <a:rPr lang="en-US" sz="2000" dirty="0"/>
              <a:t>The establishment of a 120MW photovoltaic generation facility and 84MW battery energy storage system, which is an Energy Production, Renewable Use type; </a:t>
            </a:r>
          </a:p>
          <a:p>
            <a:pPr marL="857250" lvl="1" indent="-457200">
              <a:buFont typeface="+mj-lt"/>
              <a:buAutoNum type="arabicPeriod"/>
            </a:pPr>
            <a:r>
              <a:rPr lang="en-US" sz="2000" dirty="0"/>
              <a:t>Major grading for 627 acres of ground disturbance, including </a:t>
            </a:r>
            <a:r>
              <a:rPr lang="en-US" sz="2000" b="1" dirty="0"/>
              <a:t>426,000cy</a:t>
            </a:r>
            <a:r>
              <a:rPr lang="en-US" sz="2000" dirty="0"/>
              <a:t> of cut and </a:t>
            </a:r>
            <a:r>
              <a:rPr lang="en-US" sz="2000" b="1" dirty="0"/>
              <a:t>426,000</a:t>
            </a:r>
            <a:r>
              <a:rPr lang="en-US" sz="2000" dirty="0"/>
              <a:t>cy of fill for site preparation; </a:t>
            </a:r>
          </a:p>
          <a:p>
            <a:pPr marL="857250" lvl="1" indent="-457200">
              <a:buFont typeface="+mj-lt"/>
              <a:buAutoNum type="arabicPeriod"/>
            </a:pPr>
            <a:r>
              <a:rPr lang="en-US" sz="2000" dirty="0"/>
              <a:t>Requests to vary height, landscaping and parking requirements;</a:t>
            </a:r>
          </a:p>
          <a:p>
            <a:pPr marL="0" indent="0" algn="just">
              <a:lnSpc>
                <a:spcPct val="120000"/>
              </a:lnSpc>
              <a:buNone/>
            </a:pPr>
            <a:endParaRPr lang="en-US" sz="2100" dirty="0"/>
          </a:p>
        </p:txBody>
      </p:sp>
    </p:spTree>
    <p:extLst>
      <p:ext uri="{BB962C8B-B14F-4D97-AF65-F5344CB8AC3E}">
        <p14:creationId xmlns:p14="http://schemas.microsoft.com/office/powerpoint/2010/main" val="2938153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4B77FC-67F5-412E-B66A-DF1C414AD4A3}"/>
              </a:ext>
            </a:extLst>
          </p:cNvPr>
          <p:cNvSpPr>
            <a:spLocks noGrp="1"/>
          </p:cNvSpPr>
          <p:nvPr>
            <p:ph type="title"/>
          </p:nvPr>
        </p:nvSpPr>
        <p:spPr>
          <a:xfrm>
            <a:off x="914400" y="76200"/>
            <a:ext cx="8229600" cy="792162"/>
          </a:xfrm>
        </p:spPr>
        <p:txBody>
          <a:bodyPr/>
          <a:lstStyle/>
          <a:p>
            <a:r>
              <a:rPr lang="en-US" dirty="0"/>
              <a:t>Vicinity Map</a:t>
            </a:r>
          </a:p>
        </p:txBody>
      </p:sp>
      <p:pic>
        <p:nvPicPr>
          <p:cNvPr id="4" name="Picture 3">
            <a:extLst>
              <a:ext uri="{FF2B5EF4-FFF2-40B4-BE49-F238E27FC236}">
                <a16:creationId xmlns:a16="http://schemas.microsoft.com/office/drawing/2014/main" id="{2EC25FD6-CF7E-4E11-9E9F-C4A628ED4DC1}"/>
              </a:ext>
            </a:extLst>
          </p:cNvPr>
          <p:cNvPicPr>
            <a:picLocks noChangeAspect="1"/>
          </p:cNvPicPr>
          <p:nvPr/>
        </p:nvPicPr>
        <p:blipFill>
          <a:blip r:embed="rId2"/>
          <a:stretch>
            <a:fillRect/>
          </a:stretch>
        </p:blipFill>
        <p:spPr>
          <a:xfrm>
            <a:off x="332509" y="1009268"/>
            <a:ext cx="3648584" cy="4706007"/>
          </a:xfrm>
          <a:prstGeom prst="rect">
            <a:avLst/>
          </a:prstGeom>
        </p:spPr>
      </p:pic>
      <p:pic>
        <p:nvPicPr>
          <p:cNvPr id="6" name="Picture 5">
            <a:extLst>
              <a:ext uri="{FF2B5EF4-FFF2-40B4-BE49-F238E27FC236}">
                <a16:creationId xmlns:a16="http://schemas.microsoft.com/office/drawing/2014/main" id="{6523BE44-DB50-4D2A-AD8A-4D28F7A0AAC3}"/>
              </a:ext>
            </a:extLst>
          </p:cNvPr>
          <p:cNvPicPr>
            <a:picLocks noChangeAspect="1"/>
          </p:cNvPicPr>
          <p:nvPr/>
        </p:nvPicPr>
        <p:blipFill>
          <a:blip r:embed="rId3"/>
          <a:stretch>
            <a:fillRect/>
          </a:stretch>
        </p:blipFill>
        <p:spPr>
          <a:xfrm>
            <a:off x="4953000" y="1009268"/>
            <a:ext cx="3858491" cy="4839464"/>
          </a:xfrm>
          <a:prstGeom prst="rect">
            <a:avLst/>
          </a:prstGeom>
        </p:spPr>
      </p:pic>
    </p:spTree>
    <p:extLst>
      <p:ext uri="{BB962C8B-B14F-4D97-AF65-F5344CB8AC3E}">
        <p14:creationId xmlns:p14="http://schemas.microsoft.com/office/powerpoint/2010/main" val="2898322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848600" cy="792162"/>
          </a:xfrm>
        </p:spPr>
        <p:txBody>
          <a:bodyPr/>
          <a:lstStyle/>
          <a:p>
            <a:r>
              <a:rPr lang="en-US" sz="4000" dirty="0"/>
              <a:t>Background/Request – Solar Array</a:t>
            </a:r>
            <a:br>
              <a:rPr lang="en-US" sz="4000" dirty="0"/>
            </a:br>
            <a:endParaRPr lang="en-US" sz="4000" dirty="0"/>
          </a:p>
        </p:txBody>
      </p:sp>
      <p:sp>
        <p:nvSpPr>
          <p:cNvPr id="4" name="Content Placeholder 3"/>
          <p:cNvSpPr>
            <a:spLocks noGrp="1"/>
          </p:cNvSpPr>
          <p:nvPr>
            <p:ph idx="1"/>
          </p:nvPr>
        </p:nvSpPr>
        <p:spPr>
          <a:xfrm>
            <a:off x="457200" y="1219200"/>
            <a:ext cx="8229600" cy="4038601"/>
          </a:xfrm>
        </p:spPr>
        <p:txBody>
          <a:bodyPr>
            <a:normAutofit/>
          </a:bodyPr>
          <a:lstStyle/>
          <a:p>
            <a:endParaRPr lang="en-US" dirty="0"/>
          </a:p>
          <a:p>
            <a:pPr marL="0" indent="0">
              <a:buNone/>
            </a:pPr>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76200" y="990600"/>
            <a:ext cx="8991600" cy="1015663"/>
          </a:xfrm>
          <a:prstGeom prst="rect">
            <a:avLst/>
          </a:prstGeom>
          <a:noFill/>
        </p:spPr>
        <p:txBody>
          <a:bodyPr wrap="square" rtlCol="0">
            <a:spAutoFit/>
          </a:bodyPr>
          <a:lstStyle/>
          <a:p>
            <a:pPr marL="342900" indent="-342900">
              <a:buFont typeface="Arial" panose="020B0604020202020204" pitchFamily="34" charset="0"/>
              <a:buChar char="•"/>
            </a:pPr>
            <a:endParaRPr lang="en-US" sz="3600" dirty="0"/>
          </a:p>
          <a:p>
            <a:pPr marL="285750" indent="-285750">
              <a:buFont typeface="Arial" panose="020B0604020202020204" pitchFamily="34" charset="0"/>
              <a:buChar char="•"/>
            </a:pPr>
            <a:endParaRPr lang="en-US" sz="2400" dirty="0"/>
          </a:p>
        </p:txBody>
      </p:sp>
      <p:pic>
        <p:nvPicPr>
          <p:cNvPr id="7" name="Picture 6">
            <a:extLst>
              <a:ext uri="{FF2B5EF4-FFF2-40B4-BE49-F238E27FC236}">
                <a16:creationId xmlns:a16="http://schemas.microsoft.com/office/drawing/2014/main" id="{5F7C5474-8F20-496A-8440-50A54A1B32AB}"/>
              </a:ext>
            </a:extLst>
          </p:cNvPr>
          <p:cNvPicPr>
            <a:picLocks noChangeAspect="1"/>
          </p:cNvPicPr>
          <p:nvPr/>
        </p:nvPicPr>
        <p:blipFill>
          <a:blip r:embed="rId2"/>
          <a:stretch>
            <a:fillRect/>
          </a:stretch>
        </p:blipFill>
        <p:spPr>
          <a:xfrm>
            <a:off x="2752471" y="1033128"/>
            <a:ext cx="3639058" cy="4791744"/>
          </a:xfrm>
          <a:prstGeom prst="rect">
            <a:avLst/>
          </a:prstGeom>
        </p:spPr>
      </p:pic>
    </p:spTree>
    <p:extLst>
      <p:ext uri="{BB962C8B-B14F-4D97-AF65-F5344CB8AC3E}">
        <p14:creationId xmlns:p14="http://schemas.microsoft.com/office/powerpoint/2010/main" val="3442549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632CC3-64D2-4C0C-87A1-81B58CA4C206}"/>
              </a:ext>
            </a:extLst>
          </p:cNvPr>
          <p:cNvSpPr>
            <a:spLocks noGrp="1"/>
          </p:cNvSpPr>
          <p:nvPr>
            <p:ph type="title"/>
          </p:nvPr>
        </p:nvSpPr>
        <p:spPr/>
        <p:txBody>
          <a:bodyPr/>
          <a:lstStyle/>
          <a:p>
            <a:r>
              <a:rPr lang="en-US" dirty="0"/>
              <a:t>Solar Panel Elevations</a:t>
            </a:r>
          </a:p>
        </p:txBody>
      </p:sp>
      <p:pic>
        <p:nvPicPr>
          <p:cNvPr id="4" name="Picture 3">
            <a:extLst>
              <a:ext uri="{FF2B5EF4-FFF2-40B4-BE49-F238E27FC236}">
                <a16:creationId xmlns:a16="http://schemas.microsoft.com/office/drawing/2014/main" id="{646A42D9-F898-465E-AB10-AD7550CE0AD1}"/>
              </a:ext>
            </a:extLst>
          </p:cNvPr>
          <p:cNvPicPr/>
          <p:nvPr/>
        </p:nvPicPr>
        <p:blipFill rotWithShape="1">
          <a:blip r:embed="rId2"/>
          <a:srcRect b="17502"/>
          <a:stretch/>
        </p:blipFill>
        <p:spPr bwMode="auto">
          <a:xfrm>
            <a:off x="-13514" y="1828800"/>
            <a:ext cx="9157514" cy="2895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9228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848600" cy="792162"/>
          </a:xfrm>
        </p:spPr>
        <p:txBody>
          <a:bodyPr/>
          <a:lstStyle/>
          <a:p>
            <a:r>
              <a:rPr lang="en-US" sz="3200" dirty="0"/>
              <a:t>Background/Request – Battery Container</a:t>
            </a:r>
            <a:br>
              <a:rPr lang="en-US" sz="3200" dirty="0"/>
            </a:br>
            <a:endParaRPr lang="en-US" sz="3200" dirty="0"/>
          </a:p>
        </p:txBody>
      </p:sp>
      <p:sp>
        <p:nvSpPr>
          <p:cNvPr id="4" name="Content Placeholder 3"/>
          <p:cNvSpPr>
            <a:spLocks noGrp="1"/>
          </p:cNvSpPr>
          <p:nvPr>
            <p:ph idx="1"/>
          </p:nvPr>
        </p:nvSpPr>
        <p:spPr>
          <a:xfrm>
            <a:off x="457200" y="1219200"/>
            <a:ext cx="8229600" cy="4038601"/>
          </a:xfrm>
        </p:spPr>
        <p:txBody>
          <a:bodyPr>
            <a:normAutofit/>
          </a:bodyPr>
          <a:lstStyle/>
          <a:p>
            <a:endParaRPr lang="en-US" dirty="0"/>
          </a:p>
          <a:p>
            <a:pPr marL="0" indent="0">
              <a:buNone/>
            </a:pPr>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76200" y="990600"/>
            <a:ext cx="8991600" cy="1015663"/>
          </a:xfrm>
          <a:prstGeom prst="rect">
            <a:avLst/>
          </a:prstGeom>
          <a:noFill/>
        </p:spPr>
        <p:txBody>
          <a:bodyPr wrap="square" rtlCol="0">
            <a:spAutoFit/>
          </a:bodyPr>
          <a:lstStyle/>
          <a:p>
            <a:pPr marL="342900" indent="-342900">
              <a:buFont typeface="Arial" panose="020B0604020202020204" pitchFamily="34" charset="0"/>
              <a:buChar char="•"/>
            </a:pPr>
            <a:endParaRPr lang="en-US" sz="3600" dirty="0"/>
          </a:p>
          <a:p>
            <a:pPr marL="285750" indent="-285750">
              <a:buFont typeface="Arial" panose="020B0604020202020204" pitchFamily="34" charset="0"/>
              <a:buChar char="•"/>
            </a:pPr>
            <a:endParaRPr lang="en-US" sz="2400" dirty="0"/>
          </a:p>
        </p:txBody>
      </p:sp>
      <p:pic>
        <p:nvPicPr>
          <p:cNvPr id="7" name="Picture 6">
            <a:extLst>
              <a:ext uri="{FF2B5EF4-FFF2-40B4-BE49-F238E27FC236}">
                <a16:creationId xmlns:a16="http://schemas.microsoft.com/office/drawing/2014/main" id="{8C5E1090-ADE2-4CE2-B70A-CC767BE2808C}"/>
              </a:ext>
            </a:extLst>
          </p:cNvPr>
          <p:cNvPicPr>
            <a:picLocks noChangeAspect="1"/>
          </p:cNvPicPr>
          <p:nvPr/>
        </p:nvPicPr>
        <p:blipFill>
          <a:blip r:embed="rId2"/>
          <a:stretch>
            <a:fillRect/>
          </a:stretch>
        </p:blipFill>
        <p:spPr>
          <a:xfrm>
            <a:off x="1852233" y="1033128"/>
            <a:ext cx="5439534" cy="4791744"/>
          </a:xfrm>
          <a:prstGeom prst="rect">
            <a:avLst/>
          </a:prstGeom>
        </p:spPr>
      </p:pic>
    </p:spTree>
    <p:extLst>
      <p:ext uri="{BB962C8B-B14F-4D97-AF65-F5344CB8AC3E}">
        <p14:creationId xmlns:p14="http://schemas.microsoft.com/office/powerpoint/2010/main" val="2459984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848600" cy="792162"/>
          </a:xfrm>
        </p:spPr>
        <p:txBody>
          <a:bodyPr/>
          <a:lstStyle/>
          <a:p>
            <a:r>
              <a:rPr lang="en-US" sz="3200" dirty="0"/>
              <a:t>Background/Request – Control Facility</a:t>
            </a:r>
            <a:br>
              <a:rPr lang="en-US" sz="3200" dirty="0"/>
            </a:br>
            <a:endParaRPr lang="en-US" sz="3200" dirty="0"/>
          </a:p>
        </p:txBody>
      </p:sp>
      <p:sp>
        <p:nvSpPr>
          <p:cNvPr id="4" name="Content Placeholder 3"/>
          <p:cNvSpPr>
            <a:spLocks noGrp="1"/>
          </p:cNvSpPr>
          <p:nvPr>
            <p:ph idx="1"/>
          </p:nvPr>
        </p:nvSpPr>
        <p:spPr>
          <a:xfrm>
            <a:off x="457200" y="1219200"/>
            <a:ext cx="8229600" cy="4038601"/>
          </a:xfrm>
        </p:spPr>
        <p:txBody>
          <a:bodyPr>
            <a:normAutofit/>
          </a:bodyPr>
          <a:lstStyle/>
          <a:p>
            <a:endParaRPr lang="en-US" dirty="0"/>
          </a:p>
          <a:p>
            <a:pPr marL="0" indent="0">
              <a:buNone/>
            </a:pPr>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76200" y="990600"/>
            <a:ext cx="8991600" cy="1015663"/>
          </a:xfrm>
          <a:prstGeom prst="rect">
            <a:avLst/>
          </a:prstGeom>
          <a:noFill/>
        </p:spPr>
        <p:txBody>
          <a:bodyPr wrap="square" rtlCol="0">
            <a:spAutoFit/>
          </a:bodyPr>
          <a:lstStyle/>
          <a:p>
            <a:pPr marL="342900" indent="-342900">
              <a:buFont typeface="Arial" panose="020B0604020202020204" pitchFamily="34" charset="0"/>
              <a:buChar char="•"/>
            </a:pPr>
            <a:endParaRPr lang="en-US" sz="3600" dirty="0"/>
          </a:p>
          <a:p>
            <a:pPr marL="285750" indent="-285750">
              <a:buFont typeface="Arial" panose="020B0604020202020204" pitchFamily="34" charset="0"/>
              <a:buChar char="•"/>
            </a:pPr>
            <a:endParaRPr lang="en-US" sz="2400" dirty="0"/>
          </a:p>
        </p:txBody>
      </p:sp>
      <p:pic>
        <p:nvPicPr>
          <p:cNvPr id="9" name="Picture 8">
            <a:extLst>
              <a:ext uri="{FF2B5EF4-FFF2-40B4-BE49-F238E27FC236}">
                <a16:creationId xmlns:a16="http://schemas.microsoft.com/office/drawing/2014/main" id="{841AC339-442B-4EC6-8DA1-53DDBCB42982}"/>
              </a:ext>
            </a:extLst>
          </p:cNvPr>
          <p:cNvPicPr/>
          <p:nvPr/>
        </p:nvPicPr>
        <p:blipFill>
          <a:blip r:embed="rId2"/>
          <a:stretch>
            <a:fillRect/>
          </a:stretch>
        </p:blipFill>
        <p:spPr>
          <a:xfrm>
            <a:off x="66502" y="2353869"/>
            <a:ext cx="9005282" cy="1769262"/>
          </a:xfrm>
          <a:prstGeom prst="rect">
            <a:avLst/>
          </a:prstGeom>
        </p:spPr>
      </p:pic>
    </p:spTree>
    <p:extLst>
      <p:ext uri="{BB962C8B-B14F-4D97-AF65-F5344CB8AC3E}">
        <p14:creationId xmlns:p14="http://schemas.microsoft.com/office/powerpoint/2010/main" val="1172320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AA8D7-0E18-464E-91FE-7A97B6286D90}"/>
              </a:ext>
            </a:extLst>
          </p:cNvPr>
          <p:cNvSpPr>
            <a:spLocks noGrp="1"/>
          </p:cNvSpPr>
          <p:nvPr>
            <p:ph type="title"/>
          </p:nvPr>
        </p:nvSpPr>
        <p:spPr/>
        <p:txBody>
          <a:bodyPr/>
          <a:lstStyle/>
          <a:p>
            <a:r>
              <a:rPr lang="en-US" dirty="0"/>
              <a:t>Fence Details</a:t>
            </a:r>
          </a:p>
        </p:txBody>
      </p:sp>
      <p:pic>
        <p:nvPicPr>
          <p:cNvPr id="4" name="Picture 3">
            <a:extLst>
              <a:ext uri="{FF2B5EF4-FFF2-40B4-BE49-F238E27FC236}">
                <a16:creationId xmlns:a16="http://schemas.microsoft.com/office/drawing/2014/main" id="{22961D62-1B6A-4A39-863D-8828149CC926}"/>
              </a:ext>
            </a:extLst>
          </p:cNvPr>
          <p:cNvPicPr/>
          <p:nvPr/>
        </p:nvPicPr>
        <p:blipFill>
          <a:blip r:embed="rId2"/>
          <a:stretch>
            <a:fillRect/>
          </a:stretch>
        </p:blipFill>
        <p:spPr>
          <a:xfrm>
            <a:off x="1795462" y="976947"/>
            <a:ext cx="5553075" cy="4904105"/>
          </a:xfrm>
          <a:prstGeom prst="rect">
            <a:avLst/>
          </a:prstGeom>
        </p:spPr>
      </p:pic>
    </p:spTree>
    <p:extLst>
      <p:ext uri="{BB962C8B-B14F-4D97-AF65-F5344CB8AC3E}">
        <p14:creationId xmlns:p14="http://schemas.microsoft.com/office/powerpoint/2010/main" val="293488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03270D-A066-4BCF-ADE8-84AAE7891A26}"/>
              </a:ext>
            </a:extLst>
          </p:cNvPr>
          <p:cNvSpPr>
            <a:spLocks noGrp="1"/>
          </p:cNvSpPr>
          <p:nvPr>
            <p:ph idx="1"/>
          </p:nvPr>
        </p:nvSpPr>
        <p:spPr/>
        <p:txBody>
          <a:bodyPr/>
          <a:lstStyle/>
          <a:p>
            <a:r>
              <a:rPr lang="en-US" dirty="0"/>
              <a:t>Proposed facility matches the definition of Energy Production, Renewable Energy</a:t>
            </a:r>
          </a:p>
          <a:p>
            <a:r>
              <a:rPr lang="en-US" dirty="0"/>
              <a:t>Use is permissible in General Rural zoning with an approved SUP</a:t>
            </a:r>
          </a:p>
          <a:p>
            <a:r>
              <a:rPr lang="en-US" dirty="0"/>
              <a:t>All affected parcels are zoned General Rural</a:t>
            </a:r>
          </a:p>
        </p:txBody>
      </p:sp>
      <p:sp>
        <p:nvSpPr>
          <p:cNvPr id="3" name="Title 2">
            <a:extLst>
              <a:ext uri="{FF2B5EF4-FFF2-40B4-BE49-F238E27FC236}">
                <a16:creationId xmlns:a16="http://schemas.microsoft.com/office/drawing/2014/main" id="{5589BB13-4D4D-46E1-961E-B215CA0A7260}"/>
              </a:ext>
            </a:extLst>
          </p:cNvPr>
          <p:cNvSpPr>
            <a:spLocks noGrp="1"/>
          </p:cNvSpPr>
          <p:nvPr>
            <p:ph type="title"/>
          </p:nvPr>
        </p:nvSpPr>
        <p:spPr/>
        <p:txBody>
          <a:bodyPr/>
          <a:lstStyle/>
          <a:p>
            <a:r>
              <a:rPr lang="en-US" dirty="0"/>
              <a:t>Article 302/304 - Uses</a:t>
            </a:r>
          </a:p>
        </p:txBody>
      </p:sp>
    </p:spTree>
    <p:extLst>
      <p:ext uri="{BB962C8B-B14F-4D97-AF65-F5344CB8AC3E}">
        <p14:creationId xmlns:p14="http://schemas.microsoft.com/office/powerpoint/2010/main" val="1381590871"/>
      </p:ext>
    </p:extLst>
  </p:cSld>
  <p:clrMapOvr>
    <a:masterClrMapping/>
  </p:clrMapOvr>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2.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3.xml><?xml version="1.0" encoding="utf-8"?>
<ds:datastoreItem xmlns:ds="http://schemas.openxmlformats.org/officeDocument/2006/customXml" ds:itemID="{2200D7ED-6620-45A0-9F13-862FEFE886A3}">
  <ds:schemaRefs>
    <ds:schemaRef ds:uri="http://www.w3.org/XML/1998/namespace"/>
    <ds:schemaRef ds:uri="http://schemas.microsoft.com/sharepoint/v3"/>
    <ds:schemaRef ds:uri="http://schemas.microsoft.com/office/2006/documentManagement/types"/>
    <ds:schemaRef ds:uri="http://purl.org/dc/terms/"/>
    <ds:schemaRef ds:uri="a94d8b85-37e1-4d17-8d55-8b7d207932bb"/>
    <ds:schemaRef ds:uri="http://purl.org/dc/dcmitype/"/>
    <ds:schemaRef ds:uri="CEA9126C-A9B1-4F4A-855C-DD0F845697D2"/>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schemas.microsoft.com/sharepoint/v3/fields"/>
  </ds:schemaRefs>
</ds:datastoreItem>
</file>

<file path=customXml/itemProps4.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5027</TotalTime>
  <Words>1306</Words>
  <Application>Microsoft Office PowerPoint</Application>
  <PresentationFormat>On-screen Show (4:3)</PresentationFormat>
  <Paragraphs>150</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Wingdings</vt:lpstr>
      <vt:lpstr>PowerPoint_Template_2015</vt:lpstr>
      <vt:lpstr>WSUP21-0001 Fish Springs Solar</vt:lpstr>
      <vt:lpstr>Background/Request</vt:lpstr>
      <vt:lpstr>Vicinity Map</vt:lpstr>
      <vt:lpstr>Background/Request – Solar Array </vt:lpstr>
      <vt:lpstr>Solar Panel Elevations</vt:lpstr>
      <vt:lpstr>Background/Request – Battery Container </vt:lpstr>
      <vt:lpstr>Background/Request – Control Facility </vt:lpstr>
      <vt:lpstr>Fence Details</vt:lpstr>
      <vt:lpstr>Article 302/304 - Uses</vt:lpstr>
      <vt:lpstr>Article 306 – Accessory Structures</vt:lpstr>
      <vt:lpstr>Article 310 - Temporary Uses</vt:lpstr>
      <vt:lpstr>Article 324 – Communication Facilities</vt:lpstr>
      <vt:lpstr>Article 406 – Building Placement Standards</vt:lpstr>
      <vt:lpstr>Article 410 - Parking</vt:lpstr>
      <vt:lpstr>Article 412 - Landscaping</vt:lpstr>
      <vt:lpstr>Fence Details</vt:lpstr>
      <vt:lpstr>Surrounding Area</vt:lpstr>
      <vt:lpstr>Article 414 – Lighting and Sound</vt:lpstr>
      <vt:lpstr>Article 438 - Grading</vt:lpstr>
      <vt:lpstr>Grading - Continued</vt:lpstr>
      <vt:lpstr>Article 505 - Signs</vt:lpstr>
      <vt:lpstr>Public Notice &amp; CAB</vt:lpstr>
      <vt:lpstr>CAB Meeting</vt:lpstr>
      <vt:lpstr>Neighborhood Meeting – Plan Response</vt:lpstr>
      <vt:lpstr>Special Use Permit Findings</vt:lpstr>
      <vt:lpstr>Recommendation </vt:lpstr>
      <vt:lpstr>Possible Motion – Special Use Permit</vt:lpstr>
    </vt:vector>
  </TitlesOfParts>
  <Company>Washoe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Cahalane, Daniel</cp:lastModifiedBy>
  <cp:revision>151</cp:revision>
  <cp:lastPrinted>2014-10-07T22:54:33Z</cp:lastPrinted>
  <dcterms:created xsi:type="dcterms:W3CDTF">2015-09-25T21:46:02Z</dcterms:created>
  <dcterms:modified xsi:type="dcterms:W3CDTF">2021-04-05T17:37:14Z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