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6" r:id="rId7"/>
    <p:sldId id="265" r:id="rId8"/>
    <p:sldId id="267" r:id="rId9"/>
    <p:sldId id="268" r:id="rId10"/>
    <p:sldId id="269" r:id="rId11"/>
    <p:sldId id="278" r:id="rId12"/>
    <p:sldId id="279" r:id="rId13"/>
    <p:sldId id="270" r:id="rId14"/>
    <p:sldId id="280" r:id="rId15"/>
    <p:sldId id="272" r:id="rId16"/>
    <p:sldId id="273" r:id="rId17"/>
    <p:sldId id="277" r:id="rId18"/>
    <p:sldId id="281" r:id="rId19"/>
    <p:sldId id="274" r:id="rId20"/>
    <p:sldId id="275" r:id="rId21"/>
    <p:sldId id="286" r:id="rId22"/>
    <p:sldId id="287" r:id="rId23"/>
    <p:sldId id="290" r:id="rId24"/>
    <p:sldId id="289" r:id="rId25"/>
    <p:sldId id="276" r:id="rId26"/>
    <p:sldId id="282" r:id="rId27"/>
    <p:sldId id="283" r:id="rId28"/>
    <p:sldId id="284"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4C"/>
    <a:srgbClr val="F58F72"/>
    <a:srgbClr val="047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12248-0D2E-47F4-B1FE-1221E6C704B6}" v="83" dt="2024-01-30T20:38:26.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2"/>
    <p:restoredTop sz="96054"/>
  </p:normalViewPr>
  <p:slideViewPr>
    <p:cSldViewPr snapToObjects="1">
      <p:cViewPr varScale="1">
        <p:scale>
          <a:sx n="108" d="100"/>
          <a:sy n="108" d="100"/>
        </p:scale>
        <p:origin x="144" y="1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per, Justin" userId="919d47a5-6cae-4ae1-bd1f-a621dc8a9285" providerId="ADAL" clId="{30712248-0D2E-47F4-B1FE-1221E6C704B6}"/>
    <pc:docChg chg="undo custSel addSld delSld modSld sldOrd">
      <pc:chgData name="Roper, Justin" userId="919d47a5-6cae-4ae1-bd1f-a621dc8a9285" providerId="ADAL" clId="{30712248-0D2E-47F4-B1FE-1221E6C704B6}" dt="2024-01-30T20:43:29.728" v="3207" actId="14100"/>
      <pc:docMkLst>
        <pc:docMk/>
      </pc:docMkLst>
      <pc:sldChg chg="modSp mod">
        <pc:chgData name="Roper, Justin" userId="919d47a5-6cae-4ae1-bd1f-a621dc8a9285" providerId="ADAL" clId="{30712248-0D2E-47F4-B1FE-1221E6C704B6}" dt="2024-01-29T19:04:51.593" v="1" actId="20577"/>
        <pc:sldMkLst>
          <pc:docMk/>
          <pc:sldMk cId="3977640521" sldId="256"/>
        </pc:sldMkLst>
        <pc:spChg chg="mod">
          <ac:chgData name="Roper, Justin" userId="919d47a5-6cae-4ae1-bd1f-a621dc8a9285" providerId="ADAL" clId="{30712248-0D2E-47F4-B1FE-1221E6C704B6}" dt="2024-01-29T19:04:51.593" v="1" actId="20577"/>
          <ac:spMkLst>
            <pc:docMk/>
            <pc:sldMk cId="3977640521" sldId="256"/>
            <ac:spMk id="21" creationId="{948738BA-D24E-1846-B815-9CA15E2D2588}"/>
          </ac:spMkLst>
        </pc:spChg>
      </pc:sldChg>
      <pc:sldChg chg="modSp mod">
        <pc:chgData name="Roper, Justin" userId="919d47a5-6cae-4ae1-bd1f-a621dc8a9285" providerId="ADAL" clId="{30712248-0D2E-47F4-B1FE-1221E6C704B6}" dt="2024-01-30T20:05:37.207" v="3112" actId="255"/>
        <pc:sldMkLst>
          <pc:docMk/>
          <pc:sldMk cId="1624337458" sldId="266"/>
        </pc:sldMkLst>
        <pc:spChg chg="mod">
          <ac:chgData name="Roper, Justin" userId="919d47a5-6cae-4ae1-bd1f-a621dc8a9285" providerId="ADAL" clId="{30712248-0D2E-47F4-B1FE-1221E6C704B6}" dt="2024-01-30T20:05:37.207" v="3112" actId="255"/>
          <ac:spMkLst>
            <pc:docMk/>
            <pc:sldMk cId="1624337458" sldId="266"/>
            <ac:spMk id="12" creationId="{E3D131D3-E594-8A4B-98A0-A5F2B908CC1E}"/>
          </ac:spMkLst>
        </pc:spChg>
      </pc:sldChg>
      <pc:sldChg chg="modSp mod">
        <pc:chgData name="Roper, Justin" userId="919d47a5-6cae-4ae1-bd1f-a621dc8a9285" providerId="ADAL" clId="{30712248-0D2E-47F4-B1FE-1221E6C704B6}" dt="2024-01-30T20:01:58.949" v="3081" actId="6549"/>
        <pc:sldMkLst>
          <pc:docMk/>
          <pc:sldMk cId="2212585472" sldId="269"/>
        </pc:sldMkLst>
        <pc:spChg chg="mod">
          <ac:chgData name="Roper, Justin" userId="919d47a5-6cae-4ae1-bd1f-a621dc8a9285" providerId="ADAL" clId="{30712248-0D2E-47F4-B1FE-1221E6C704B6}" dt="2024-01-29T19:22:48.018" v="1689" actId="20577"/>
          <ac:spMkLst>
            <pc:docMk/>
            <pc:sldMk cId="2212585472" sldId="269"/>
            <ac:spMk id="2" creationId="{FBC32FAE-FDD8-C21A-214B-2C21EC21E77F}"/>
          </ac:spMkLst>
        </pc:spChg>
        <pc:spChg chg="mod">
          <ac:chgData name="Roper, Justin" userId="919d47a5-6cae-4ae1-bd1f-a621dc8a9285" providerId="ADAL" clId="{30712248-0D2E-47F4-B1FE-1221E6C704B6}" dt="2024-01-30T20:01:58.949" v="3081" actId="6549"/>
          <ac:spMkLst>
            <pc:docMk/>
            <pc:sldMk cId="2212585472" sldId="269"/>
            <ac:spMk id="3" creationId="{19D734FC-4A0C-26C4-C887-6409D8BB7F9F}"/>
          </ac:spMkLst>
        </pc:spChg>
      </pc:sldChg>
      <pc:sldChg chg="modSp mod">
        <pc:chgData name="Roper, Justin" userId="919d47a5-6cae-4ae1-bd1f-a621dc8a9285" providerId="ADAL" clId="{30712248-0D2E-47F4-B1FE-1221E6C704B6}" dt="2024-01-30T20:11:35.251" v="3113" actId="20577"/>
        <pc:sldMkLst>
          <pc:docMk/>
          <pc:sldMk cId="3459808074" sldId="270"/>
        </pc:sldMkLst>
        <pc:spChg chg="mod">
          <ac:chgData name="Roper, Justin" userId="919d47a5-6cae-4ae1-bd1f-a621dc8a9285" providerId="ADAL" clId="{30712248-0D2E-47F4-B1FE-1221E6C704B6}" dt="2024-01-30T20:11:35.251" v="3113" actId="20577"/>
          <ac:spMkLst>
            <pc:docMk/>
            <pc:sldMk cId="3459808074" sldId="270"/>
            <ac:spMk id="2" creationId="{53540E2A-89FC-F1AB-EC0A-CE32DB64F0B3}"/>
          </ac:spMkLst>
        </pc:spChg>
      </pc:sldChg>
      <pc:sldChg chg="modSp mod">
        <pc:chgData name="Roper, Justin" userId="919d47a5-6cae-4ae1-bd1f-a621dc8a9285" providerId="ADAL" clId="{30712248-0D2E-47F4-B1FE-1221E6C704B6}" dt="2024-01-30T20:11:49.838" v="3115" actId="20577"/>
        <pc:sldMkLst>
          <pc:docMk/>
          <pc:sldMk cId="2287452859" sldId="272"/>
        </pc:sldMkLst>
        <pc:spChg chg="mod">
          <ac:chgData name="Roper, Justin" userId="919d47a5-6cae-4ae1-bd1f-a621dc8a9285" providerId="ADAL" clId="{30712248-0D2E-47F4-B1FE-1221E6C704B6}" dt="2024-01-30T20:11:49.838" v="3115" actId="20577"/>
          <ac:spMkLst>
            <pc:docMk/>
            <pc:sldMk cId="2287452859" sldId="272"/>
            <ac:spMk id="2" creationId="{85D0210D-DFD3-FCA7-6A57-8487949857C9}"/>
          </ac:spMkLst>
        </pc:spChg>
      </pc:sldChg>
      <pc:sldChg chg="modSp mod">
        <pc:chgData name="Roper, Justin" userId="919d47a5-6cae-4ae1-bd1f-a621dc8a9285" providerId="ADAL" clId="{30712248-0D2E-47F4-B1FE-1221E6C704B6}" dt="2024-01-30T20:11:55.123" v="3116" actId="20577"/>
        <pc:sldMkLst>
          <pc:docMk/>
          <pc:sldMk cId="2990556167" sldId="273"/>
        </pc:sldMkLst>
        <pc:spChg chg="mod">
          <ac:chgData name="Roper, Justin" userId="919d47a5-6cae-4ae1-bd1f-a621dc8a9285" providerId="ADAL" clId="{30712248-0D2E-47F4-B1FE-1221E6C704B6}" dt="2024-01-30T20:11:55.123" v="3116" actId="20577"/>
          <ac:spMkLst>
            <pc:docMk/>
            <pc:sldMk cId="2990556167" sldId="273"/>
            <ac:spMk id="2" creationId="{D298C2A4-43D1-BD95-E035-0EFB07A48750}"/>
          </ac:spMkLst>
        </pc:spChg>
      </pc:sldChg>
      <pc:sldChg chg="modSp mod ord">
        <pc:chgData name="Roper, Justin" userId="919d47a5-6cae-4ae1-bd1f-a621dc8a9285" providerId="ADAL" clId="{30712248-0D2E-47F4-B1FE-1221E6C704B6}" dt="2024-01-30T20:42:52.360" v="3196" actId="20577"/>
        <pc:sldMkLst>
          <pc:docMk/>
          <pc:sldMk cId="1793443433" sldId="275"/>
        </pc:sldMkLst>
        <pc:spChg chg="mod">
          <ac:chgData name="Roper, Justin" userId="919d47a5-6cae-4ae1-bd1f-a621dc8a9285" providerId="ADAL" clId="{30712248-0D2E-47F4-B1FE-1221E6C704B6}" dt="2024-01-30T20:42:52.360" v="3196" actId="20577"/>
          <ac:spMkLst>
            <pc:docMk/>
            <pc:sldMk cId="1793443433" sldId="275"/>
            <ac:spMk id="3" creationId="{8EC1D73E-515A-3F81-8938-97F1DB45F77C}"/>
          </ac:spMkLst>
        </pc:spChg>
      </pc:sldChg>
      <pc:sldChg chg="modSp mod">
        <pc:chgData name="Roper, Justin" userId="919d47a5-6cae-4ae1-bd1f-a621dc8a9285" providerId="ADAL" clId="{30712248-0D2E-47F4-B1FE-1221E6C704B6}" dt="2024-01-29T19:55:13.152" v="2419" actId="20577"/>
        <pc:sldMkLst>
          <pc:docMk/>
          <pc:sldMk cId="22862264" sldId="276"/>
        </pc:sldMkLst>
        <pc:graphicFrameChg chg="mod modGraphic">
          <ac:chgData name="Roper, Justin" userId="919d47a5-6cae-4ae1-bd1f-a621dc8a9285" providerId="ADAL" clId="{30712248-0D2E-47F4-B1FE-1221E6C704B6}" dt="2024-01-29T19:55:13.152" v="2419" actId="20577"/>
          <ac:graphicFrameMkLst>
            <pc:docMk/>
            <pc:sldMk cId="22862264" sldId="276"/>
            <ac:graphicFrameMk id="7" creationId="{23D0E50C-BC80-F756-771D-09EFF32F3EA3}"/>
          </ac:graphicFrameMkLst>
        </pc:graphicFrameChg>
      </pc:sldChg>
      <pc:sldChg chg="modSp mod">
        <pc:chgData name="Roper, Justin" userId="919d47a5-6cae-4ae1-bd1f-a621dc8a9285" providerId="ADAL" clId="{30712248-0D2E-47F4-B1FE-1221E6C704B6}" dt="2024-01-30T20:12:00.113" v="3117" actId="20577"/>
        <pc:sldMkLst>
          <pc:docMk/>
          <pc:sldMk cId="3783151511" sldId="277"/>
        </pc:sldMkLst>
        <pc:spChg chg="mod">
          <ac:chgData name="Roper, Justin" userId="919d47a5-6cae-4ae1-bd1f-a621dc8a9285" providerId="ADAL" clId="{30712248-0D2E-47F4-B1FE-1221E6C704B6}" dt="2024-01-30T20:12:00.113" v="3117" actId="20577"/>
          <ac:spMkLst>
            <pc:docMk/>
            <pc:sldMk cId="3783151511" sldId="277"/>
            <ac:spMk id="2" creationId="{74784C5D-3DDF-A58E-0FBB-64227EF10FE3}"/>
          </ac:spMkLst>
        </pc:spChg>
        <pc:graphicFrameChg chg="mod">
          <ac:chgData name="Roper, Justin" userId="919d47a5-6cae-4ae1-bd1f-a621dc8a9285" providerId="ADAL" clId="{30712248-0D2E-47F4-B1FE-1221E6C704B6}" dt="2024-01-29T19:46:06.718" v="2075" actId="20577"/>
          <ac:graphicFrameMkLst>
            <pc:docMk/>
            <pc:sldMk cId="3783151511" sldId="277"/>
            <ac:graphicFrameMk id="6" creationId="{41102BD2-040A-D30D-65EC-B8F09CA8FDED}"/>
          </ac:graphicFrameMkLst>
        </pc:graphicFrameChg>
      </pc:sldChg>
      <pc:sldChg chg="modSp mod">
        <pc:chgData name="Roper, Justin" userId="919d47a5-6cae-4ae1-bd1f-a621dc8a9285" providerId="ADAL" clId="{30712248-0D2E-47F4-B1FE-1221E6C704B6}" dt="2024-01-30T20:41:59.730" v="3193" actId="20577"/>
        <pc:sldMkLst>
          <pc:docMk/>
          <pc:sldMk cId="2672336307" sldId="278"/>
        </pc:sldMkLst>
        <pc:spChg chg="mod">
          <ac:chgData name="Roper, Justin" userId="919d47a5-6cae-4ae1-bd1f-a621dc8a9285" providerId="ADAL" clId="{30712248-0D2E-47F4-B1FE-1221E6C704B6}" dt="2024-01-30T20:41:59.730" v="3193" actId="20577"/>
          <ac:spMkLst>
            <pc:docMk/>
            <pc:sldMk cId="2672336307" sldId="278"/>
            <ac:spMk id="4" creationId="{85D3480E-2CB7-76AC-E4A9-06176CE267BD}"/>
          </ac:spMkLst>
        </pc:spChg>
      </pc:sldChg>
      <pc:sldChg chg="modSp mod">
        <pc:chgData name="Roper, Justin" userId="919d47a5-6cae-4ae1-bd1f-a621dc8a9285" providerId="ADAL" clId="{30712248-0D2E-47F4-B1FE-1221E6C704B6}" dt="2024-01-30T20:22:10.455" v="3165" actId="6549"/>
        <pc:sldMkLst>
          <pc:docMk/>
          <pc:sldMk cId="182615612" sldId="279"/>
        </pc:sldMkLst>
        <pc:spChg chg="mod">
          <ac:chgData name="Roper, Justin" userId="919d47a5-6cae-4ae1-bd1f-a621dc8a9285" providerId="ADAL" clId="{30712248-0D2E-47F4-B1FE-1221E6C704B6}" dt="2024-01-30T20:22:10.455" v="3165" actId="6549"/>
          <ac:spMkLst>
            <pc:docMk/>
            <pc:sldMk cId="182615612" sldId="279"/>
            <ac:spMk id="2" creationId="{9650C17C-D855-6C17-FFF3-2FFBB68CF5A3}"/>
          </ac:spMkLst>
        </pc:spChg>
      </pc:sldChg>
      <pc:sldChg chg="modSp mod">
        <pc:chgData name="Roper, Justin" userId="919d47a5-6cae-4ae1-bd1f-a621dc8a9285" providerId="ADAL" clId="{30712248-0D2E-47F4-B1FE-1221E6C704B6}" dt="2024-01-30T20:11:42.889" v="3114" actId="20577"/>
        <pc:sldMkLst>
          <pc:docMk/>
          <pc:sldMk cId="3568749971" sldId="280"/>
        </pc:sldMkLst>
        <pc:spChg chg="mod">
          <ac:chgData name="Roper, Justin" userId="919d47a5-6cae-4ae1-bd1f-a621dc8a9285" providerId="ADAL" clId="{30712248-0D2E-47F4-B1FE-1221E6C704B6}" dt="2024-01-30T20:11:42.889" v="3114" actId="20577"/>
          <ac:spMkLst>
            <pc:docMk/>
            <pc:sldMk cId="3568749971" sldId="280"/>
            <ac:spMk id="2" creationId="{A7367AE5-AF2A-8A57-6477-F6AF788630B0}"/>
          </ac:spMkLst>
        </pc:spChg>
      </pc:sldChg>
      <pc:sldChg chg="modSp mod">
        <pc:chgData name="Roper, Justin" userId="919d47a5-6cae-4ae1-bd1f-a621dc8a9285" providerId="ADAL" clId="{30712248-0D2E-47F4-B1FE-1221E6C704B6}" dt="2024-01-30T20:12:05.486" v="3118" actId="20577"/>
        <pc:sldMkLst>
          <pc:docMk/>
          <pc:sldMk cId="3613162410" sldId="281"/>
        </pc:sldMkLst>
        <pc:spChg chg="mod">
          <ac:chgData name="Roper, Justin" userId="919d47a5-6cae-4ae1-bd1f-a621dc8a9285" providerId="ADAL" clId="{30712248-0D2E-47F4-B1FE-1221E6C704B6}" dt="2024-01-30T20:12:05.486" v="3118" actId="20577"/>
          <ac:spMkLst>
            <pc:docMk/>
            <pc:sldMk cId="3613162410" sldId="281"/>
            <ac:spMk id="2" creationId="{18956F94-C20A-DFF9-19DA-5558CB5C4137}"/>
          </ac:spMkLst>
        </pc:spChg>
        <pc:graphicFrameChg chg="modGraphic">
          <ac:chgData name="Roper, Justin" userId="919d47a5-6cae-4ae1-bd1f-a621dc8a9285" providerId="ADAL" clId="{30712248-0D2E-47F4-B1FE-1221E6C704B6}" dt="2024-01-29T19:52:13.471" v="2367" actId="20577"/>
          <ac:graphicFrameMkLst>
            <pc:docMk/>
            <pc:sldMk cId="3613162410" sldId="281"/>
            <ac:graphicFrameMk id="4" creationId="{A3E05D72-27BC-7BCB-7B54-A82710CD99B7}"/>
          </ac:graphicFrameMkLst>
        </pc:graphicFrameChg>
      </pc:sldChg>
      <pc:sldChg chg="modSp mod">
        <pc:chgData name="Roper, Justin" userId="919d47a5-6cae-4ae1-bd1f-a621dc8a9285" providerId="ADAL" clId="{30712248-0D2E-47F4-B1FE-1221E6C704B6}" dt="2024-01-30T20:21:06.672" v="3162" actId="20577"/>
        <pc:sldMkLst>
          <pc:docMk/>
          <pc:sldMk cId="2431737092" sldId="282"/>
        </pc:sldMkLst>
        <pc:spChg chg="mod">
          <ac:chgData name="Roper, Justin" userId="919d47a5-6cae-4ae1-bd1f-a621dc8a9285" providerId="ADAL" clId="{30712248-0D2E-47F4-B1FE-1221E6C704B6}" dt="2024-01-30T20:21:06.672" v="3162" actId="20577"/>
          <ac:spMkLst>
            <pc:docMk/>
            <pc:sldMk cId="2431737092" sldId="282"/>
            <ac:spMk id="4" creationId="{0D7C115B-B8F2-63D0-8274-F64B71BD0B4F}"/>
          </ac:spMkLst>
        </pc:spChg>
      </pc:sldChg>
      <pc:sldChg chg="modSp mod">
        <pc:chgData name="Roper, Justin" userId="919d47a5-6cae-4ae1-bd1f-a621dc8a9285" providerId="ADAL" clId="{30712248-0D2E-47F4-B1FE-1221E6C704B6}" dt="2024-01-30T20:21:17.098" v="3163" actId="6549"/>
        <pc:sldMkLst>
          <pc:docMk/>
          <pc:sldMk cId="3741833446" sldId="283"/>
        </pc:sldMkLst>
        <pc:spChg chg="mod">
          <ac:chgData name="Roper, Justin" userId="919d47a5-6cae-4ae1-bd1f-a621dc8a9285" providerId="ADAL" clId="{30712248-0D2E-47F4-B1FE-1221E6C704B6}" dt="2024-01-30T20:21:17.098" v="3163" actId="6549"/>
          <ac:spMkLst>
            <pc:docMk/>
            <pc:sldMk cId="3741833446" sldId="283"/>
            <ac:spMk id="2" creationId="{FE31BCC7-443C-BDCE-2E20-A34A612D3020}"/>
          </ac:spMkLst>
        </pc:spChg>
        <pc:spChg chg="mod">
          <ac:chgData name="Roper, Justin" userId="919d47a5-6cae-4ae1-bd1f-a621dc8a9285" providerId="ADAL" clId="{30712248-0D2E-47F4-B1FE-1221E6C704B6}" dt="2024-01-30T20:05:14.653" v="3111" actId="6549"/>
          <ac:spMkLst>
            <pc:docMk/>
            <pc:sldMk cId="3741833446" sldId="283"/>
            <ac:spMk id="3" creationId="{7EC4A731-DBC2-9E7F-FFBE-E1FFA35B7822}"/>
          </ac:spMkLst>
        </pc:spChg>
      </pc:sldChg>
      <pc:sldChg chg="modSp mod">
        <pc:chgData name="Roper, Justin" userId="919d47a5-6cae-4ae1-bd1f-a621dc8a9285" providerId="ADAL" clId="{30712248-0D2E-47F4-B1FE-1221E6C704B6}" dt="2024-01-30T20:21:22.419" v="3164" actId="20577"/>
        <pc:sldMkLst>
          <pc:docMk/>
          <pc:sldMk cId="3775814746" sldId="284"/>
        </pc:sldMkLst>
        <pc:spChg chg="mod">
          <ac:chgData name="Roper, Justin" userId="919d47a5-6cae-4ae1-bd1f-a621dc8a9285" providerId="ADAL" clId="{30712248-0D2E-47F4-B1FE-1221E6C704B6}" dt="2024-01-30T20:21:22.419" v="3164" actId="20577"/>
          <ac:spMkLst>
            <pc:docMk/>
            <pc:sldMk cId="3775814746" sldId="284"/>
            <ac:spMk id="2" creationId="{4F02EB82-29A5-DDDD-9FE2-D1620E968572}"/>
          </ac:spMkLst>
        </pc:spChg>
        <pc:spChg chg="mod">
          <ac:chgData name="Roper, Justin" userId="919d47a5-6cae-4ae1-bd1f-a621dc8a9285" providerId="ADAL" clId="{30712248-0D2E-47F4-B1FE-1221E6C704B6}" dt="2024-01-29T20:00:27.177" v="2471" actId="20577"/>
          <ac:spMkLst>
            <pc:docMk/>
            <pc:sldMk cId="3775814746" sldId="284"/>
            <ac:spMk id="3" creationId="{60C12D06-D0D9-444B-5ECE-335E491058A7}"/>
          </ac:spMkLst>
        </pc:spChg>
      </pc:sldChg>
      <pc:sldChg chg="new del ord">
        <pc:chgData name="Roper, Justin" userId="919d47a5-6cae-4ae1-bd1f-a621dc8a9285" providerId="ADAL" clId="{30712248-0D2E-47F4-B1FE-1221E6C704B6}" dt="2024-01-30T17:08:31.938" v="2479" actId="2696"/>
        <pc:sldMkLst>
          <pc:docMk/>
          <pc:sldMk cId="2982115168" sldId="285"/>
        </pc:sldMkLst>
      </pc:sldChg>
      <pc:sldChg chg="modSp add mod ord">
        <pc:chgData name="Roper, Justin" userId="919d47a5-6cae-4ae1-bd1f-a621dc8a9285" providerId="ADAL" clId="{30712248-0D2E-47F4-B1FE-1221E6C704B6}" dt="2024-01-30T20:43:07.390" v="3201" actId="20577"/>
        <pc:sldMkLst>
          <pc:docMk/>
          <pc:sldMk cId="1960118123" sldId="286"/>
        </pc:sldMkLst>
        <pc:spChg chg="mod">
          <ac:chgData name="Roper, Justin" userId="919d47a5-6cae-4ae1-bd1f-a621dc8a9285" providerId="ADAL" clId="{30712248-0D2E-47F4-B1FE-1221E6C704B6}" dt="2024-01-30T20:43:07.390" v="3201" actId="20577"/>
          <ac:spMkLst>
            <pc:docMk/>
            <pc:sldMk cId="1960118123" sldId="286"/>
            <ac:spMk id="3" creationId="{43BB0D6F-DE6E-14F6-625A-BC7FB5FC397D}"/>
          </ac:spMkLst>
        </pc:spChg>
        <pc:graphicFrameChg chg="mod">
          <ac:chgData name="Roper, Justin" userId="919d47a5-6cae-4ae1-bd1f-a621dc8a9285" providerId="ADAL" clId="{30712248-0D2E-47F4-B1FE-1221E6C704B6}" dt="2024-01-30T20:36:46.389" v="3187" actId="20577"/>
          <ac:graphicFrameMkLst>
            <pc:docMk/>
            <pc:sldMk cId="1960118123" sldId="286"/>
            <ac:graphicFrameMk id="2" creationId="{77F5CA72-69A7-EB12-DB4C-F60C4A5FED31}"/>
          </ac:graphicFrameMkLst>
        </pc:graphicFrameChg>
        <pc:graphicFrameChg chg="mod">
          <ac:chgData name="Roper, Justin" userId="919d47a5-6cae-4ae1-bd1f-a621dc8a9285" providerId="ADAL" clId="{30712248-0D2E-47F4-B1FE-1221E6C704B6}" dt="2024-01-30T20:38:26.158" v="3192" actId="20577"/>
          <ac:graphicFrameMkLst>
            <pc:docMk/>
            <pc:sldMk cId="1960118123" sldId="286"/>
            <ac:graphicFrameMk id="4" creationId="{55591917-5231-17EE-BFED-B323A1B41B9F}"/>
          </ac:graphicFrameMkLst>
        </pc:graphicFrameChg>
      </pc:sldChg>
      <pc:sldChg chg="addSp delSp modSp add mod">
        <pc:chgData name="Roper, Justin" userId="919d47a5-6cae-4ae1-bd1f-a621dc8a9285" providerId="ADAL" clId="{30712248-0D2E-47F4-B1FE-1221E6C704B6}" dt="2024-01-30T20:20:36.082" v="3161" actId="20577"/>
        <pc:sldMkLst>
          <pc:docMk/>
          <pc:sldMk cId="2395850632" sldId="287"/>
        </pc:sldMkLst>
        <pc:graphicFrameChg chg="add mod">
          <ac:chgData name="Roper, Justin" userId="919d47a5-6cae-4ae1-bd1f-a621dc8a9285" providerId="ADAL" clId="{30712248-0D2E-47F4-B1FE-1221E6C704B6}" dt="2024-01-30T17:56:34.571" v="2900" actId="20577"/>
          <ac:graphicFrameMkLst>
            <pc:docMk/>
            <pc:sldMk cId="2395850632" sldId="287"/>
            <ac:graphicFrameMk id="5" creationId="{95C17FF7-4D82-E408-B8C4-8C256C3468D3}"/>
          </ac:graphicFrameMkLst>
        </pc:graphicFrameChg>
        <pc:graphicFrameChg chg="del">
          <ac:chgData name="Roper, Justin" userId="919d47a5-6cae-4ae1-bd1f-a621dc8a9285" providerId="ADAL" clId="{30712248-0D2E-47F4-B1FE-1221E6C704B6}" dt="2024-01-30T17:48:33.785" v="2793" actId="478"/>
          <ac:graphicFrameMkLst>
            <pc:docMk/>
            <pc:sldMk cId="2395850632" sldId="287"/>
            <ac:graphicFrameMk id="9" creationId="{8F19CF50-942B-9135-C774-A27989E10781}"/>
          </ac:graphicFrameMkLst>
        </pc:graphicFrameChg>
        <pc:graphicFrameChg chg="modGraphic">
          <ac:chgData name="Roper, Justin" userId="919d47a5-6cae-4ae1-bd1f-a621dc8a9285" providerId="ADAL" clId="{30712248-0D2E-47F4-B1FE-1221E6C704B6}" dt="2024-01-30T20:20:36.082" v="3161" actId="20577"/>
          <ac:graphicFrameMkLst>
            <pc:docMk/>
            <pc:sldMk cId="2395850632" sldId="287"/>
            <ac:graphicFrameMk id="10" creationId="{2ED2F08C-1A78-F38C-1B54-6545A30A9403}"/>
          </ac:graphicFrameMkLst>
        </pc:graphicFrameChg>
      </pc:sldChg>
      <pc:sldChg chg="new del ord">
        <pc:chgData name="Roper, Justin" userId="919d47a5-6cae-4ae1-bd1f-a621dc8a9285" providerId="ADAL" clId="{30712248-0D2E-47F4-B1FE-1221E6C704B6}" dt="2024-01-30T18:09:07.041" v="2943" actId="2696"/>
        <pc:sldMkLst>
          <pc:docMk/>
          <pc:sldMk cId="2796415146" sldId="288"/>
        </pc:sldMkLst>
      </pc:sldChg>
      <pc:sldChg chg="addSp delSp modSp add">
        <pc:chgData name="Roper, Justin" userId="919d47a5-6cae-4ae1-bd1f-a621dc8a9285" providerId="ADAL" clId="{30712248-0D2E-47F4-B1FE-1221E6C704B6}" dt="2024-01-30T20:20:27.365" v="3149" actId="21"/>
        <pc:sldMkLst>
          <pc:docMk/>
          <pc:sldMk cId="3944059604" sldId="289"/>
        </pc:sldMkLst>
        <pc:spChg chg="add mod">
          <ac:chgData name="Roper, Justin" userId="919d47a5-6cae-4ae1-bd1f-a621dc8a9285" providerId="ADAL" clId="{30712248-0D2E-47F4-B1FE-1221E6C704B6}" dt="2024-01-30T19:58:53.195" v="2992" actId="478"/>
          <ac:spMkLst>
            <pc:docMk/>
            <pc:sldMk cId="3944059604" sldId="289"/>
            <ac:spMk id="3" creationId="{B089C348-2DDB-D5DA-AFC9-2418322A7E62}"/>
          </ac:spMkLst>
        </pc:spChg>
        <pc:spChg chg="add mod">
          <ac:chgData name="Roper, Justin" userId="919d47a5-6cae-4ae1-bd1f-a621dc8a9285" providerId="ADAL" clId="{30712248-0D2E-47F4-B1FE-1221E6C704B6}" dt="2024-01-30T20:20:02.514" v="3148" actId="21"/>
          <ac:spMkLst>
            <pc:docMk/>
            <pc:sldMk cId="3944059604" sldId="289"/>
            <ac:spMk id="6" creationId="{FC74EEC5-0D4A-16C2-F076-E99CCDE71DC4}"/>
          </ac:spMkLst>
        </pc:spChg>
        <pc:picChg chg="add del mod">
          <ac:chgData name="Roper, Justin" userId="919d47a5-6cae-4ae1-bd1f-a621dc8a9285" providerId="ADAL" clId="{30712248-0D2E-47F4-B1FE-1221E6C704B6}" dt="2024-01-30T19:59:26.964" v="2999" actId="1076"/>
          <ac:picMkLst>
            <pc:docMk/>
            <pc:sldMk cId="3944059604" sldId="289"/>
            <ac:picMk id="1026" creationId="{199036F2-6896-253A-9773-D52E4654E4A4}"/>
          </ac:picMkLst>
        </pc:picChg>
        <pc:picChg chg="add del mod">
          <ac:chgData name="Roper, Justin" userId="919d47a5-6cae-4ae1-bd1f-a621dc8a9285" providerId="ADAL" clId="{30712248-0D2E-47F4-B1FE-1221E6C704B6}" dt="2024-01-30T20:20:27.365" v="3149" actId="21"/>
          <ac:picMkLst>
            <pc:docMk/>
            <pc:sldMk cId="3944059604" sldId="289"/>
            <ac:picMk id="2050" creationId="{8DD7EB56-FF6A-9905-0ADA-9CDB58DF6A3B}"/>
          </ac:picMkLst>
        </pc:picChg>
      </pc:sldChg>
      <pc:sldChg chg="modSp add mod ord">
        <pc:chgData name="Roper, Justin" userId="919d47a5-6cae-4ae1-bd1f-a621dc8a9285" providerId="ADAL" clId="{30712248-0D2E-47F4-B1FE-1221E6C704B6}" dt="2024-01-30T20:43:29.728" v="3207" actId="14100"/>
        <pc:sldMkLst>
          <pc:docMk/>
          <pc:sldMk cId="3817608608" sldId="290"/>
        </pc:sldMkLst>
        <pc:spChg chg="mod">
          <ac:chgData name="Roper, Justin" userId="919d47a5-6cae-4ae1-bd1f-a621dc8a9285" providerId="ADAL" clId="{30712248-0D2E-47F4-B1FE-1221E6C704B6}" dt="2024-01-30T20:43:29.728" v="3207" actId="14100"/>
          <ac:spMkLst>
            <pc:docMk/>
            <pc:sldMk cId="3817608608" sldId="290"/>
            <ac:spMk id="3" creationId="{43BB0D6F-DE6E-14F6-625A-BC7FB5FC397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washoenv-my.sharepoint.com/personal/asherbondy_washoecounty_gov/Documents/Attachments/STAR%20Grants%20w-Activitie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800" b="0" i="0" u="none" strike="noStrike" kern="1200" spc="0" baseline="0">
                <a:solidFill>
                  <a:schemeClr val="tx1">
                    <a:lumMod val="65000"/>
                    <a:lumOff val="35000"/>
                  </a:schemeClr>
                </a:solidFill>
                <a:latin typeface="+mn-lt"/>
                <a:ea typeface="+mn-ea"/>
                <a:cs typeface="+mn-cs"/>
              </a:defRPr>
            </a:pPr>
            <a:r>
              <a:rPr lang="en-US" sz="2800" dirty="0"/>
              <a:t>Average Active Cases - Per Month</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Pre-Trial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91440" rIns="38100" bIns="19050" anchor="t" anchorCtr="0">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581</c:v>
                </c:pt>
                <c:pt idx="1">
                  <c:v>993</c:v>
                </c:pt>
                <c:pt idx="2">
                  <c:v>1255</c:v>
                </c:pt>
              </c:numCache>
            </c:numRef>
          </c:val>
          <c:extLst>
            <c:ext xmlns:c16="http://schemas.microsoft.com/office/drawing/2014/chart" uri="{C3380CC4-5D6E-409C-BE32-E72D297353CC}">
              <c16:uniqueId val="{00000000-6615-4EF7-BD4D-437C4DCEE26F}"/>
            </c:ext>
          </c:extLst>
        </c:ser>
        <c:ser>
          <c:idx val="1"/>
          <c:order val="1"/>
          <c:tx>
            <c:strRef>
              <c:f>Sheet1!$C$1</c:f>
              <c:strCache>
                <c:ptCount val="1"/>
                <c:pt idx="0">
                  <c:v>Probation</c:v>
                </c:pt>
              </c:strCache>
            </c:strRef>
          </c:tx>
          <c:spPr>
            <a:solidFill>
              <a:schemeClr val="accent2"/>
            </a:solidFill>
            <a:ln>
              <a:noFill/>
            </a:ln>
            <a:effectLst/>
            <a:sp3d/>
          </c:spPr>
          <c:invertIfNegative val="0"/>
          <c:dLbls>
            <c:dLbl>
              <c:idx val="2"/>
              <c:layout>
                <c:manualLayout>
                  <c:x val="4.8309178743959581E-3"/>
                  <c:y val="5.2083333333332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13-4EB3-AACC-487F1F34D589}"/>
                </c:ext>
              </c:extLst>
            </c:dLbl>
            <c:spPr>
              <a:noFill/>
              <a:ln>
                <a:noFill/>
              </a:ln>
              <a:effectLst/>
            </c:spPr>
            <c:txPr>
              <a:bodyPr rot="0" spcFirstLastPara="1" vertOverflow="ellipsis" vert="horz" wrap="square" lIns="91440" tIns="9144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General</c:formatCode>
                <c:ptCount val="3"/>
                <c:pt idx="0">
                  <c:v>764</c:v>
                </c:pt>
                <c:pt idx="1">
                  <c:v>775</c:v>
                </c:pt>
                <c:pt idx="2">
                  <c:v>791</c:v>
                </c:pt>
              </c:numCache>
            </c:numRef>
          </c:val>
          <c:extLst>
            <c:ext xmlns:c16="http://schemas.microsoft.com/office/drawing/2014/chart" uri="{C3380CC4-5D6E-409C-BE32-E72D297353CC}">
              <c16:uniqueId val="{00000001-6615-4EF7-BD4D-437C4DCEE26F}"/>
            </c:ext>
          </c:extLst>
        </c:ser>
        <c:ser>
          <c:idx val="2"/>
          <c:order val="2"/>
          <c:tx>
            <c:strRef>
              <c:f>Sheet1!$D$1</c:f>
              <c:strCache>
                <c:ptCount val="1"/>
                <c:pt idx="0">
                  <c:v>Courtesy</c:v>
                </c:pt>
              </c:strCache>
            </c:strRef>
          </c:tx>
          <c:spPr>
            <a:solidFill>
              <a:schemeClr val="accent3"/>
            </a:solidFill>
            <a:ln>
              <a:noFill/>
            </a:ln>
            <a:effectLst/>
            <a:sp3d/>
          </c:spPr>
          <c:invertIfNegative val="0"/>
          <c:dLbls>
            <c:spPr>
              <a:noFill/>
              <a:ln>
                <a:noFill/>
              </a:ln>
              <a:effectLst/>
            </c:spPr>
            <c:txPr>
              <a:bodyPr rot="0" spcFirstLastPara="1" vertOverflow="ellipsis" vert="horz" wrap="square" lIns="365760" tIns="91440" rIns="9144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General</c:formatCode>
                <c:ptCount val="3"/>
                <c:pt idx="0">
                  <c:v>1688</c:v>
                </c:pt>
                <c:pt idx="1">
                  <c:v>1922</c:v>
                </c:pt>
                <c:pt idx="2">
                  <c:v>2414</c:v>
                </c:pt>
              </c:numCache>
            </c:numRef>
          </c:val>
          <c:extLst>
            <c:ext xmlns:c16="http://schemas.microsoft.com/office/drawing/2014/chart" uri="{C3380CC4-5D6E-409C-BE32-E72D297353CC}">
              <c16:uniqueId val="{00000003-6615-4EF7-BD4D-437C4DCEE26F}"/>
            </c:ext>
          </c:extLst>
        </c:ser>
        <c:dLbls>
          <c:showLegendKey val="0"/>
          <c:showVal val="0"/>
          <c:showCatName val="0"/>
          <c:showSerName val="0"/>
          <c:showPercent val="0"/>
          <c:showBubbleSize val="0"/>
        </c:dLbls>
        <c:gapWidth val="150"/>
        <c:shape val="box"/>
        <c:axId val="797659983"/>
        <c:axId val="797660815"/>
        <c:axId val="0"/>
      </c:bar3DChart>
      <c:catAx>
        <c:axId val="7976599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660815"/>
        <c:crosses val="autoZero"/>
        <c:auto val="1"/>
        <c:lblAlgn val="ctr"/>
        <c:lblOffset val="100"/>
        <c:noMultiLvlLbl val="0"/>
      </c:catAx>
      <c:valAx>
        <c:axId val="797660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65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New Cases – By Type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532351934269081E-2"/>
          <c:y val="0.15078894549945962"/>
          <c:w val="0.9344676480657309"/>
          <c:h val="0.73376582522772893"/>
        </c:manualLayout>
      </c:layout>
      <c:bar3DChart>
        <c:barDir val="col"/>
        <c:grouping val="stacked"/>
        <c:varyColors val="0"/>
        <c:ser>
          <c:idx val="0"/>
          <c:order val="0"/>
          <c:tx>
            <c:strRef>
              <c:f>Sheet1!$B$1</c:f>
              <c:strCache>
                <c:ptCount val="1"/>
                <c:pt idx="0">
                  <c:v>Probation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784</c:v>
                </c:pt>
                <c:pt idx="1">
                  <c:v>600</c:v>
                </c:pt>
                <c:pt idx="2">
                  <c:v>421</c:v>
                </c:pt>
              </c:numCache>
            </c:numRef>
          </c:val>
          <c:extLst>
            <c:ext xmlns:c16="http://schemas.microsoft.com/office/drawing/2014/chart" uri="{C3380CC4-5D6E-409C-BE32-E72D297353CC}">
              <c16:uniqueId val="{00000000-B75E-46F4-B3F1-7A412F886444}"/>
            </c:ext>
          </c:extLst>
        </c:ser>
        <c:ser>
          <c:idx val="1"/>
          <c:order val="1"/>
          <c:tx>
            <c:strRef>
              <c:f>Sheet1!$C$1</c:f>
              <c:strCache>
                <c:ptCount val="1"/>
                <c:pt idx="0">
                  <c:v>Pretrial</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General</c:formatCode>
                <c:ptCount val="3"/>
                <c:pt idx="0">
                  <c:v>837</c:v>
                </c:pt>
                <c:pt idx="1">
                  <c:v>2045</c:v>
                </c:pt>
                <c:pt idx="2">
                  <c:v>1832</c:v>
                </c:pt>
              </c:numCache>
            </c:numRef>
          </c:val>
          <c:extLst>
            <c:ext xmlns:c16="http://schemas.microsoft.com/office/drawing/2014/chart" uri="{C3380CC4-5D6E-409C-BE32-E72D297353CC}">
              <c16:uniqueId val="{00000001-B75E-46F4-B3F1-7A412F886444}"/>
            </c:ext>
          </c:extLst>
        </c:ser>
        <c:ser>
          <c:idx val="2"/>
          <c:order val="2"/>
          <c:tx>
            <c:strRef>
              <c:f>Sheet1!$D$1</c:f>
              <c:strCache>
                <c:ptCount val="1"/>
                <c:pt idx="0">
                  <c:v>Courtesy</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General</c:formatCode>
                <c:ptCount val="3"/>
                <c:pt idx="0">
                  <c:v>1286</c:v>
                </c:pt>
                <c:pt idx="1">
                  <c:v>2656</c:v>
                </c:pt>
                <c:pt idx="2">
                  <c:v>2722</c:v>
                </c:pt>
              </c:numCache>
            </c:numRef>
          </c:val>
          <c:extLst>
            <c:ext xmlns:c16="http://schemas.microsoft.com/office/drawing/2014/chart" uri="{C3380CC4-5D6E-409C-BE32-E72D297353CC}">
              <c16:uniqueId val="{00000002-B75E-46F4-B3F1-7A412F886444}"/>
            </c:ext>
          </c:extLst>
        </c:ser>
        <c:dLbls>
          <c:showLegendKey val="0"/>
          <c:showVal val="0"/>
          <c:showCatName val="0"/>
          <c:showSerName val="0"/>
          <c:showPercent val="0"/>
          <c:showBubbleSize val="0"/>
        </c:dLbls>
        <c:gapWidth val="150"/>
        <c:shape val="box"/>
        <c:axId val="800296047"/>
        <c:axId val="800291887"/>
        <c:axId val="0"/>
      </c:bar3DChart>
      <c:catAx>
        <c:axId val="8002960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291887"/>
        <c:crosses val="autoZero"/>
        <c:auto val="1"/>
        <c:lblAlgn val="ctr"/>
        <c:lblOffset val="100"/>
        <c:noMultiLvlLbl val="0"/>
      </c:catAx>
      <c:valAx>
        <c:axId val="80029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296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Probation</a:t>
            </a:r>
            <a:r>
              <a:rPr lang="en-US" baseline="0" dirty="0"/>
              <a:t> &amp; Pretrial cases closed</a:t>
            </a:r>
            <a:endParaRPr lang="en-US"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247327779679713E-2"/>
          <c:y val="0.1534703485490887"/>
          <c:w val="0.9344676480657309"/>
          <c:h val="0.66115880182809317"/>
        </c:manualLayout>
      </c:layout>
      <c:bar3DChart>
        <c:barDir val="col"/>
        <c:grouping val="clustered"/>
        <c:varyColors val="0"/>
        <c:ser>
          <c:idx val="0"/>
          <c:order val="0"/>
          <c:tx>
            <c:strRef>
              <c:f>Sheet1!$B$1</c:f>
              <c:strCache>
                <c:ptCount val="1"/>
                <c:pt idx="0">
                  <c:v>Successful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9144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310</c:v>
                </c:pt>
                <c:pt idx="1">
                  <c:v>1541</c:v>
                </c:pt>
                <c:pt idx="2">
                  <c:v>1559</c:v>
                </c:pt>
              </c:numCache>
            </c:numRef>
          </c:val>
          <c:extLst>
            <c:ext xmlns:c16="http://schemas.microsoft.com/office/drawing/2014/chart" uri="{C3380CC4-5D6E-409C-BE32-E72D297353CC}">
              <c16:uniqueId val="{00000000-C6B1-4659-913F-AC5CA6EABC9A}"/>
            </c:ext>
          </c:extLst>
        </c:ser>
        <c:ser>
          <c:idx val="1"/>
          <c:order val="1"/>
          <c:tx>
            <c:strRef>
              <c:f>Sheet1!$C$1</c:f>
              <c:strCache>
                <c:ptCount val="1"/>
                <c:pt idx="0">
                  <c:v>Unsuccessful</c:v>
                </c:pt>
              </c:strCache>
            </c:strRef>
          </c:tx>
          <c:spPr>
            <a:solidFill>
              <a:schemeClr val="accent2"/>
            </a:solidFill>
            <a:ln>
              <a:noFill/>
            </a:ln>
            <a:effectLst/>
            <a:sp3d/>
          </c:spPr>
          <c:invertIfNegative val="0"/>
          <c:dLbls>
            <c:spPr>
              <a:noFill/>
              <a:ln>
                <a:noFill/>
              </a:ln>
              <a:effectLst/>
            </c:spPr>
            <c:txPr>
              <a:bodyPr rot="0" spcFirstLastPara="1" vertOverflow="ellipsis" vert="horz" wrap="square" lIns="274320" tIns="91440" rIns="9144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General</c:formatCode>
                <c:ptCount val="3"/>
                <c:pt idx="0">
                  <c:v>65</c:v>
                </c:pt>
                <c:pt idx="1">
                  <c:v>107</c:v>
                </c:pt>
                <c:pt idx="2">
                  <c:v>87</c:v>
                </c:pt>
              </c:numCache>
            </c:numRef>
          </c:val>
          <c:extLst>
            <c:ext xmlns:c16="http://schemas.microsoft.com/office/drawing/2014/chart" uri="{C3380CC4-5D6E-409C-BE32-E72D297353CC}">
              <c16:uniqueId val="{00000001-C6B1-4659-913F-AC5CA6EABC9A}"/>
            </c:ext>
          </c:extLst>
        </c:ser>
        <c:ser>
          <c:idx val="2"/>
          <c:order val="2"/>
          <c:tx>
            <c:strRef>
              <c:f>Sheet1!$D$1</c:f>
              <c:strCache>
                <c:ptCount val="1"/>
                <c:pt idx="0">
                  <c:v>Other</c:v>
                </c:pt>
              </c:strCache>
            </c:strRef>
          </c:tx>
          <c:spPr>
            <a:solidFill>
              <a:schemeClr val="accent3"/>
            </a:solidFill>
            <a:ln>
              <a:noFill/>
            </a:ln>
            <a:effectLst/>
            <a:sp3d/>
          </c:spPr>
          <c:invertIfNegative val="0"/>
          <c:dLbls>
            <c:spPr>
              <a:noFill/>
              <a:ln>
                <a:noFill/>
              </a:ln>
              <a:effectLst/>
            </c:spPr>
            <c:txPr>
              <a:bodyPr rot="0" spcFirstLastPara="1" vertOverflow="ellipsis" vert="horz" wrap="square" lIns="365760" tIns="91440" rIns="9144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General</c:formatCode>
                <c:ptCount val="3"/>
                <c:pt idx="0">
                  <c:v>36</c:v>
                </c:pt>
                <c:pt idx="1">
                  <c:v>114</c:v>
                </c:pt>
                <c:pt idx="2">
                  <c:v>229</c:v>
                </c:pt>
              </c:numCache>
            </c:numRef>
          </c:val>
          <c:extLst>
            <c:ext xmlns:c16="http://schemas.microsoft.com/office/drawing/2014/chart" uri="{C3380CC4-5D6E-409C-BE32-E72D297353CC}">
              <c16:uniqueId val="{00000002-C6B1-4659-913F-AC5CA6EABC9A}"/>
            </c:ext>
          </c:extLst>
        </c:ser>
        <c:dLbls>
          <c:showLegendKey val="0"/>
          <c:showVal val="1"/>
          <c:showCatName val="0"/>
          <c:showSerName val="0"/>
          <c:showPercent val="0"/>
          <c:showBubbleSize val="0"/>
        </c:dLbls>
        <c:gapWidth val="182"/>
        <c:shape val="box"/>
        <c:axId val="940968735"/>
        <c:axId val="940971231"/>
        <c:axId val="0"/>
      </c:bar3DChart>
      <c:catAx>
        <c:axId val="94096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0971231"/>
        <c:crosses val="autoZero"/>
        <c:auto val="1"/>
        <c:lblAlgn val="ctr"/>
        <c:lblOffset val="100"/>
        <c:noMultiLvlLbl val="0"/>
      </c:catAx>
      <c:valAx>
        <c:axId val="940971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096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Case Management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9B6C-4ED4-B770-69895CF88B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05-47F9-9E02-9281F1F2B3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05-47F9-9E02-9281F1F2B3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05-47F9-9E02-9281F1F2B3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9B6C-4ED4-B770-69895CF88B7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9B6C-4ED4-B770-69895CF88B7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In-Person Contact</c:v>
                </c:pt>
                <c:pt idx="1">
                  <c:v>Office Visits</c:v>
                </c:pt>
                <c:pt idx="2">
                  <c:v>Kiosk Check-Ins</c:v>
                </c:pt>
                <c:pt idx="3">
                  <c:v>Court Appearances</c:v>
                </c:pt>
                <c:pt idx="4">
                  <c:v>Telephone Calls</c:v>
                </c:pt>
                <c:pt idx="5">
                  <c:v>Emails &amp; Texts</c:v>
                </c:pt>
              </c:strCache>
            </c:strRef>
          </c:cat>
          <c:val>
            <c:numRef>
              <c:f>Sheet1!$B$2:$B$7</c:f>
              <c:numCache>
                <c:formatCode>General</c:formatCode>
                <c:ptCount val="6"/>
                <c:pt idx="0">
                  <c:v>2719</c:v>
                </c:pt>
                <c:pt idx="1">
                  <c:v>3872</c:v>
                </c:pt>
                <c:pt idx="2">
                  <c:v>13128</c:v>
                </c:pt>
                <c:pt idx="3">
                  <c:v>12209</c:v>
                </c:pt>
                <c:pt idx="4">
                  <c:v>6845</c:v>
                </c:pt>
                <c:pt idx="5">
                  <c:v>11341</c:v>
                </c:pt>
              </c:numCache>
            </c:numRef>
          </c:val>
          <c:extLst>
            <c:ext xmlns:c16="http://schemas.microsoft.com/office/drawing/2014/chart" uri="{C3380CC4-5D6E-409C-BE32-E72D297353CC}">
              <c16:uniqueId val="{00000000-9B6C-4ED4-B770-69895CF88B7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233559346748321E-2"/>
          <c:y val="0.21233734987671996"/>
          <c:w val="0.26370880723242929"/>
          <c:h val="0.53008689254752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Officer</a:t>
            </a:r>
            <a:r>
              <a:rPr lang="en-US" baseline="0" dirty="0"/>
              <a:t> Activity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CE-4C8C-8EFF-AF1DF07537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441F-42C1-90F3-D18E1A561C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CE-4C8C-8EFF-AF1DF07537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CE-4C8C-8EFF-AF1DF07537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9CE-4C8C-8EFF-AF1DF07537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1-441F-42C1-90F3-D18E1A561C4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441F-42C1-90F3-D18E1A561C4E}"/>
              </c:ext>
            </c:extLst>
          </c:dPt>
          <c:dLbls>
            <c:dLbl>
              <c:idx val="1"/>
              <c:tx>
                <c:rich>
                  <a:bodyPr/>
                  <a:lstStyle/>
                  <a:p>
                    <a:fld id="{7C34AB06-9F90-4DC4-8AAD-030B0885CD9F}"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1F-42C1-90F3-D18E1A561C4E}"/>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F9CE-4C8C-8EFF-AF1DF0753793}"/>
                </c:ext>
              </c:extLst>
            </c:dLbl>
            <c:dLbl>
              <c:idx val="5"/>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baseline="0">
                        <a:solidFill>
                          <a:schemeClr val="tx1"/>
                        </a:solidFill>
                      </a:rPr>
                      <a:t>56</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1F-42C1-90F3-D18E1A561C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Arrests Made</c:v>
                </c:pt>
                <c:pt idx="1">
                  <c:v>Field Contact</c:v>
                </c:pt>
                <c:pt idx="2">
                  <c:v>Home Visits Attempted</c:v>
                </c:pt>
                <c:pt idx="3">
                  <c:v>Home Visits Completed</c:v>
                </c:pt>
                <c:pt idx="4">
                  <c:v>Outside Agency Assits</c:v>
                </c:pt>
                <c:pt idx="5">
                  <c:v>Transports</c:v>
                </c:pt>
                <c:pt idx="6">
                  <c:v>House Arrest Contacts</c:v>
                </c:pt>
              </c:strCache>
            </c:strRef>
          </c:cat>
          <c:val>
            <c:numRef>
              <c:f>Sheet1!$B$2:$B$8</c:f>
              <c:numCache>
                <c:formatCode>General</c:formatCode>
                <c:ptCount val="7"/>
                <c:pt idx="0">
                  <c:v>484</c:v>
                </c:pt>
                <c:pt idx="1">
                  <c:v>57</c:v>
                </c:pt>
                <c:pt idx="2">
                  <c:v>596</c:v>
                </c:pt>
                <c:pt idx="3">
                  <c:v>640</c:v>
                </c:pt>
                <c:pt idx="4">
                  <c:v>60</c:v>
                </c:pt>
                <c:pt idx="5">
                  <c:v>56</c:v>
                </c:pt>
                <c:pt idx="6">
                  <c:v>6191</c:v>
                </c:pt>
              </c:numCache>
            </c:numRef>
          </c:val>
          <c:extLst>
            <c:ext xmlns:c16="http://schemas.microsoft.com/office/drawing/2014/chart" uri="{C3380CC4-5D6E-409C-BE32-E72D297353CC}">
              <c16:uniqueId val="{00000000-441F-42C1-90F3-D18E1A561C4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960059340408508E-2"/>
          <c:y val="9.1125228664598726E-2"/>
          <c:w val="0.23819572825135987"/>
          <c:h val="0.833117195577825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2F4-4016-A5DA-7ADFFB2AB76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2F4-4016-A5DA-7ADFFB2AB76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2F4-4016-A5DA-7ADFFB2AB76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2F4-4016-A5DA-7ADFFB2AB769}"/>
              </c:ext>
            </c:extLst>
          </c:dPt>
          <c:dLbls>
            <c:dLbl>
              <c:idx val="0"/>
              <c:tx>
                <c:rich>
                  <a:bodyPr/>
                  <a:lstStyle/>
                  <a:p>
                    <a:r>
                      <a:rPr lang="en-US"/>
                      <a:t>88, 46%</a:t>
                    </a:r>
                    <a:endParaRPr lang="en-US" dirty="0"/>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2F4-4016-A5DA-7ADFFB2AB769}"/>
                </c:ext>
              </c:extLst>
            </c:dLbl>
            <c:dLbl>
              <c:idx val="1"/>
              <c:tx>
                <c:rich>
                  <a:bodyPr/>
                  <a:lstStyle/>
                  <a:p>
                    <a:r>
                      <a:rPr lang="en-US"/>
                      <a:t>51</a:t>
                    </a:r>
                    <a:r>
                      <a:rPr lang="en-US" baseline="0"/>
                      <a:t>, 27%</a:t>
                    </a:r>
                    <a:endParaRPr lang="en-US" dirty="0"/>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2F4-4016-A5DA-7ADFFB2AB769}"/>
                </c:ext>
              </c:extLst>
            </c:dLbl>
            <c:dLbl>
              <c:idx val="2"/>
              <c:tx>
                <c:rich>
                  <a:bodyPr/>
                  <a:lstStyle/>
                  <a:p>
                    <a:r>
                      <a:rPr lang="en-US"/>
                      <a:t>38</a:t>
                    </a:r>
                    <a:r>
                      <a:rPr lang="en-US" baseline="0"/>
                      <a:t>, 20%</a:t>
                    </a:r>
                    <a:endParaRPr lang="en-US" dirty="0"/>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2F4-4016-A5DA-7ADFFB2AB769}"/>
                </c:ext>
              </c:extLst>
            </c:dLbl>
            <c:dLbl>
              <c:idx val="3"/>
              <c:tx>
                <c:rich>
                  <a:bodyPr/>
                  <a:lstStyle/>
                  <a:p>
                    <a:fld id="{069C8ED1-2D34-4829-8E08-E82FFD397E55}" type="VALUE">
                      <a:rPr lang="en-US"/>
                      <a:pPr/>
                      <a:t>[VALUE]</a:t>
                    </a:fld>
                    <a:r>
                      <a:rPr lang="en-US" baseline="0"/>
                      <a:t>, 7%</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F4-4016-A5DA-7ADFFB2AB76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(Sheet1!$B$51,Sheet1!$B$53,Sheet1!$B$55,Sheet1!$B$57)</c:f>
              <c:strCache>
                <c:ptCount val="4"/>
                <c:pt idx="0">
                  <c:v>DAS Staff </c:v>
                </c:pt>
                <c:pt idx="1">
                  <c:v>Judges</c:v>
                </c:pt>
                <c:pt idx="2">
                  <c:v>Self / Family </c:v>
                </c:pt>
                <c:pt idx="3">
                  <c:v>Other </c:v>
                </c:pt>
              </c:strCache>
              <c:extLst/>
            </c:strRef>
          </c:cat>
          <c:val>
            <c:numRef>
              <c:f>(Sheet1!$C$51,Sheet1!$C$53,Sheet1!$C$55,Sheet1!$C$57)</c:f>
              <c:numCache>
                <c:formatCode>General</c:formatCode>
                <c:ptCount val="4"/>
                <c:pt idx="0">
                  <c:v>77</c:v>
                </c:pt>
                <c:pt idx="1">
                  <c:v>34</c:v>
                </c:pt>
                <c:pt idx="2">
                  <c:v>33</c:v>
                </c:pt>
                <c:pt idx="3">
                  <c:v>13</c:v>
                </c:pt>
              </c:numCache>
              <c:extLst/>
            </c:numRef>
          </c:val>
          <c:extLst>
            <c:ext xmlns:c16="http://schemas.microsoft.com/office/drawing/2014/chart" uri="{C3380CC4-5D6E-409C-BE32-E72D297353CC}">
              <c16:uniqueId val="{00000008-92F4-4016-A5DA-7ADFFB2AB76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24A-4497-9F12-170D2716321E}"/>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24A-4497-9F12-170D2716321E}"/>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24A-4497-9F12-170D2716321E}"/>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24A-4497-9F12-170D2716321E}"/>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24A-4497-9F12-170D2716321E}"/>
              </c:ext>
            </c:extLst>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24A-4497-9F12-170D2716321E}"/>
              </c:ext>
            </c:extLst>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24A-4497-9F12-170D2716321E}"/>
              </c:ext>
            </c:extLst>
          </c:dPt>
          <c:dLbls>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fld id="{8230BB0A-0DB0-4FBF-AA97-E2E17D845FA7}" type="CATEGORYNAME">
                      <a:rPr lang="en-US"/>
                      <a:pPr>
                        <a:defRPr sz="1400"/>
                      </a:pPr>
                      <a:t>[CATEGORY NAME]</a:t>
                    </a:fld>
                    <a:r>
                      <a:rPr lang="en-US" baseline="0" dirty="0"/>
                      <a:t>
31%</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4A-4497-9F12-170D2716321E}"/>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134781965795489"/>
                      <c:h val="0.14090792456511275"/>
                    </c:manualLayout>
                  </c15:layout>
                </c:ext>
                <c:ext xmlns:c16="http://schemas.microsoft.com/office/drawing/2014/chart" uri="{C3380CC4-5D6E-409C-BE32-E72D297353CC}">
                  <c16:uniqueId val="{00000003-324A-4497-9F12-170D2716321E}"/>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24A-4497-9F12-170D2716321E}"/>
                </c:ext>
              </c:extLst>
            </c:dLbl>
            <c:dLbl>
              <c:idx val="3"/>
              <c:layout>
                <c:manualLayout>
                  <c:x val="1.966399344739998E-3"/>
                  <c:y val="5.386388553712261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24A-4497-9F12-170D2716321E}"/>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324A-4497-9F12-170D2716321E}"/>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324A-4497-9F12-170D2716321E}"/>
                </c:ext>
              </c:extLst>
            </c:dLbl>
            <c:dLbl>
              <c:idx val="6"/>
              <c:layout>
                <c:manualLayout>
                  <c:x val="2.0383690570788728E-2"/>
                  <c:y val="0"/>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fld id="{EF63B44F-F35C-4135-B8C6-FD4FC0204833}" type="CATEGORYNAME">
                      <a:rPr lang="en-US" sz="1400"/>
                      <a:pPr>
                        <a:defRPr sz="1400">
                          <a:solidFill>
                            <a:schemeClr val="accent2"/>
                          </a:solidFill>
                        </a:defRPr>
                      </a:pPr>
                      <a:t>[CATEGORY NAME]</a:t>
                    </a:fld>
                    <a:r>
                      <a:rPr lang="en-US" sz="1400" baseline="0"/>
                      <a:t>
</a:t>
                    </a:r>
                    <a:fld id="{154F9083-0540-4E66-AE3B-7C4F602ECF35}" type="VALUE">
                      <a:rPr lang="en-US" sz="1400" baseline="0"/>
                      <a:pPr>
                        <a:defRPr sz="1400">
                          <a:solidFill>
                            <a:schemeClr val="accent2"/>
                          </a:solidFill>
                        </a:defRPr>
                      </a:pPr>
                      <a:t>[VALUE]</a:t>
                    </a:fld>
                    <a:r>
                      <a:rPr lang="en-US" sz="1400" baseline="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168202598528393"/>
                      <c:h val="0.19595505617977529"/>
                    </c:manualLayout>
                  </c15:layout>
                  <c15:dlblFieldTable/>
                  <c15:showDataLabelsRange val="0"/>
                </c:ext>
                <c:ext xmlns:c16="http://schemas.microsoft.com/office/drawing/2014/chart" uri="{C3380CC4-5D6E-409C-BE32-E72D297353CC}">
                  <c16:uniqueId val="{0000000D-324A-4497-9F12-170D2716321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'[STAR Grants w-Activities.xlsx]Sheet2'!$A$31:$A$37</c:f>
              <c:strCache>
                <c:ptCount val="7"/>
                <c:pt idx="0">
                  <c:v>Enrolled Into STAR</c:v>
                </c:pt>
                <c:pt idx="1">
                  <c:v>Left/Removed from STAR</c:v>
                </c:pt>
                <c:pt idx="2">
                  <c:v>Re-Enrolled in STAR</c:v>
                </c:pt>
                <c:pt idx="3">
                  <c:v>Not Elegible </c:v>
                </c:pt>
                <c:pt idx="4">
                  <c:v>Not Interested</c:v>
                </c:pt>
                <c:pt idx="5">
                  <c:v>No Response</c:v>
                </c:pt>
                <c:pt idx="6">
                  <c:v>Pending as of 9/30/23</c:v>
                </c:pt>
              </c:strCache>
            </c:strRef>
          </c:cat>
          <c:val>
            <c:numRef>
              <c:f>'[STAR Grants w-Activities.xlsx]Sheet2'!$B$31:$B$37</c:f>
              <c:numCache>
                <c:formatCode>General</c:formatCode>
                <c:ptCount val="7"/>
                <c:pt idx="0">
                  <c:v>62</c:v>
                </c:pt>
                <c:pt idx="1">
                  <c:v>35</c:v>
                </c:pt>
                <c:pt idx="2">
                  <c:v>3</c:v>
                </c:pt>
                <c:pt idx="3">
                  <c:v>61</c:v>
                </c:pt>
                <c:pt idx="4">
                  <c:v>14</c:v>
                </c:pt>
                <c:pt idx="5">
                  <c:v>19</c:v>
                </c:pt>
                <c:pt idx="6">
                  <c:v>1</c:v>
                </c:pt>
              </c:numCache>
            </c:numRef>
          </c:val>
          <c:extLst>
            <c:ext xmlns:c16="http://schemas.microsoft.com/office/drawing/2014/chart" uri="{C3380CC4-5D6E-409C-BE32-E72D297353CC}">
              <c16:uniqueId val="{0000000E-324A-4497-9F12-170D2716321E}"/>
            </c:ext>
          </c:extLst>
        </c:ser>
        <c:ser>
          <c:idx val="1"/>
          <c:order val="1"/>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324A-4497-9F12-170D2716321E}"/>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324A-4497-9F12-170D2716321E}"/>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324A-4497-9F12-170D2716321E}"/>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324A-4497-9F12-170D2716321E}"/>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324A-4497-9F12-170D2716321E}"/>
              </c:ext>
            </c:extLst>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324A-4497-9F12-170D2716321E}"/>
              </c:ext>
            </c:extLst>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324A-4497-9F12-170D2716321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324A-4497-9F12-170D2716321E}"/>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324A-4497-9F12-170D2716321E}"/>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324A-4497-9F12-170D2716321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324A-4497-9F12-170D2716321E}"/>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324A-4497-9F12-170D2716321E}"/>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A-324A-4497-9F12-170D2716321E}"/>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C-324A-4497-9F12-170D2716321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'[STAR Grants w-Activities.xlsx]Sheet2'!$A$31:$A$37</c:f>
              <c:strCache>
                <c:ptCount val="7"/>
                <c:pt idx="0">
                  <c:v>Enrolled Into STAR</c:v>
                </c:pt>
                <c:pt idx="1">
                  <c:v>Left/Removed from STAR</c:v>
                </c:pt>
                <c:pt idx="2">
                  <c:v>Re-Enrolled in STAR</c:v>
                </c:pt>
                <c:pt idx="3">
                  <c:v>Not Elegible </c:v>
                </c:pt>
                <c:pt idx="4">
                  <c:v>Not Interested</c:v>
                </c:pt>
                <c:pt idx="5">
                  <c:v>No Response</c:v>
                </c:pt>
                <c:pt idx="6">
                  <c:v>Pending as of 9/30/23</c:v>
                </c:pt>
              </c:strCache>
            </c:strRef>
          </c:cat>
          <c:val>
            <c:numRef>
              <c:f>'[STAR Grants w-Activities.xlsx]Sheet2'!$C$31:$C$37</c:f>
              <c:numCache>
                <c:formatCode>0%</c:formatCode>
                <c:ptCount val="7"/>
                <c:pt idx="0">
                  <c:v>0.39</c:v>
                </c:pt>
                <c:pt idx="1">
                  <c:v>0.22</c:v>
                </c:pt>
                <c:pt idx="2">
                  <c:v>0.02</c:v>
                </c:pt>
                <c:pt idx="3">
                  <c:v>0.39</c:v>
                </c:pt>
                <c:pt idx="4">
                  <c:v>0.09</c:v>
                </c:pt>
                <c:pt idx="5">
                  <c:v>0.12</c:v>
                </c:pt>
                <c:pt idx="6">
                  <c:v>0.01</c:v>
                </c:pt>
              </c:numCache>
            </c:numRef>
          </c:val>
          <c:extLst>
            <c:ext xmlns:c16="http://schemas.microsoft.com/office/drawing/2014/chart" uri="{C3380CC4-5D6E-409C-BE32-E72D297353CC}">
              <c16:uniqueId val="{0000001D-324A-4497-9F12-170D2716321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Drug Testing by Month in Program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Appearance</c:v>
                </c:pt>
              </c:strCache>
            </c:strRef>
          </c:tx>
          <c:spPr>
            <a:ln w="28575" cap="rnd">
              <a:solidFill>
                <a:schemeClr val="accent1"/>
              </a:solidFill>
              <a:round/>
            </a:ln>
            <a:effectLst/>
          </c:spPr>
          <c:marker>
            <c:symbol val="none"/>
          </c:marker>
          <c:cat>
            <c:strRef>
              <c:f>Sheet1!$A$2:$A$14</c:f>
              <c:strCache>
                <c:ptCount val="12"/>
                <c:pt idx="0">
                  <c:v>1st</c:v>
                </c:pt>
                <c:pt idx="1">
                  <c:v>2nd</c:v>
                </c:pt>
                <c:pt idx="2">
                  <c:v>3rd</c:v>
                </c:pt>
                <c:pt idx="3">
                  <c:v>4th</c:v>
                </c:pt>
                <c:pt idx="4">
                  <c:v>5th</c:v>
                </c:pt>
                <c:pt idx="5">
                  <c:v>6th</c:v>
                </c:pt>
                <c:pt idx="6">
                  <c:v>7th</c:v>
                </c:pt>
                <c:pt idx="7">
                  <c:v>8th</c:v>
                </c:pt>
                <c:pt idx="8">
                  <c:v>9th</c:v>
                </c:pt>
                <c:pt idx="9">
                  <c:v>10th</c:v>
                </c:pt>
                <c:pt idx="10">
                  <c:v>11th</c:v>
                </c:pt>
                <c:pt idx="11">
                  <c:v>12th</c:v>
                </c:pt>
              </c:strCache>
            </c:strRef>
          </c:cat>
          <c:val>
            <c:numRef>
              <c:f>Sheet1!$B$2:$B$14</c:f>
              <c:numCache>
                <c:formatCode>0%</c:formatCode>
                <c:ptCount val="13"/>
                <c:pt idx="0">
                  <c:v>0.69</c:v>
                </c:pt>
                <c:pt idx="1">
                  <c:v>0.79</c:v>
                </c:pt>
                <c:pt idx="2">
                  <c:v>0.84</c:v>
                </c:pt>
                <c:pt idx="3">
                  <c:v>0.93</c:v>
                </c:pt>
                <c:pt idx="4">
                  <c:v>0.92</c:v>
                </c:pt>
                <c:pt idx="5">
                  <c:v>0.93</c:v>
                </c:pt>
                <c:pt idx="6">
                  <c:v>0.96</c:v>
                </c:pt>
                <c:pt idx="7">
                  <c:v>0.93</c:v>
                </c:pt>
                <c:pt idx="8">
                  <c:v>0.95</c:v>
                </c:pt>
                <c:pt idx="9">
                  <c:v>0.87</c:v>
                </c:pt>
                <c:pt idx="10">
                  <c:v>0.78</c:v>
                </c:pt>
                <c:pt idx="11">
                  <c:v>0.85</c:v>
                </c:pt>
              </c:numCache>
            </c:numRef>
          </c:val>
          <c:smooth val="0"/>
          <c:extLst>
            <c:ext xmlns:c16="http://schemas.microsoft.com/office/drawing/2014/chart" uri="{C3380CC4-5D6E-409C-BE32-E72D297353CC}">
              <c16:uniqueId val="{00000000-7DA3-44FF-93B7-CB54059FF0C6}"/>
            </c:ext>
          </c:extLst>
        </c:ser>
        <c:ser>
          <c:idx val="1"/>
          <c:order val="1"/>
          <c:tx>
            <c:strRef>
              <c:f>Sheet1!$C$1</c:f>
              <c:strCache>
                <c:ptCount val="1"/>
                <c:pt idx="0">
                  <c:v>Positivity</c:v>
                </c:pt>
              </c:strCache>
            </c:strRef>
          </c:tx>
          <c:spPr>
            <a:ln w="28575" cap="rnd">
              <a:solidFill>
                <a:schemeClr val="accent2"/>
              </a:solidFill>
              <a:round/>
            </a:ln>
            <a:effectLst/>
          </c:spPr>
          <c:marker>
            <c:symbol val="none"/>
          </c:marker>
          <c:cat>
            <c:strRef>
              <c:f>Sheet1!$A$2:$A$14</c:f>
              <c:strCache>
                <c:ptCount val="12"/>
                <c:pt idx="0">
                  <c:v>1st</c:v>
                </c:pt>
                <c:pt idx="1">
                  <c:v>2nd</c:v>
                </c:pt>
                <c:pt idx="2">
                  <c:v>3rd</c:v>
                </c:pt>
                <c:pt idx="3">
                  <c:v>4th</c:v>
                </c:pt>
                <c:pt idx="4">
                  <c:v>5th</c:v>
                </c:pt>
                <c:pt idx="5">
                  <c:v>6th</c:v>
                </c:pt>
                <c:pt idx="6">
                  <c:v>7th</c:v>
                </c:pt>
                <c:pt idx="7">
                  <c:v>8th</c:v>
                </c:pt>
                <c:pt idx="8">
                  <c:v>9th</c:v>
                </c:pt>
                <c:pt idx="9">
                  <c:v>10th</c:v>
                </c:pt>
                <c:pt idx="10">
                  <c:v>11th</c:v>
                </c:pt>
                <c:pt idx="11">
                  <c:v>12th</c:v>
                </c:pt>
              </c:strCache>
            </c:strRef>
          </c:cat>
          <c:val>
            <c:numRef>
              <c:f>Sheet1!$C$2:$C$14</c:f>
              <c:numCache>
                <c:formatCode>0%</c:formatCode>
                <c:ptCount val="13"/>
                <c:pt idx="0">
                  <c:v>0.74</c:v>
                </c:pt>
                <c:pt idx="1">
                  <c:v>0.46</c:v>
                </c:pt>
                <c:pt idx="2">
                  <c:v>0.24</c:v>
                </c:pt>
                <c:pt idx="3">
                  <c:v>0.21</c:v>
                </c:pt>
                <c:pt idx="4">
                  <c:v>7.0000000000000007E-2</c:v>
                </c:pt>
                <c:pt idx="5">
                  <c:v>0.06</c:v>
                </c:pt>
                <c:pt idx="6">
                  <c:v>0.04</c:v>
                </c:pt>
                <c:pt idx="7">
                  <c:v>0.16</c:v>
                </c:pt>
                <c:pt idx="8">
                  <c:v>0.15</c:v>
                </c:pt>
                <c:pt idx="9">
                  <c:v>0.16</c:v>
                </c:pt>
                <c:pt idx="10">
                  <c:v>0.14000000000000001</c:v>
                </c:pt>
                <c:pt idx="11">
                  <c:v>7.0000000000000007E-2</c:v>
                </c:pt>
              </c:numCache>
            </c:numRef>
          </c:val>
          <c:smooth val="0"/>
          <c:extLst>
            <c:ext xmlns:c16="http://schemas.microsoft.com/office/drawing/2014/chart" uri="{C3380CC4-5D6E-409C-BE32-E72D297353CC}">
              <c16:uniqueId val="{00000001-7DA3-44FF-93B7-CB54059FF0C6}"/>
            </c:ext>
          </c:extLst>
        </c:ser>
        <c:dLbls>
          <c:showLegendKey val="0"/>
          <c:showVal val="0"/>
          <c:showCatName val="0"/>
          <c:showSerName val="0"/>
          <c:showPercent val="0"/>
          <c:showBubbleSize val="0"/>
        </c:dLbls>
        <c:smooth val="0"/>
        <c:axId val="1390161568"/>
        <c:axId val="1355265344"/>
      </c:lineChart>
      <c:catAx>
        <c:axId val="139016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5265344"/>
        <c:crosses val="autoZero"/>
        <c:auto val="1"/>
        <c:lblAlgn val="ctr"/>
        <c:lblOffset val="100"/>
        <c:noMultiLvlLbl val="0"/>
      </c:catAx>
      <c:valAx>
        <c:axId val="135526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016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EACBBB-6FCE-6B45-8719-D4DBB4F9ADF0}"/>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3175" y="324925"/>
            <a:ext cx="12192000" cy="6533075"/>
          </a:xfrm>
          <a:prstGeom prst="rect">
            <a:avLst/>
          </a:prstGeom>
        </p:spPr>
      </p:pic>
      <p:pic>
        <p:nvPicPr>
          <p:cNvPr id="14" name="Picture 13">
            <a:extLst>
              <a:ext uri="{FF2B5EF4-FFF2-40B4-BE49-F238E27FC236}">
                <a16:creationId xmlns:a16="http://schemas.microsoft.com/office/drawing/2014/main" id="{6A513812-6B1B-E245-B2CB-EFB1759D15C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7" name="Picture 6">
            <a:extLst>
              <a:ext uri="{FF2B5EF4-FFF2-40B4-BE49-F238E27FC236}">
                <a16:creationId xmlns:a16="http://schemas.microsoft.com/office/drawing/2014/main" id="{098CFC92-37C7-3D40-A314-CF30C4C6396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sp>
        <p:nvSpPr>
          <p:cNvPr id="4" name="Date Placeholder 3">
            <a:extLst>
              <a:ext uri="{FF2B5EF4-FFF2-40B4-BE49-F238E27FC236}">
                <a16:creationId xmlns:a16="http://schemas.microsoft.com/office/drawing/2014/main" id="{F66602B2-4381-4B43-8EAD-5F017CE2AAB7}"/>
              </a:ext>
            </a:extLst>
          </p:cNvPr>
          <p:cNvSpPr>
            <a:spLocks noGrp="1"/>
          </p:cNvSpPr>
          <p:nvPr>
            <p:ph type="dt" sz="half" idx="10"/>
          </p:nvPr>
        </p:nvSpPr>
        <p:spPr/>
        <p:txBody>
          <a:bodyPr/>
          <a:lstStyle/>
          <a:p>
            <a:fld id="{7F0793C8-93C1-3645-9CE6-836D5D7A1337}" type="datetimeFigureOut">
              <a:rPr lang="en-US" smtClean="0"/>
              <a:t>1/30/2024</a:t>
            </a:fld>
            <a:endParaRPr lang="en-US" dirty="0"/>
          </a:p>
        </p:txBody>
      </p:sp>
      <p:sp>
        <p:nvSpPr>
          <p:cNvPr id="5" name="Footer Placeholder 4">
            <a:extLst>
              <a:ext uri="{FF2B5EF4-FFF2-40B4-BE49-F238E27FC236}">
                <a16:creationId xmlns:a16="http://schemas.microsoft.com/office/drawing/2014/main" id="{2CD6D3B3-9200-6E47-BC8F-6D77EF40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5F5C7-B123-4246-BDCE-13175EDB6013}"/>
              </a:ext>
            </a:extLst>
          </p:cNvPr>
          <p:cNvSpPr>
            <a:spLocks noGrp="1"/>
          </p:cNvSpPr>
          <p:nvPr>
            <p:ph type="sldNum" sz="quarter" idx="12"/>
          </p:nvPr>
        </p:nvSpPr>
        <p:spPr/>
        <p:txBody>
          <a:bodyPr/>
          <a:lstStyle/>
          <a:p>
            <a:fld id="{F1AC1194-F25E-814B-9304-87CFF248FEE2}" type="slidenum">
              <a:rPr lang="en-US" smtClean="0"/>
              <a:t>‹#›</a:t>
            </a:fld>
            <a:endParaRPr lang="en-US"/>
          </a:p>
        </p:txBody>
      </p:sp>
      <p:pic>
        <p:nvPicPr>
          <p:cNvPr id="9" name="Picture 8">
            <a:extLst>
              <a:ext uri="{FF2B5EF4-FFF2-40B4-BE49-F238E27FC236}">
                <a16:creationId xmlns:a16="http://schemas.microsoft.com/office/drawing/2014/main" id="{96BF44E6-9346-C84D-904D-B083C7CE2C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82941" y="155429"/>
            <a:ext cx="686099" cy="685634"/>
          </a:xfrm>
          <a:prstGeom prst="rect">
            <a:avLst/>
          </a:prstGeom>
        </p:spPr>
      </p:pic>
      <p:sp>
        <p:nvSpPr>
          <p:cNvPr id="11" name="Title 1">
            <a:extLst>
              <a:ext uri="{FF2B5EF4-FFF2-40B4-BE49-F238E27FC236}">
                <a16:creationId xmlns:a16="http://schemas.microsoft.com/office/drawing/2014/main" id="{6CE25B54-7086-0347-B148-B6E32A1FE013}"/>
              </a:ext>
            </a:extLst>
          </p:cNvPr>
          <p:cNvSpPr>
            <a:spLocks noGrp="1"/>
          </p:cNvSpPr>
          <p:nvPr>
            <p:ph type="title"/>
          </p:nvPr>
        </p:nvSpPr>
        <p:spPr>
          <a:xfrm>
            <a:off x="838200" y="1121266"/>
            <a:ext cx="10515600" cy="686802"/>
          </a:xfrm>
        </p:spPr>
        <p:txBody>
          <a:bodyPr>
            <a:normAutofit/>
          </a:bodyPr>
          <a:lstStyle>
            <a:lvl1pPr>
              <a:defRPr sz="3200" b="1" i="0">
                <a:solidFill>
                  <a:srgbClr val="0476A8"/>
                </a:solidFill>
                <a:latin typeface="Roboto Slab" pitchFamily="2" charset="0"/>
                <a:ea typeface="Roboto Slab" pitchFamily="2"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C7072121-8659-6C4C-8001-64A77A0A0D80}"/>
              </a:ext>
            </a:extLst>
          </p:cNvPr>
          <p:cNvSpPr>
            <a:spLocks noGrp="1"/>
          </p:cNvSpPr>
          <p:nvPr>
            <p:ph idx="1"/>
          </p:nvPr>
        </p:nvSpPr>
        <p:spPr>
          <a:xfrm>
            <a:off x="838200" y="1891108"/>
            <a:ext cx="10515600" cy="3631468"/>
          </a:xfrm>
        </p:spPr>
        <p:txBody>
          <a:bodyPr/>
          <a:lstStyle>
            <a:lvl1pPr>
              <a:defRPr sz="2200" b="0" i="0">
                <a:latin typeface="Roboto Slab" pitchFamily="2" charset="0"/>
                <a:ea typeface="Roboto Slab" pitchFamily="2" charset="0"/>
              </a:defRPr>
            </a:lvl1pPr>
            <a:lvl2pPr>
              <a:defRPr sz="2000" b="0" i="0">
                <a:latin typeface="Roboto Slab" pitchFamily="2" charset="0"/>
                <a:ea typeface="Roboto Slab" pitchFamily="2" charset="0"/>
              </a:defRPr>
            </a:lvl2pPr>
            <a:lvl3pPr>
              <a:defRPr sz="1600"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F48E35F6-50F9-3F40-825C-1A26F39D8BC5}"/>
              </a:ext>
            </a:extLst>
          </p:cNvPr>
          <p:cNvSpPr/>
          <p:nvPr userDrawn="1"/>
        </p:nvSpPr>
        <p:spPr>
          <a:xfrm>
            <a:off x="0" y="962026"/>
            <a:ext cx="12192000" cy="76200"/>
          </a:xfrm>
          <a:prstGeom prst="rect">
            <a:avLst/>
          </a:prstGeom>
          <a:solidFill>
            <a:srgbClr val="04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3527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E899-F0BA-AB45-B1B1-68AE76677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E81854-66DE-CE4B-B783-FF1E3EEACFA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6A8DF05-97C4-A846-97F7-DF0C92EDF07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702F6-A460-DA45-A6A3-C17C22E66284}"/>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6" name="Footer Placeholder 5">
            <a:extLst>
              <a:ext uri="{FF2B5EF4-FFF2-40B4-BE49-F238E27FC236}">
                <a16:creationId xmlns:a16="http://schemas.microsoft.com/office/drawing/2014/main" id="{97902045-DF8E-754E-A16D-E7BE516C2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195E2-4EB0-5745-B87E-93D0EAFF711F}"/>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49804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514-633A-C149-B2BF-3D0F15223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760CE-87EE-C44E-8C7C-A3BF767D2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F8175-670E-A248-AFCC-09CAB7C3F709}"/>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5" name="Footer Placeholder 4">
            <a:extLst>
              <a:ext uri="{FF2B5EF4-FFF2-40B4-BE49-F238E27FC236}">
                <a16:creationId xmlns:a16="http://schemas.microsoft.com/office/drawing/2014/main" id="{BFE187D5-6CDB-5341-B51C-D7AD9E04F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BB4FE-A9A2-2146-A435-C43FD72E9143}"/>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06817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EB0BF-6E52-4A41-91D5-D5746DD21EB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B1F05-2ED9-824F-AEB6-743BD95FDD0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9AD57-818F-F145-B6EC-5263F820C72E}"/>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5" name="Footer Placeholder 4">
            <a:extLst>
              <a:ext uri="{FF2B5EF4-FFF2-40B4-BE49-F238E27FC236}">
                <a16:creationId xmlns:a16="http://schemas.microsoft.com/office/drawing/2014/main" id="{750B2670-304E-AB4C-BDBD-C8B02FE1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FCB0E-509B-A344-A6E9-3FA14E89461F}"/>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406321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513812-6B1B-E245-B2CB-EFB1759D15C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7" name="Picture 6">
            <a:extLst>
              <a:ext uri="{FF2B5EF4-FFF2-40B4-BE49-F238E27FC236}">
                <a16:creationId xmlns:a16="http://schemas.microsoft.com/office/drawing/2014/main" id="{098CFC92-37C7-3D40-A314-CF30C4C6396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sp>
        <p:nvSpPr>
          <p:cNvPr id="4" name="Date Placeholder 3">
            <a:extLst>
              <a:ext uri="{FF2B5EF4-FFF2-40B4-BE49-F238E27FC236}">
                <a16:creationId xmlns:a16="http://schemas.microsoft.com/office/drawing/2014/main" id="{F66602B2-4381-4B43-8EAD-5F017CE2AAB7}"/>
              </a:ext>
            </a:extLst>
          </p:cNvPr>
          <p:cNvSpPr>
            <a:spLocks noGrp="1"/>
          </p:cNvSpPr>
          <p:nvPr>
            <p:ph type="dt" sz="half" idx="10"/>
          </p:nvPr>
        </p:nvSpPr>
        <p:spPr/>
        <p:txBody>
          <a:bodyPr/>
          <a:lstStyle/>
          <a:p>
            <a:fld id="{7F0793C8-93C1-3645-9CE6-836D5D7A1337}" type="datetimeFigureOut">
              <a:rPr lang="en-US" smtClean="0"/>
              <a:t>1/30/2024</a:t>
            </a:fld>
            <a:endParaRPr lang="en-US" dirty="0"/>
          </a:p>
        </p:txBody>
      </p:sp>
      <p:sp>
        <p:nvSpPr>
          <p:cNvPr id="5" name="Footer Placeholder 4">
            <a:extLst>
              <a:ext uri="{FF2B5EF4-FFF2-40B4-BE49-F238E27FC236}">
                <a16:creationId xmlns:a16="http://schemas.microsoft.com/office/drawing/2014/main" id="{2CD6D3B3-9200-6E47-BC8F-6D77EF40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5F5C7-B123-4246-BDCE-13175EDB6013}"/>
              </a:ext>
            </a:extLst>
          </p:cNvPr>
          <p:cNvSpPr>
            <a:spLocks noGrp="1"/>
          </p:cNvSpPr>
          <p:nvPr>
            <p:ph type="sldNum" sz="quarter" idx="12"/>
          </p:nvPr>
        </p:nvSpPr>
        <p:spPr/>
        <p:txBody>
          <a:bodyPr/>
          <a:lstStyle/>
          <a:p>
            <a:fld id="{F1AC1194-F25E-814B-9304-87CFF248FEE2}" type="slidenum">
              <a:rPr lang="en-US" smtClean="0"/>
              <a:t>‹#›</a:t>
            </a:fld>
            <a:endParaRPr lang="en-US"/>
          </a:p>
        </p:txBody>
      </p:sp>
      <p:sp>
        <p:nvSpPr>
          <p:cNvPr id="12" name="Rectangle 11">
            <a:extLst>
              <a:ext uri="{FF2B5EF4-FFF2-40B4-BE49-F238E27FC236}">
                <a16:creationId xmlns:a16="http://schemas.microsoft.com/office/drawing/2014/main" id="{FEA3EADB-64EE-624D-AA14-279AFEE75955}"/>
              </a:ext>
            </a:extLst>
          </p:cNvPr>
          <p:cNvSpPr/>
          <p:nvPr userDrawn="1"/>
        </p:nvSpPr>
        <p:spPr>
          <a:xfrm>
            <a:off x="0" y="962026"/>
            <a:ext cx="12192000" cy="76200"/>
          </a:xfrm>
          <a:prstGeom prst="rect">
            <a:avLst/>
          </a:prstGeom>
          <a:solidFill>
            <a:srgbClr val="04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6B4B149F-CDAC-7D48-B8F4-A318B11BF8F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2941" y="155429"/>
            <a:ext cx="686099" cy="685634"/>
          </a:xfrm>
          <a:prstGeom prst="rect">
            <a:avLst/>
          </a:prstGeom>
        </p:spPr>
      </p:pic>
      <p:sp>
        <p:nvSpPr>
          <p:cNvPr id="15" name="Title 1">
            <a:extLst>
              <a:ext uri="{FF2B5EF4-FFF2-40B4-BE49-F238E27FC236}">
                <a16:creationId xmlns:a16="http://schemas.microsoft.com/office/drawing/2014/main" id="{E3ED668A-304A-A54A-9379-015E25A26C81}"/>
              </a:ext>
            </a:extLst>
          </p:cNvPr>
          <p:cNvSpPr>
            <a:spLocks noGrp="1"/>
          </p:cNvSpPr>
          <p:nvPr>
            <p:ph type="title"/>
          </p:nvPr>
        </p:nvSpPr>
        <p:spPr>
          <a:xfrm>
            <a:off x="838200" y="1121266"/>
            <a:ext cx="10515600" cy="686802"/>
          </a:xfrm>
        </p:spPr>
        <p:txBody>
          <a:bodyPr>
            <a:normAutofit/>
          </a:bodyPr>
          <a:lstStyle>
            <a:lvl1pPr>
              <a:defRPr sz="3200" b="1" i="0">
                <a:solidFill>
                  <a:srgbClr val="0476A8"/>
                </a:solidFill>
                <a:latin typeface="Roboto Slab" pitchFamily="2" charset="0"/>
                <a:ea typeface="Roboto Slab" pitchFamily="2"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A7A0AF98-AF22-CF45-BE4F-7691C3B216F0}"/>
              </a:ext>
            </a:extLst>
          </p:cNvPr>
          <p:cNvSpPr>
            <a:spLocks noGrp="1"/>
          </p:cNvSpPr>
          <p:nvPr>
            <p:ph idx="1"/>
          </p:nvPr>
        </p:nvSpPr>
        <p:spPr>
          <a:xfrm>
            <a:off x="838200" y="1891108"/>
            <a:ext cx="10515600" cy="3631468"/>
          </a:xfrm>
        </p:spPr>
        <p:txBody>
          <a:bodyPr/>
          <a:lstStyle>
            <a:lvl1pPr>
              <a:defRPr sz="2200" b="0" i="0">
                <a:latin typeface="Roboto Slab" pitchFamily="2" charset="0"/>
                <a:ea typeface="Roboto Slab" pitchFamily="2" charset="0"/>
              </a:defRPr>
            </a:lvl1pPr>
            <a:lvl2pPr>
              <a:defRPr sz="2000" b="0" i="0">
                <a:latin typeface="Roboto Slab" pitchFamily="2" charset="0"/>
                <a:ea typeface="Roboto Slab" pitchFamily="2" charset="0"/>
              </a:defRPr>
            </a:lvl2pPr>
            <a:lvl3pPr>
              <a:defRPr sz="1600"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511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6341ED-3265-2F47-8A6C-8C7D88F4F99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3505200" y="1166744"/>
            <a:ext cx="4870588" cy="4870588"/>
          </a:xfrm>
          <a:prstGeom prst="rect">
            <a:avLst/>
          </a:prstGeom>
        </p:spPr>
      </p:pic>
      <p:pic>
        <p:nvPicPr>
          <p:cNvPr id="16" name="Picture 15">
            <a:extLst>
              <a:ext uri="{FF2B5EF4-FFF2-40B4-BE49-F238E27FC236}">
                <a16:creationId xmlns:a16="http://schemas.microsoft.com/office/drawing/2014/main" id="{A1925C7C-19DD-F84B-AC5A-D8089C1C77E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17" name="Picture 16">
            <a:extLst>
              <a:ext uri="{FF2B5EF4-FFF2-40B4-BE49-F238E27FC236}">
                <a16:creationId xmlns:a16="http://schemas.microsoft.com/office/drawing/2014/main" id="{F9CA0885-946A-1348-8195-8568DA1116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7000"/>
            <a:ext cx="12192000" cy="982491"/>
          </a:xfrm>
          <a:prstGeom prst="rect">
            <a:avLst/>
          </a:prstGeom>
        </p:spPr>
      </p:pic>
      <p:sp>
        <p:nvSpPr>
          <p:cNvPr id="4" name="Date Placeholder 3">
            <a:extLst>
              <a:ext uri="{FF2B5EF4-FFF2-40B4-BE49-F238E27FC236}">
                <a16:creationId xmlns:a16="http://schemas.microsoft.com/office/drawing/2014/main" id="{64642357-1115-6342-8BD7-DF4848277793}"/>
              </a:ext>
            </a:extLst>
          </p:cNvPr>
          <p:cNvSpPr>
            <a:spLocks noGrp="1"/>
          </p:cNvSpPr>
          <p:nvPr>
            <p:ph type="dt" sz="half" idx="10"/>
          </p:nvPr>
        </p:nvSpPr>
        <p:spPr/>
        <p:txBody>
          <a:bodyPr/>
          <a:lstStyle/>
          <a:p>
            <a:fld id="{7F0793C8-93C1-3645-9CE6-836D5D7A1337}" type="datetimeFigureOut">
              <a:rPr lang="en-US" smtClean="0"/>
              <a:t>1/30/2024</a:t>
            </a:fld>
            <a:endParaRPr lang="en-US" dirty="0"/>
          </a:p>
        </p:txBody>
      </p:sp>
      <p:sp>
        <p:nvSpPr>
          <p:cNvPr id="5" name="Footer Placeholder 4">
            <a:extLst>
              <a:ext uri="{FF2B5EF4-FFF2-40B4-BE49-F238E27FC236}">
                <a16:creationId xmlns:a16="http://schemas.microsoft.com/office/drawing/2014/main" id="{15973691-B58B-874F-A27C-71D44DB45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4F817-33C7-9D43-AD7F-2519AFB62659}"/>
              </a:ext>
            </a:extLst>
          </p:cNvPr>
          <p:cNvSpPr>
            <a:spLocks noGrp="1"/>
          </p:cNvSpPr>
          <p:nvPr>
            <p:ph type="sldNum" sz="quarter" idx="12"/>
          </p:nvPr>
        </p:nvSpPr>
        <p:spPr/>
        <p:txBody>
          <a:bodyPr/>
          <a:lstStyle/>
          <a:p>
            <a:fld id="{F1AC1194-F25E-814B-9304-87CFF248FEE2}" type="slidenum">
              <a:rPr lang="en-US" smtClean="0"/>
              <a:t>‹#›</a:t>
            </a:fld>
            <a:endParaRPr lang="en-US"/>
          </a:p>
        </p:txBody>
      </p:sp>
      <p:sp>
        <p:nvSpPr>
          <p:cNvPr id="13" name="Rectangle 12">
            <a:extLst>
              <a:ext uri="{FF2B5EF4-FFF2-40B4-BE49-F238E27FC236}">
                <a16:creationId xmlns:a16="http://schemas.microsoft.com/office/drawing/2014/main" id="{359E39A4-3217-1945-A63E-CBA155BC6269}"/>
              </a:ext>
            </a:extLst>
          </p:cNvPr>
          <p:cNvSpPr/>
          <p:nvPr userDrawn="1"/>
        </p:nvSpPr>
        <p:spPr>
          <a:xfrm>
            <a:off x="0" y="962026"/>
            <a:ext cx="12192000" cy="76200"/>
          </a:xfrm>
          <a:prstGeom prst="rect">
            <a:avLst/>
          </a:prstGeom>
          <a:solidFill>
            <a:srgbClr val="04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0CB509CD-F766-A74F-8CEC-FF6C3871CDA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82941" y="155429"/>
            <a:ext cx="686099" cy="685634"/>
          </a:xfrm>
          <a:prstGeom prst="rect">
            <a:avLst/>
          </a:prstGeom>
        </p:spPr>
      </p:pic>
      <p:sp>
        <p:nvSpPr>
          <p:cNvPr id="15" name="Title 1">
            <a:extLst>
              <a:ext uri="{FF2B5EF4-FFF2-40B4-BE49-F238E27FC236}">
                <a16:creationId xmlns:a16="http://schemas.microsoft.com/office/drawing/2014/main" id="{49BBE3F7-40CA-A840-B829-A5D5B148ECD7}"/>
              </a:ext>
            </a:extLst>
          </p:cNvPr>
          <p:cNvSpPr>
            <a:spLocks noGrp="1"/>
          </p:cNvSpPr>
          <p:nvPr>
            <p:ph type="title"/>
          </p:nvPr>
        </p:nvSpPr>
        <p:spPr>
          <a:xfrm>
            <a:off x="838200" y="1121266"/>
            <a:ext cx="10515600" cy="686802"/>
          </a:xfrm>
        </p:spPr>
        <p:txBody>
          <a:bodyPr>
            <a:normAutofit/>
          </a:bodyPr>
          <a:lstStyle>
            <a:lvl1pPr>
              <a:defRPr sz="3200" b="1" i="0">
                <a:solidFill>
                  <a:srgbClr val="0476A8"/>
                </a:solidFill>
                <a:latin typeface="Roboto Slab" pitchFamily="2" charset="0"/>
                <a:ea typeface="Roboto Slab" pitchFamily="2"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CB3E24F-49F5-8544-BCED-F38CCB9D7996}"/>
              </a:ext>
            </a:extLst>
          </p:cNvPr>
          <p:cNvSpPr>
            <a:spLocks noGrp="1"/>
          </p:cNvSpPr>
          <p:nvPr>
            <p:ph idx="1"/>
          </p:nvPr>
        </p:nvSpPr>
        <p:spPr>
          <a:xfrm>
            <a:off x="838200" y="1891108"/>
            <a:ext cx="10515600" cy="3631468"/>
          </a:xfrm>
        </p:spPr>
        <p:txBody>
          <a:bodyPr/>
          <a:lstStyle>
            <a:lvl1pPr>
              <a:defRPr sz="2200" b="0" i="0">
                <a:latin typeface="Roboto Slab" pitchFamily="2" charset="0"/>
                <a:ea typeface="Roboto Slab" pitchFamily="2" charset="0"/>
              </a:defRPr>
            </a:lvl1pPr>
            <a:lvl2pPr>
              <a:defRPr sz="2000" b="0" i="0">
                <a:latin typeface="Roboto Slab" pitchFamily="2" charset="0"/>
                <a:ea typeface="Roboto Slab" pitchFamily="2" charset="0"/>
              </a:defRPr>
            </a:lvl2pPr>
            <a:lvl3pPr>
              <a:defRPr sz="1600"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414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BC2D-2C8E-7147-AEF9-A0242C3E442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8C7D01-43AB-2A4E-9EFC-A3B56485439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DB691-B72E-9D40-80A3-2564FE2989D6}"/>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5" name="Footer Placeholder 4">
            <a:extLst>
              <a:ext uri="{FF2B5EF4-FFF2-40B4-BE49-F238E27FC236}">
                <a16:creationId xmlns:a16="http://schemas.microsoft.com/office/drawing/2014/main" id="{2C47A2CD-0E2C-EC4E-A7E0-FBACDEBA0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42FD3-5C00-8B4B-BD6F-A1451066D318}"/>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30707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8006C-6C51-674C-ACE4-A8C4F53A0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13C51-7402-134A-9611-A4EA09CFE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96115-027C-5041-9738-FA97EE972EE0}"/>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6" name="Footer Placeholder 5">
            <a:extLst>
              <a:ext uri="{FF2B5EF4-FFF2-40B4-BE49-F238E27FC236}">
                <a16:creationId xmlns:a16="http://schemas.microsoft.com/office/drawing/2014/main" id="{7EFFBC39-1FE1-5B45-9C64-0F0CAE1F1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5F332-0C33-CF4C-B791-128240799F98}"/>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5004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EAFC-CF1B-E546-8B41-46B7ADDFBD0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0E4D8D-2FBE-2E42-99AA-0916F1ECC6C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69D79-AB08-B848-810E-ACC301D4662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F977E-5909-F843-B777-2F66AF12581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574B10-E22A-F74C-8770-73CE26D47FA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F9B751-AAD6-D348-AD04-2085D0581FBA}"/>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8" name="Footer Placeholder 7">
            <a:extLst>
              <a:ext uri="{FF2B5EF4-FFF2-40B4-BE49-F238E27FC236}">
                <a16:creationId xmlns:a16="http://schemas.microsoft.com/office/drawing/2014/main" id="{47A416B2-F8A3-5B4A-B392-53EBA15AE5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72885-DBDE-734A-9E13-230E8FAEB36E}"/>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132414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295-8D49-C64D-BFCB-1A04F399A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E4842E-C5D1-AE43-AF09-0EBAAE157682}"/>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4" name="Footer Placeholder 3">
            <a:extLst>
              <a:ext uri="{FF2B5EF4-FFF2-40B4-BE49-F238E27FC236}">
                <a16:creationId xmlns:a16="http://schemas.microsoft.com/office/drawing/2014/main" id="{4CD6BA7C-65E1-0543-AA51-DDEF68A1B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6DA5B-B428-D74C-B5B1-0913340272B2}"/>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1776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AD575-50F0-A84A-B102-9EB5BCF06260}"/>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3" name="Footer Placeholder 2">
            <a:extLst>
              <a:ext uri="{FF2B5EF4-FFF2-40B4-BE49-F238E27FC236}">
                <a16:creationId xmlns:a16="http://schemas.microsoft.com/office/drawing/2014/main" id="{B7E4D19E-2B30-A44B-8F74-98C19C910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2768EA-3713-EA42-8FAD-06FC18FBECEB}"/>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4305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E0A7-3A1A-8640-9701-A29E74FCD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962A-C625-3C49-A8B1-03088E8C18F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316BE-CA2A-674C-A0F0-6E6A1DACEC5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B981D-1E70-1149-A275-87919E85D3ED}"/>
              </a:ext>
            </a:extLst>
          </p:cNvPr>
          <p:cNvSpPr>
            <a:spLocks noGrp="1"/>
          </p:cNvSpPr>
          <p:nvPr>
            <p:ph type="dt" sz="half" idx="10"/>
          </p:nvPr>
        </p:nvSpPr>
        <p:spPr/>
        <p:txBody>
          <a:bodyPr/>
          <a:lstStyle/>
          <a:p>
            <a:fld id="{7F0793C8-93C1-3645-9CE6-836D5D7A1337}" type="datetimeFigureOut">
              <a:rPr lang="en-US" smtClean="0"/>
              <a:t>1/30/2024</a:t>
            </a:fld>
            <a:endParaRPr lang="en-US"/>
          </a:p>
        </p:txBody>
      </p:sp>
      <p:sp>
        <p:nvSpPr>
          <p:cNvPr id="6" name="Footer Placeholder 5">
            <a:extLst>
              <a:ext uri="{FF2B5EF4-FFF2-40B4-BE49-F238E27FC236}">
                <a16:creationId xmlns:a16="http://schemas.microsoft.com/office/drawing/2014/main" id="{CEF9B122-FAB1-2B48-99A0-13CB62BB9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6B09F-BC4F-E242-AFEB-3552FD1541E0}"/>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87867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78BFF-06B9-0C40-8158-5168417103B0}"/>
              </a:ext>
            </a:extLst>
          </p:cNvPr>
          <p:cNvSpPr>
            <a:spLocks noGrp="1"/>
          </p:cNvSpPr>
          <p:nvPr>
            <p:ph type="title"/>
          </p:nvPr>
        </p:nvSpPr>
        <p:spPr>
          <a:xfrm>
            <a:off x="838200" y="12686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EE6B449-66F7-404C-8EAA-9ACE761A87C5}"/>
              </a:ext>
            </a:extLst>
          </p:cNvPr>
          <p:cNvSpPr>
            <a:spLocks noGrp="1"/>
          </p:cNvSpPr>
          <p:nvPr>
            <p:ph type="body" idx="1"/>
          </p:nvPr>
        </p:nvSpPr>
        <p:spPr>
          <a:xfrm>
            <a:off x="838200" y="2729123"/>
            <a:ext cx="10515600" cy="28159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F346B5-9A06-D34F-B5C5-53ED2DA093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793C8-93C1-3645-9CE6-836D5D7A1337}" type="datetimeFigureOut">
              <a:rPr lang="en-US" smtClean="0"/>
              <a:t>1/30/2024</a:t>
            </a:fld>
            <a:endParaRPr lang="en-US"/>
          </a:p>
        </p:txBody>
      </p:sp>
      <p:sp>
        <p:nvSpPr>
          <p:cNvPr id="5" name="Footer Placeholder 4">
            <a:extLst>
              <a:ext uri="{FF2B5EF4-FFF2-40B4-BE49-F238E27FC236}">
                <a16:creationId xmlns:a16="http://schemas.microsoft.com/office/drawing/2014/main" id="{9904D778-DE33-964A-BEC6-28550C15AE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EAC4E-6F74-0247-A098-B4B11A0349B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C1194-F25E-814B-9304-87CFF248FEE2}" type="slidenum">
              <a:rPr lang="en-US" smtClean="0"/>
              <a:t>‹#›</a:t>
            </a:fld>
            <a:endParaRPr lang="en-US"/>
          </a:p>
        </p:txBody>
      </p:sp>
    </p:spTree>
    <p:extLst>
      <p:ext uri="{BB962C8B-B14F-4D97-AF65-F5344CB8AC3E}">
        <p14:creationId xmlns:p14="http://schemas.microsoft.com/office/powerpoint/2010/main" val="20591022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377" rtl="0" eaLnBrk="1" latinLnBrk="0" hangingPunct="1">
        <a:lnSpc>
          <a:spcPct val="90000"/>
        </a:lnSpc>
        <a:spcBef>
          <a:spcPct val="0"/>
        </a:spcBef>
        <a:buNone/>
        <a:defRPr sz="4400" b="1" i="0" kern="1200">
          <a:solidFill>
            <a:srgbClr val="0476A8"/>
          </a:solidFill>
          <a:latin typeface="Roboto Slab" pitchFamily="2" charset="0"/>
          <a:ea typeface="Roboto Slab"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Slab" pitchFamily="2" charset="0"/>
          <a:ea typeface="Roboto Slab"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Slab" pitchFamily="2" charset="0"/>
          <a:ea typeface="Roboto Slab"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Slab" pitchFamily="2" charset="0"/>
          <a:ea typeface="Roboto Slab"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Slab" pitchFamily="2" charset="0"/>
          <a:ea typeface="Roboto Slab"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16F762-938B-1646-8DD8-892F5798703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Subtitle 2">
            <a:extLst>
              <a:ext uri="{FF2B5EF4-FFF2-40B4-BE49-F238E27FC236}">
                <a16:creationId xmlns:a16="http://schemas.microsoft.com/office/drawing/2014/main" id="{948738BA-D24E-1846-B815-9CA15E2D2588}"/>
              </a:ext>
            </a:extLst>
          </p:cNvPr>
          <p:cNvSpPr txBox="1">
            <a:spLocks/>
          </p:cNvSpPr>
          <p:nvPr/>
        </p:nvSpPr>
        <p:spPr>
          <a:xfrm>
            <a:off x="1702678" y="4415843"/>
            <a:ext cx="8786646" cy="1659199"/>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ts val="6000"/>
              </a:lnSpc>
              <a:spcBef>
                <a:spcPts val="0"/>
              </a:spcBef>
              <a:buNone/>
            </a:pPr>
            <a:r>
              <a:rPr lang="en-US" sz="3600" b="1" dirty="0">
                <a:solidFill>
                  <a:schemeClr val="bg1"/>
                </a:solidFill>
                <a:latin typeface="Roboto Slab" pitchFamily="2" charset="0"/>
                <a:ea typeface="Roboto Slab" pitchFamily="2" charset="0"/>
                <a:cs typeface="Roboto Light" panose="02000000000000000000" pitchFamily="2" charset="0"/>
              </a:rPr>
              <a:t>Department of Alternative Sentencing</a:t>
            </a:r>
          </a:p>
          <a:p>
            <a:pPr marL="0" indent="0" algn="ctr">
              <a:lnSpc>
                <a:spcPts val="6000"/>
              </a:lnSpc>
              <a:spcBef>
                <a:spcPts val="0"/>
              </a:spcBef>
              <a:buNone/>
            </a:pPr>
            <a:r>
              <a:rPr lang="en-US" sz="3600" b="1" dirty="0">
                <a:solidFill>
                  <a:schemeClr val="bg1"/>
                </a:solidFill>
                <a:latin typeface="Roboto Slab" pitchFamily="2" charset="0"/>
                <a:ea typeface="Roboto Slab" pitchFamily="2" charset="0"/>
                <a:cs typeface="Roboto Light" panose="02000000000000000000" pitchFamily="2" charset="0"/>
              </a:rPr>
              <a:t>2023 Annual Report</a:t>
            </a:r>
          </a:p>
        </p:txBody>
      </p:sp>
      <p:pic>
        <p:nvPicPr>
          <p:cNvPr id="6" name="Picture 5">
            <a:extLst>
              <a:ext uri="{FF2B5EF4-FFF2-40B4-BE49-F238E27FC236}">
                <a16:creationId xmlns:a16="http://schemas.microsoft.com/office/drawing/2014/main" id="{004865C6-0D71-7C4F-8728-ED4E10113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1811126"/>
            <a:ext cx="1817675" cy="1816443"/>
          </a:xfrm>
          <a:prstGeom prst="rect">
            <a:avLst/>
          </a:prstGeom>
        </p:spPr>
      </p:pic>
      <p:sp>
        <p:nvSpPr>
          <p:cNvPr id="8" name="Rectangle 7">
            <a:extLst>
              <a:ext uri="{FF2B5EF4-FFF2-40B4-BE49-F238E27FC236}">
                <a16:creationId xmlns:a16="http://schemas.microsoft.com/office/drawing/2014/main" id="{C21807DC-4FC6-C74D-9A66-E7ED82B93F95}"/>
              </a:ext>
            </a:extLst>
          </p:cNvPr>
          <p:cNvSpPr/>
          <p:nvPr/>
        </p:nvSpPr>
        <p:spPr>
          <a:xfrm>
            <a:off x="6003636" y="440340"/>
            <a:ext cx="184730" cy="369332"/>
          </a:xfrm>
          <a:prstGeom prst="rect">
            <a:avLst/>
          </a:prstGeom>
        </p:spPr>
        <p:txBody>
          <a:bodyPr wrap="none">
            <a:spAutoFit/>
          </a:bodyPr>
          <a:lstStyle/>
          <a:p>
            <a:pPr algn="ctr"/>
            <a:endParaRPr lang="en-US" dirty="0"/>
          </a:p>
        </p:txBody>
      </p:sp>
      <p:pic>
        <p:nvPicPr>
          <p:cNvPr id="3" name="Picture 2" descr="Shape, arrow&#10;&#10;Description automatically generated">
            <a:extLst>
              <a:ext uri="{FF2B5EF4-FFF2-40B4-BE49-F238E27FC236}">
                <a16:creationId xmlns:a16="http://schemas.microsoft.com/office/drawing/2014/main" id="{F106247C-D25A-0E4E-1C55-BACC51AAF297}"/>
              </a:ext>
            </a:extLst>
          </p:cNvPr>
          <p:cNvPicPr>
            <a:picLocks noChangeAspect="1"/>
          </p:cNvPicPr>
          <p:nvPr/>
        </p:nvPicPr>
        <p:blipFill>
          <a:blip r:embed="rId4"/>
          <a:stretch>
            <a:fillRect/>
          </a:stretch>
        </p:blipFill>
        <p:spPr>
          <a:xfrm>
            <a:off x="6629400" y="1811126"/>
            <a:ext cx="2217881" cy="2162434"/>
          </a:xfrm>
          <a:prstGeom prst="rect">
            <a:avLst/>
          </a:prstGeom>
        </p:spPr>
      </p:pic>
    </p:spTree>
    <p:extLst>
      <p:ext uri="{BB962C8B-B14F-4D97-AF65-F5344CB8AC3E}">
        <p14:creationId xmlns:p14="http://schemas.microsoft.com/office/powerpoint/2010/main" val="397764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0E2A-89FC-F1AB-EC0A-CE32DB64F0B3}"/>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p>
        </p:txBody>
      </p:sp>
      <p:graphicFrame>
        <p:nvGraphicFramePr>
          <p:cNvPr id="6" name="Content Placeholder 5">
            <a:extLst>
              <a:ext uri="{FF2B5EF4-FFF2-40B4-BE49-F238E27FC236}">
                <a16:creationId xmlns:a16="http://schemas.microsoft.com/office/drawing/2014/main" id="{AF226800-8038-B120-D590-6F3F63D84F6E}"/>
              </a:ext>
            </a:extLst>
          </p:cNvPr>
          <p:cNvGraphicFramePr>
            <a:graphicFrameLocks noGrp="1"/>
          </p:cNvGraphicFramePr>
          <p:nvPr>
            <p:ph idx="1"/>
            <p:extLst>
              <p:ext uri="{D42A27DB-BD31-4B8C-83A1-F6EECF244321}">
                <p14:modId xmlns:p14="http://schemas.microsoft.com/office/powerpoint/2010/main" val="2997278621"/>
              </p:ext>
            </p:extLst>
          </p:nvPr>
        </p:nvGraphicFramePr>
        <p:xfrm>
          <a:off x="838200" y="1219200"/>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80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7AE5-AF2A-8A57-6477-F6AF788630B0}"/>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endParaRPr lang="en-US" sz="2400" dirty="0"/>
          </a:p>
        </p:txBody>
      </p:sp>
      <p:graphicFrame>
        <p:nvGraphicFramePr>
          <p:cNvPr id="6" name="Content Placeholder 5">
            <a:extLst>
              <a:ext uri="{FF2B5EF4-FFF2-40B4-BE49-F238E27FC236}">
                <a16:creationId xmlns:a16="http://schemas.microsoft.com/office/drawing/2014/main" id="{8FF5E8C8-ED0B-6CA2-96D4-26E3AF7FEAA7}"/>
              </a:ext>
            </a:extLst>
          </p:cNvPr>
          <p:cNvGraphicFramePr>
            <a:graphicFrameLocks noGrp="1"/>
          </p:cNvGraphicFramePr>
          <p:nvPr>
            <p:ph idx="1"/>
            <p:extLst>
              <p:ext uri="{D42A27DB-BD31-4B8C-83A1-F6EECF244321}">
                <p14:modId xmlns:p14="http://schemas.microsoft.com/office/powerpoint/2010/main" val="1221943709"/>
              </p:ext>
            </p:extLst>
          </p:nvPr>
        </p:nvGraphicFramePr>
        <p:xfrm>
          <a:off x="838200" y="1143000"/>
          <a:ext cx="10515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74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210D-DFD3-FCA7-6A57-8487949857C9}"/>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p>
        </p:txBody>
      </p:sp>
      <p:graphicFrame>
        <p:nvGraphicFramePr>
          <p:cNvPr id="6" name="Content Placeholder 5">
            <a:extLst>
              <a:ext uri="{FF2B5EF4-FFF2-40B4-BE49-F238E27FC236}">
                <a16:creationId xmlns:a16="http://schemas.microsoft.com/office/drawing/2014/main" id="{62272AAA-D3CC-5049-488C-9006D9608588}"/>
              </a:ext>
            </a:extLst>
          </p:cNvPr>
          <p:cNvGraphicFramePr>
            <a:graphicFrameLocks noGrp="1"/>
          </p:cNvGraphicFramePr>
          <p:nvPr>
            <p:ph idx="1"/>
            <p:extLst>
              <p:ext uri="{D42A27DB-BD31-4B8C-83A1-F6EECF244321}">
                <p14:modId xmlns:p14="http://schemas.microsoft.com/office/powerpoint/2010/main" val="1221848886"/>
              </p:ext>
            </p:extLst>
          </p:nvPr>
        </p:nvGraphicFramePr>
        <p:xfrm>
          <a:off x="838200" y="1890713"/>
          <a:ext cx="10515600"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745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C2A4-43D1-BD95-E035-0EFB07A48750}"/>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p>
        </p:txBody>
      </p:sp>
      <p:graphicFrame>
        <p:nvGraphicFramePr>
          <p:cNvPr id="6" name="Content Placeholder 5">
            <a:extLst>
              <a:ext uri="{FF2B5EF4-FFF2-40B4-BE49-F238E27FC236}">
                <a16:creationId xmlns:a16="http://schemas.microsoft.com/office/drawing/2014/main" id="{74225852-D891-841C-CB63-DBB7E1C64CE2}"/>
              </a:ext>
            </a:extLst>
          </p:cNvPr>
          <p:cNvGraphicFramePr>
            <a:graphicFrameLocks noGrp="1"/>
          </p:cNvGraphicFramePr>
          <p:nvPr>
            <p:ph idx="1"/>
            <p:extLst>
              <p:ext uri="{D42A27DB-BD31-4B8C-83A1-F6EECF244321}">
                <p14:modId xmlns:p14="http://schemas.microsoft.com/office/powerpoint/2010/main" val="2984301863"/>
              </p:ext>
            </p:extLst>
          </p:nvPr>
        </p:nvGraphicFramePr>
        <p:xfrm>
          <a:off x="838200" y="1219200"/>
          <a:ext cx="10972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055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4C5D-3DDF-A58E-0FBB-64227EF10FE3}"/>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p>
        </p:txBody>
      </p:sp>
      <p:graphicFrame>
        <p:nvGraphicFramePr>
          <p:cNvPr id="6" name="Content Placeholder 5">
            <a:extLst>
              <a:ext uri="{FF2B5EF4-FFF2-40B4-BE49-F238E27FC236}">
                <a16:creationId xmlns:a16="http://schemas.microsoft.com/office/drawing/2014/main" id="{41102BD2-040A-D30D-65EC-B8F09CA8FDED}"/>
              </a:ext>
            </a:extLst>
          </p:cNvPr>
          <p:cNvGraphicFramePr>
            <a:graphicFrameLocks noGrp="1"/>
          </p:cNvGraphicFramePr>
          <p:nvPr>
            <p:ph idx="1"/>
            <p:extLst>
              <p:ext uri="{D42A27DB-BD31-4B8C-83A1-F6EECF244321}">
                <p14:modId xmlns:p14="http://schemas.microsoft.com/office/powerpoint/2010/main" val="335545925"/>
              </p:ext>
            </p:extLst>
          </p:nvPr>
        </p:nvGraphicFramePr>
        <p:xfrm>
          <a:off x="870098" y="1150088"/>
          <a:ext cx="10515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15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6F94-C20A-DFF9-19DA-5558CB5C4137}"/>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ALTERNATIVE SENTENCING – 2023 STATISTICS</a:t>
            </a:r>
          </a:p>
        </p:txBody>
      </p:sp>
      <p:graphicFrame>
        <p:nvGraphicFramePr>
          <p:cNvPr id="4" name="Table 4">
            <a:extLst>
              <a:ext uri="{FF2B5EF4-FFF2-40B4-BE49-F238E27FC236}">
                <a16:creationId xmlns:a16="http://schemas.microsoft.com/office/drawing/2014/main" id="{A3E05D72-27BC-7BCB-7B54-A82710CD99B7}"/>
              </a:ext>
            </a:extLst>
          </p:cNvPr>
          <p:cNvGraphicFramePr>
            <a:graphicFrameLocks noGrp="1"/>
          </p:cNvGraphicFramePr>
          <p:nvPr>
            <p:ph idx="1"/>
            <p:extLst>
              <p:ext uri="{D42A27DB-BD31-4B8C-83A1-F6EECF244321}">
                <p14:modId xmlns:p14="http://schemas.microsoft.com/office/powerpoint/2010/main" val="51149532"/>
              </p:ext>
            </p:extLst>
          </p:nvPr>
        </p:nvGraphicFramePr>
        <p:xfrm>
          <a:off x="76200" y="1295400"/>
          <a:ext cx="12039606" cy="487680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464306184"/>
                    </a:ext>
                  </a:extLst>
                </a:gridCol>
                <a:gridCol w="685800">
                  <a:extLst>
                    <a:ext uri="{9D8B030D-6E8A-4147-A177-3AD203B41FA5}">
                      <a16:colId xmlns:a16="http://schemas.microsoft.com/office/drawing/2014/main" val="2902474058"/>
                    </a:ext>
                  </a:extLst>
                </a:gridCol>
                <a:gridCol w="685800">
                  <a:extLst>
                    <a:ext uri="{9D8B030D-6E8A-4147-A177-3AD203B41FA5}">
                      <a16:colId xmlns:a16="http://schemas.microsoft.com/office/drawing/2014/main" val="1144229359"/>
                    </a:ext>
                  </a:extLst>
                </a:gridCol>
                <a:gridCol w="685800">
                  <a:extLst>
                    <a:ext uri="{9D8B030D-6E8A-4147-A177-3AD203B41FA5}">
                      <a16:colId xmlns:a16="http://schemas.microsoft.com/office/drawing/2014/main" val="3056132773"/>
                    </a:ext>
                  </a:extLst>
                </a:gridCol>
                <a:gridCol w="685800">
                  <a:extLst>
                    <a:ext uri="{9D8B030D-6E8A-4147-A177-3AD203B41FA5}">
                      <a16:colId xmlns:a16="http://schemas.microsoft.com/office/drawing/2014/main" val="4180779469"/>
                    </a:ext>
                  </a:extLst>
                </a:gridCol>
                <a:gridCol w="685800">
                  <a:extLst>
                    <a:ext uri="{9D8B030D-6E8A-4147-A177-3AD203B41FA5}">
                      <a16:colId xmlns:a16="http://schemas.microsoft.com/office/drawing/2014/main" val="1606449410"/>
                    </a:ext>
                  </a:extLst>
                </a:gridCol>
                <a:gridCol w="685800">
                  <a:extLst>
                    <a:ext uri="{9D8B030D-6E8A-4147-A177-3AD203B41FA5}">
                      <a16:colId xmlns:a16="http://schemas.microsoft.com/office/drawing/2014/main" val="1601092473"/>
                    </a:ext>
                  </a:extLst>
                </a:gridCol>
                <a:gridCol w="685800">
                  <a:extLst>
                    <a:ext uri="{9D8B030D-6E8A-4147-A177-3AD203B41FA5}">
                      <a16:colId xmlns:a16="http://schemas.microsoft.com/office/drawing/2014/main" val="926477821"/>
                    </a:ext>
                  </a:extLst>
                </a:gridCol>
                <a:gridCol w="762000">
                  <a:extLst>
                    <a:ext uri="{9D8B030D-6E8A-4147-A177-3AD203B41FA5}">
                      <a16:colId xmlns:a16="http://schemas.microsoft.com/office/drawing/2014/main" val="2069276902"/>
                    </a:ext>
                  </a:extLst>
                </a:gridCol>
                <a:gridCol w="762000">
                  <a:extLst>
                    <a:ext uri="{9D8B030D-6E8A-4147-A177-3AD203B41FA5}">
                      <a16:colId xmlns:a16="http://schemas.microsoft.com/office/drawing/2014/main" val="2494812198"/>
                    </a:ext>
                  </a:extLst>
                </a:gridCol>
                <a:gridCol w="685800">
                  <a:extLst>
                    <a:ext uri="{9D8B030D-6E8A-4147-A177-3AD203B41FA5}">
                      <a16:colId xmlns:a16="http://schemas.microsoft.com/office/drawing/2014/main" val="1496217931"/>
                    </a:ext>
                  </a:extLst>
                </a:gridCol>
                <a:gridCol w="685800">
                  <a:extLst>
                    <a:ext uri="{9D8B030D-6E8A-4147-A177-3AD203B41FA5}">
                      <a16:colId xmlns:a16="http://schemas.microsoft.com/office/drawing/2014/main" val="230337161"/>
                    </a:ext>
                  </a:extLst>
                </a:gridCol>
                <a:gridCol w="685800">
                  <a:extLst>
                    <a:ext uri="{9D8B030D-6E8A-4147-A177-3AD203B41FA5}">
                      <a16:colId xmlns:a16="http://schemas.microsoft.com/office/drawing/2014/main" val="1022585632"/>
                    </a:ext>
                  </a:extLst>
                </a:gridCol>
                <a:gridCol w="1981206">
                  <a:extLst>
                    <a:ext uri="{9D8B030D-6E8A-4147-A177-3AD203B41FA5}">
                      <a16:colId xmlns:a16="http://schemas.microsoft.com/office/drawing/2014/main" val="1352546370"/>
                    </a:ext>
                  </a:extLst>
                </a:gridCol>
              </a:tblGrid>
              <a:tr h="541867">
                <a:tc gridSpan="14">
                  <a:txBody>
                    <a:bodyPr/>
                    <a:lstStyle/>
                    <a:p>
                      <a:r>
                        <a:rPr lang="en-US" dirty="0"/>
                        <a:t>Electronic Monitoring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83108062"/>
                  </a:ext>
                </a:extLst>
              </a:tr>
              <a:tr h="541867">
                <a:tc>
                  <a:txBody>
                    <a:bodyPr/>
                    <a:lstStyle/>
                    <a:p>
                      <a:pPr algn="ctr"/>
                      <a:endParaRPr lang="en-US" sz="1400" dirty="0"/>
                    </a:p>
                  </a:txBody>
                  <a:tcPr/>
                </a:tc>
                <a:tc>
                  <a:txBody>
                    <a:bodyPr/>
                    <a:lstStyle/>
                    <a:p>
                      <a:pPr algn="ctr"/>
                      <a:r>
                        <a:rPr lang="en-US" sz="1400" dirty="0"/>
                        <a:t>Jan</a:t>
                      </a:r>
                    </a:p>
                  </a:txBody>
                  <a:tcPr/>
                </a:tc>
                <a:tc>
                  <a:txBody>
                    <a:bodyPr/>
                    <a:lstStyle/>
                    <a:p>
                      <a:pPr algn="ctr"/>
                      <a:r>
                        <a:rPr lang="en-US" sz="1400" dirty="0"/>
                        <a:t>Feb</a:t>
                      </a:r>
                    </a:p>
                  </a:txBody>
                  <a:tcPr/>
                </a:tc>
                <a:tc>
                  <a:txBody>
                    <a:bodyPr/>
                    <a:lstStyle/>
                    <a:p>
                      <a:pPr algn="ctr"/>
                      <a:r>
                        <a:rPr lang="en-US" sz="1400" dirty="0"/>
                        <a:t>Mar</a:t>
                      </a:r>
                    </a:p>
                  </a:txBody>
                  <a:tcPr/>
                </a:tc>
                <a:tc>
                  <a:txBody>
                    <a:bodyPr/>
                    <a:lstStyle/>
                    <a:p>
                      <a:pPr algn="ctr"/>
                      <a:r>
                        <a:rPr lang="en-US" sz="1400" dirty="0"/>
                        <a:t>Apr</a:t>
                      </a:r>
                    </a:p>
                  </a:txBody>
                  <a:tcPr/>
                </a:tc>
                <a:tc>
                  <a:txBody>
                    <a:bodyPr/>
                    <a:lstStyle/>
                    <a:p>
                      <a:pPr algn="ctr"/>
                      <a:r>
                        <a:rPr lang="en-US" sz="1400" dirty="0"/>
                        <a:t>May</a:t>
                      </a:r>
                    </a:p>
                  </a:txBody>
                  <a:tcPr/>
                </a:tc>
                <a:tc>
                  <a:txBody>
                    <a:bodyPr/>
                    <a:lstStyle/>
                    <a:p>
                      <a:pPr algn="ctr"/>
                      <a:r>
                        <a:rPr lang="en-US" sz="1400" dirty="0"/>
                        <a:t>June</a:t>
                      </a:r>
                    </a:p>
                  </a:txBody>
                  <a:tcPr/>
                </a:tc>
                <a:tc>
                  <a:txBody>
                    <a:bodyPr/>
                    <a:lstStyle/>
                    <a:p>
                      <a:pPr algn="ctr"/>
                      <a:r>
                        <a:rPr lang="en-US" sz="1400" dirty="0"/>
                        <a:t>July</a:t>
                      </a:r>
                    </a:p>
                  </a:txBody>
                  <a:tcPr/>
                </a:tc>
                <a:tc>
                  <a:txBody>
                    <a:bodyPr/>
                    <a:lstStyle/>
                    <a:p>
                      <a:pPr algn="ctr"/>
                      <a:r>
                        <a:rPr lang="en-US" sz="1400" dirty="0"/>
                        <a:t>Aug</a:t>
                      </a:r>
                    </a:p>
                  </a:txBody>
                  <a:tcPr/>
                </a:tc>
                <a:tc>
                  <a:txBody>
                    <a:bodyPr/>
                    <a:lstStyle/>
                    <a:p>
                      <a:pPr algn="ctr"/>
                      <a:r>
                        <a:rPr lang="en-US" sz="1400" dirty="0"/>
                        <a:t>Sept</a:t>
                      </a:r>
                    </a:p>
                  </a:txBody>
                  <a:tcPr/>
                </a:tc>
                <a:tc>
                  <a:txBody>
                    <a:bodyPr/>
                    <a:lstStyle/>
                    <a:p>
                      <a:pPr algn="ctr"/>
                      <a:r>
                        <a:rPr lang="en-US" sz="1400" dirty="0"/>
                        <a:t>Oct</a:t>
                      </a:r>
                    </a:p>
                  </a:txBody>
                  <a:tcPr/>
                </a:tc>
                <a:tc>
                  <a:txBody>
                    <a:bodyPr/>
                    <a:lstStyle/>
                    <a:p>
                      <a:pPr algn="ctr"/>
                      <a:r>
                        <a:rPr lang="en-US" sz="1400" dirty="0"/>
                        <a:t>Nov</a:t>
                      </a:r>
                    </a:p>
                  </a:txBody>
                  <a:tcPr/>
                </a:tc>
                <a:tc>
                  <a:txBody>
                    <a:bodyPr/>
                    <a:lstStyle/>
                    <a:p>
                      <a:pPr algn="ctr"/>
                      <a:r>
                        <a:rPr lang="en-US" sz="1400" dirty="0"/>
                        <a:t>Dec</a:t>
                      </a:r>
                    </a:p>
                  </a:txBody>
                  <a:tcPr/>
                </a:tc>
                <a:tc>
                  <a:txBody>
                    <a:bodyPr/>
                    <a:lstStyle/>
                    <a:p>
                      <a:pPr algn="ctr"/>
                      <a:r>
                        <a:rPr lang="en-US" sz="1400" dirty="0"/>
                        <a:t>Totals</a:t>
                      </a:r>
                    </a:p>
                  </a:txBody>
                  <a:tcPr/>
                </a:tc>
                <a:extLst>
                  <a:ext uri="{0D108BD9-81ED-4DB2-BD59-A6C34878D82A}">
                    <a16:rowId xmlns:a16="http://schemas.microsoft.com/office/drawing/2014/main" val="1335729897"/>
                  </a:ext>
                </a:extLst>
              </a:tr>
              <a:tr h="541867">
                <a:tc>
                  <a:txBody>
                    <a:bodyPr/>
                    <a:lstStyle/>
                    <a:p>
                      <a:pPr algn="ctr"/>
                      <a:r>
                        <a:rPr lang="en-US" sz="1400" dirty="0"/>
                        <a:t>GPS Monitoring</a:t>
                      </a:r>
                    </a:p>
                  </a:txBody>
                  <a:tcPr/>
                </a:tc>
                <a:tc>
                  <a:txBody>
                    <a:bodyPr/>
                    <a:lstStyle/>
                    <a:p>
                      <a:pPr algn="ctr"/>
                      <a:r>
                        <a:rPr lang="en-US" sz="1400" dirty="0"/>
                        <a:t>123</a:t>
                      </a:r>
                    </a:p>
                  </a:txBody>
                  <a:tcPr/>
                </a:tc>
                <a:tc>
                  <a:txBody>
                    <a:bodyPr/>
                    <a:lstStyle/>
                    <a:p>
                      <a:pPr algn="ctr"/>
                      <a:r>
                        <a:rPr lang="en-US" sz="1400" dirty="0"/>
                        <a:t>129</a:t>
                      </a:r>
                    </a:p>
                  </a:txBody>
                  <a:tcPr/>
                </a:tc>
                <a:tc>
                  <a:txBody>
                    <a:bodyPr/>
                    <a:lstStyle/>
                    <a:p>
                      <a:pPr algn="ctr"/>
                      <a:r>
                        <a:rPr lang="en-US" sz="1400" dirty="0"/>
                        <a:t>121</a:t>
                      </a:r>
                    </a:p>
                  </a:txBody>
                  <a:tcPr/>
                </a:tc>
                <a:tc>
                  <a:txBody>
                    <a:bodyPr/>
                    <a:lstStyle/>
                    <a:p>
                      <a:pPr algn="ctr"/>
                      <a:r>
                        <a:rPr lang="en-US" sz="1400" dirty="0"/>
                        <a:t>126</a:t>
                      </a:r>
                    </a:p>
                  </a:txBody>
                  <a:tcPr/>
                </a:tc>
                <a:tc>
                  <a:txBody>
                    <a:bodyPr/>
                    <a:lstStyle/>
                    <a:p>
                      <a:pPr algn="ctr"/>
                      <a:r>
                        <a:rPr lang="en-US" sz="1400" dirty="0"/>
                        <a:t>116</a:t>
                      </a:r>
                    </a:p>
                  </a:txBody>
                  <a:tcPr/>
                </a:tc>
                <a:tc>
                  <a:txBody>
                    <a:bodyPr/>
                    <a:lstStyle/>
                    <a:p>
                      <a:pPr algn="ctr"/>
                      <a:r>
                        <a:rPr lang="en-US" sz="1400" dirty="0"/>
                        <a:t>126</a:t>
                      </a:r>
                    </a:p>
                  </a:txBody>
                  <a:tcPr/>
                </a:tc>
                <a:tc>
                  <a:txBody>
                    <a:bodyPr/>
                    <a:lstStyle/>
                    <a:p>
                      <a:pPr algn="ctr"/>
                      <a:r>
                        <a:rPr lang="en-US" sz="1400" dirty="0"/>
                        <a:t>127</a:t>
                      </a:r>
                    </a:p>
                  </a:txBody>
                  <a:tcPr/>
                </a:tc>
                <a:tc>
                  <a:txBody>
                    <a:bodyPr/>
                    <a:lstStyle/>
                    <a:p>
                      <a:pPr algn="ctr"/>
                      <a:r>
                        <a:rPr lang="en-US" sz="1400" dirty="0"/>
                        <a:t>127</a:t>
                      </a:r>
                    </a:p>
                  </a:txBody>
                  <a:tcPr/>
                </a:tc>
                <a:tc>
                  <a:txBody>
                    <a:bodyPr/>
                    <a:lstStyle/>
                    <a:p>
                      <a:pPr algn="ctr"/>
                      <a:r>
                        <a:rPr lang="en-US" sz="1400" dirty="0"/>
                        <a:t>132</a:t>
                      </a:r>
                    </a:p>
                  </a:txBody>
                  <a:tcPr/>
                </a:tc>
                <a:tc>
                  <a:txBody>
                    <a:bodyPr/>
                    <a:lstStyle/>
                    <a:p>
                      <a:pPr algn="ctr"/>
                      <a:r>
                        <a:rPr lang="en-US" sz="1400" dirty="0"/>
                        <a:t>141</a:t>
                      </a:r>
                    </a:p>
                  </a:txBody>
                  <a:tcPr/>
                </a:tc>
                <a:tc>
                  <a:txBody>
                    <a:bodyPr/>
                    <a:lstStyle/>
                    <a:p>
                      <a:pPr algn="ctr"/>
                      <a:r>
                        <a:rPr lang="en-US" sz="1400" dirty="0"/>
                        <a:t>145</a:t>
                      </a:r>
                    </a:p>
                  </a:txBody>
                  <a:tcPr/>
                </a:tc>
                <a:tc>
                  <a:txBody>
                    <a:bodyPr/>
                    <a:lstStyle/>
                    <a:p>
                      <a:pPr algn="ctr"/>
                      <a:r>
                        <a:rPr lang="en-US" sz="1400" dirty="0"/>
                        <a:t>148</a:t>
                      </a:r>
                    </a:p>
                  </a:txBody>
                  <a:tcPr/>
                </a:tc>
                <a:tc>
                  <a:txBody>
                    <a:bodyPr/>
                    <a:lstStyle/>
                    <a:p>
                      <a:pPr algn="ctr"/>
                      <a:r>
                        <a:rPr lang="en-US" sz="1400" dirty="0"/>
                        <a:t>130/Mo</a:t>
                      </a:r>
                    </a:p>
                  </a:txBody>
                  <a:tcPr/>
                </a:tc>
                <a:extLst>
                  <a:ext uri="{0D108BD9-81ED-4DB2-BD59-A6C34878D82A}">
                    <a16:rowId xmlns:a16="http://schemas.microsoft.com/office/drawing/2014/main" val="1678560125"/>
                  </a:ext>
                </a:extLst>
              </a:tr>
              <a:tr h="541867">
                <a:tc>
                  <a:txBody>
                    <a:bodyPr/>
                    <a:lstStyle/>
                    <a:p>
                      <a:pPr algn="ctr"/>
                      <a:r>
                        <a:rPr lang="en-US" sz="1400" dirty="0"/>
                        <a:t>Phone Monitoring</a:t>
                      </a:r>
                    </a:p>
                  </a:txBody>
                  <a:tcPr/>
                </a:tc>
                <a:tc>
                  <a:txBody>
                    <a:bodyPr/>
                    <a:lstStyle/>
                    <a:p>
                      <a:pPr algn="ctr"/>
                      <a:r>
                        <a:rPr lang="en-US" sz="1400" dirty="0"/>
                        <a:t>8</a:t>
                      </a:r>
                    </a:p>
                  </a:txBody>
                  <a:tcPr/>
                </a:tc>
                <a:tc>
                  <a:txBody>
                    <a:bodyPr/>
                    <a:lstStyle/>
                    <a:p>
                      <a:pPr algn="ctr"/>
                      <a:r>
                        <a:rPr lang="en-US" sz="1400" dirty="0"/>
                        <a:t>8</a:t>
                      </a:r>
                    </a:p>
                  </a:txBody>
                  <a:tcPr/>
                </a:tc>
                <a:tc>
                  <a:txBody>
                    <a:bodyPr/>
                    <a:lstStyle/>
                    <a:p>
                      <a:pPr algn="ctr"/>
                      <a:r>
                        <a:rPr lang="en-US" sz="1400" dirty="0"/>
                        <a:t>7</a:t>
                      </a:r>
                    </a:p>
                  </a:txBody>
                  <a:tcPr/>
                </a:tc>
                <a:tc>
                  <a:txBody>
                    <a:bodyPr/>
                    <a:lstStyle/>
                    <a:p>
                      <a:pPr algn="ctr"/>
                      <a:r>
                        <a:rPr lang="en-US" sz="1400" dirty="0"/>
                        <a:t>7</a:t>
                      </a:r>
                    </a:p>
                  </a:txBody>
                  <a:tcPr/>
                </a:tc>
                <a:tc>
                  <a:txBody>
                    <a:bodyPr/>
                    <a:lstStyle/>
                    <a:p>
                      <a:pPr algn="ctr"/>
                      <a:r>
                        <a:rPr lang="en-US" sz="1400" dirty="0"/>
                        <a:t>6</a:t>
                      </a:r>
                    </a:p>
                  </a:txBody>
                  <a:tcPr/>
                </a:tc>
                <a:tc>
                  <a:txBody>
                    <a:bodyPr/>
                    <a:lstStyle/>
                    <a:p>
                      <a:pPr algn="ctr"/>
                      <a:r>
                        <a:rPr lang="en-US" sz="1400" dirty="0"/>
                        <a:t>4</a:t>
                      </a:r>
                    </a:p>
                  </a:txBody>
                  <a:tcPr/>
                </a:tc>
                <a:tc>
                  <a:txBody>
                    <a:bodyPr/>
                    <a:lstStyle/>
                    <a:p>
                      <a:pPr algn="ctr"/>
                      <a:r>
                        <a:rPr lang="en-US" sz="1400" dirty="0"/>
                        <a:t>3</a:t>
                      </a:r>
                    </a:p>
                  </a:txBody>
                  <a:tcPr/>
                </a:tc>
                <a:tc>
                  <a:txBody>
                    <a:bodyPr/>
                    <a:lstStyle/>
                    <a:p>
                      <a:pPr algn="ctr"/>
                      <a:r>
                        <a:rPr lang="en-US" sz="1400" dirty="0"/>
                        <a:t>3</a:t>
                      </a:r>
                    </a:p>
                  </a:txBody>
                  <a:tcPr/>
                </a:tc>
                <a:tc>
                  <a:txBody>
                    <a:bodyPr/>
                    <a:lstStyle/>
                    <a:p>
                      <a:pPr algn="ctr"/>
                      <a:r>
                        <a:rPr lang="en-US" sz="1400" dirty="0"/>
                        <a:t>4</a:t>
                      </a:r>
                    </a:p>
                  </a:txBody>
                  <a:tcPr/>
                </a:tc>
                <a:tc>
                  <a:txBody>
                    <a:bodyPr/>
                    <a:lstStyle/>
                    <a:p>
                      <a:pPr algn="ctr"/>
                      <a:r>
                        <a:rPr lang="en-US" sz="1400" dirty="0"/>
                        <a:t>5</a:t>
                      </a:r>
                    </a:p>
                  </a:txBody>
                  <a:tcPr/>
                </a:tc>
                <a:tc>
                  <a:txBody>
                    <a:bodyPr/>
                    <a:lstStyle/>
                    <a:p>
                      <a:pPr algn="ctr"/>
                      <a:r>
                        <a:rPr lang="en-US" sz="1400" dirty="0"/>
                        <a:t>3</a:t>
                      </a:r>
                    </a:p>
                  </a:txBody>
                  <a:tcPr/>
                </a:tc>
                <a:tc>
                  <a:txBody>
                    <a:bodyPr/>
                    <a:lstStyle/>
                    <a:p>
                      <a:pPr algn="ctr"/>
                      <a:r>
                        <a:rPr lang="en-US" sz="1400" dirty="0"/>
                        <a:t>0</a:t>
                      </a:r>
                    </a:p>
                  </a:txBody>
                  <a:tcPr/>
                </a:tc>
                <a:tc>
                  <a:txBody>
                    <a:bodyPr/>
                    <a:lstStyle/>
                    <a:p>
                      <a:pPr algn="ctr"/>
                      <a:r>
                        <a:rPr lang="en-US" sz="1400" dirty="0"/>
                        <a:t>5/Mo</a:t>
                      </a:r>
                    </a:p>
                  </a:txBody>
                  <a:tcPr/>
                </a:tc>
                <a:extLst>
                  <a:ext uri="{0D108BD9-81ED-4DB2-BD59-A6C34878D82A}">
                    <a16:rowId xmlns:a16="http://schemas.microsoft.com/office/drawing/2014/main" val="1463338483"/>
                  </a:ext>
                </a:extLst>
              </a:tr>
              <a:tr h="541867">
                <a:tc>
                  <a:txBody>
                    <a:bodyPr/>
                    <a:lstStyle/>
                    <a:p>
                      <a:pPr algn="ctr"/>
                      <a:r>
                        <a:rPr lang="en-US" sz="1400" dirty="0"/>
                        <a:t>HA Contacts</a:t>
                      </a:r>
                    </a:p>
                  </a:txBody>
                  <a:tcPr/>
                </a:tc>
                <a:tc>
                  <a:txBody>
                    <a:bodyPr/>
                    <a:lstStyle/>
                    <a:p>
                      <a:pPr algn="ctr"/>
                      <a:r>
                        <a:rPr lang="en-US" sz="1400" dirty="0"/>
                        <a:t>117</a:t>
                      </a:r>
                    </a:p>
                  </a:txBody>
                  <a:tcPr/>
                </a:tc>
                <a:tc>
                  <a:txBody>
                    <a:bodyPr/>
                    <a:lstStyle/>
                    <a:p>
                      <a:pPr algn="ctr"/>
                      <a:r>
                        <a:rPr lang="en-US" sz="1400" dirty="0"/>
                        <a:t>308</a:t>
                      </a:r>
                    </a:p>
                  </a:txBody>
                  <a:tcPr/>
                </a:tc>
                <a:tc>
                  <a:txBody>
                    <a:bodyPr/>
                    <a:lstStyle/>
                    <a:p>
                      <a:pPr algn="ctr"/>
                      <a:r>
                        <a:rPr lang="en-US" sz="1400" dirty="0"/>
                        <a:t>443</a:t>
                      </a:r>
                    </a:p>
                  </a:txBody>
                  <a:tcPr/>
                </a:tc>
                <a:tc>
                  <a:txBody>
                    <a:bodyPr/>
                    <a:lstStyle/>
                    <a:p>
                      <a:pPr algn="ctr"/>
                      <a:r>
                        <a:rPr lang="en-US" sz="1400" dirty="0"/>
                        <a:t>604</a:t>
                      </a:r>
                    </a:p>
                  </a:txBody>
                  <a:tcPr/>
                </a:tc>
                <a:tc>
                  <a:txBody>
                    <a:bodyPr/>
                    <a:lstStyle/>
                    <a:p>
                      <a:pPr algn="ctr"/>
                      <a:r>
                        <a:rPr lang="en-US" sz="1400" dirty="0"/>
                        <a:t>693</a:t>
                      </a:r>
                    </a:p>
                  </a:txBody>
                  <a:tcPr/>
                </a:tc>
                <a:tc>
                  <a:txBody>
                    <a:bodyPr/>
                    <a:lstStyle/>
                    <a:p>
                      <a:pPr algn="ctr"/>
                      <a:r>
                        <a:rPr lang="en-US" sz="1400" dirty="0"/>
                        <a:t>469</a:t>
                      </a:r>
                    </a:p>
                  </a:txBody>
                  <a:tcPr/>
                </a:tc>
                <a:tc>
                  <a:txBody>
                    <a:bodyPr/>
                    <a:lstStyle/>
                    <a:p>
                      <a:pPr algn="ctr"/>
                      <a:r>
                        <a:rPr lang="en-US" sz="1400" dirty="0"/>
                        <a:t>382</a:t>
                      </a:r>
                    </a:p>
                  </a:txBody>
                  <a:tcPr/>
                </a:tc>
                <a:tc>
                  <a:txBody>
                    <a:bodyPr/>
                    <a:lstStyle/>
                    <a:p>
                      <a:pPr algn="ctr"/>
                      <a:r>
                        <a:rPr lang="en-US" sz="1400" dirty="0"/>
                        <a:t>688</a:t>
                      </a:r>
                    </a:p>
                  </a:txBody>
                  <a:tcPr/>
                </a:tc>
                <a:tc>
                  <a:txBody>
                    <a:bodyPr/>
                    <a:lstStyle/>
                    <a:p>
                      <a:pPr algn="ctr"/>
                      <a:r>
                        <a:rPr lang="en-US" sz="1400" dirty="0"/>
                        <a:t>584</a:t>
                      </a:r>
                    </a:p>
                  </a:txBody>
                  <a:tcPr/>
                </a:tc>
                <a:tc>
                  <a:txBody>
                    <a:bodyPr/>
                    <a:lstStyle/>
                    <a:p>
                      <a:pPr algn="ctr"/>
                      <a:r>
                        <a:rPr lang="en-US" sz="1400" dirty="0"/>
                        <a:t>613</a:t>
                      </a:r>
                    </a:p>
                  </a:txBody>
                  <a:tcPr/>
                </a:tc>
                <a:tc>
                  <a:txBody>
                    <a:bodyPr/>
                    <a:lstStyle/>
                    <a:p>
                      <a:pPr algn="ctr"/>
                      <a:r>
                        <a:rPr lang="en-US" sz="1400" dirty="0"/>
                        <a:t>532</a:t>
                      </a:r>
                    </a:p>
                  </a:txBody>
                  <a:tcPr/>
                </a:tc>
                <a:tc>
                  <a:txBody>
                    <a:bodyPr/>
                    <a:lstStyle/>
                    <a:p>
                      <a:pPr algn="ctr"/>
                      <a:r>
                        <a:rPr lang="en-US" sz="1400" dirty="0"/>
                        <a:t>758</a:t>
                      </a:r>
                    </a:p>
                  </a:txBody>
                  <a:tcPr/>
                </a:tc>
                <a:tc>
                  <a:txBody>
                    <a:bodyPr/>
                    <a:lstStyle/>
                    <a:p>
                      <a:pPr algn="ctr"/>
                      <a:r>
                        <a:rPr lang="en-US" sz="1400" dirty="0"/>
                        <a:t>6,191</a:t>
                      </a:r>
                    </a:p>
                  </a:txBody>
                  <a:tcPr/>
                </a:tc>
                <a:extLst>
                  <a:ext uri="{0D108BD9-81ED-4DB2-BD59-A6C34878D82A}">
                    <a16:rowId xmlns:a16="http://schemas.microsoft.com/office/drawing/2014/main" val="2512851508"/>
                  </a:ext>
                </a:extLst>
              </a:tr>
              <a:tr h="541867">
                <a:tc>
                  <a:txBody>
                    <a:bodyPr/>
                    <a:lstStyle/>
                    <a:p>
                      <a:pPr algn="ctr"/>
                      <a:r>
                        <a:rPr lang="en-US" sz="1400" dirty="0"/>
                        <a:t>HA Violations</a:t>
                      </a:r>
                    </a:p>
                  </a:txBody>
                  <a:tcPr/>
                </a:tc>
                <a:tc>
                  <a:txBody>
                    <a:bodyPr/>
                    <a:lstStyle/>
                    <a:p>
                      <a:pPr algn="ctr"/>
                      <a:r>
                        <a:rPr lang="en-US" sz="1400" dirty="0"/>
                        <a:t>2267</a:t>
                      </a:r>
                    </a:p>
                  </a:txBody>
                  <a:tcPr/>
                </a:tc>
                <a:tc>
                  <a:txBody>
                    <a:bodyPr/>
                    <a:lstStyle/>
                    <a:p>
                      <a:pPr algn="ctr"/>
                      <a:r>
                        <a:rPr lang="en-US" sz="1400" dirty="0"/>
                        <a:t>4182</a:t>
                      </a:r>
                    </a:p>
                  </a:txBody>
                  <a:tcPr/>
                </a:tc>
                <a:tc>
                  <a:txBody>
                    <a:bodyPr/>
                    <a:lstStyle/>
                    <a:p>
                      <a:pPr algn="ctr"/>
                      <a:r>
                        <a:rPr lang="en-US" sz="1400" dirty="0"/>
                        <a:t>4956</a:t>
                      </a:r>
                    </a:p>
                  </a:txBody>
                  <a:tcPr/>
                </a:tc>
                <a:tc>
                  <a:txBody>
                    <a:bodyPr/>
                    <a:lstStyle/>
                    <a:p>
                      <a:pPr algn="ctr"/>
                      <a:r>
                        <a:rPr lang="en-US" sz="1400" dirty="0"/>
                        <a:t>4342</a:t>
                      </a:r>
                    </a:p>
                  </a:txBody>
                  <a:tcPr/>
                </a:tc>
                <a:tc>
                  <a:txBody>
                    <a:bodyPr/>
                    <a:lstStyle/>
                    <a:p>
                      <a:pPr algn="ctr"/>
                      <a:r>
                        <a:rPr lang="en-US" sz="1400" dirty="0"/>
                        <a:t>4091</a:t>
                      </a:r>
                    </a:p>
                  </a:txBody>
                  <a:tcPr/>
                </a:tc>
                <a:tc>
                  <a:txBody>
                    <a:bodyPr/>
                    <a:lstStyle/>
                    <a:p>
                      <a:pPr algn="ctr"/>
                      <a:r>
                        <a:rPr lang="en-US" sz="1400" dirty="0"/>
                        <a:t>4456</a:t>
                      </a:r>
                    </a:p>
                  </a:txBody>
                  <a:tcPr/>
                </a:tc>
                <a:tc>
                  <a:txBody>
                    <a:bodyPr/>
                    <a:lstStyle/>
                    <a:p>
                      <a:pPr algn="ctr"/>
                      <a:r>
                        <a:rPr lang="en-US" sz="1400" dirty="0"/>
                        <a:t>2328</a:t>
                      </a:r>
                    </a:p>
                  </a:txBody>
                  <a:tcPr/>
                </a:tc>
                <a:tc>
                  <a:txBody>
                    <a:bodyPr/>
                    <a:lstStyle/>
                    <a:p>
                      <a:pPr algn="ctr"/>
                      <a:r>
                        <a:rPr lang="en-US" sz="1400" dirty="0"/>
                        <a:t>1377</a:t>
                      </a:r>
                    </a:p>
                  </a:txBody>
                  <a:tcPr/>
                </a:tc>
                <a:tc>
                  <a:txBody>
                    <a:bodyPr/>
                    <a:lstStyle/>
                    <a:p>
                      <a:pPr algn="ctr"/>
                      <a:r>
                        <a:rPr lang="en-US" sz="1400" dirty="0"/>
                        <a:t>960</a:t>
                      </a:r>
                    </a:p>
                  </a:txBody>
                  <a:tcPr/>
                </a:tc>
                <a:tc>
                  <a:txBody>
                    <a:bodyPr/>
                    <a:lstStyle/>
                    <a:p>
                      <a:pPr algn="ctr"/>
                      <a:r>
                        <a:rPr lang="en-US" sz="1400" dirty="0"/>
                        <a:t>982</a:t>
                      </a:r>
                    </a:p>
                  </a:txBody>
                  <a:tcPr/>
                </a:tc>
                <a:tc>
                  <a:txBody>
                    <a:bodyPr/>
                    <a:lstStyle/>
                    <a:p>
                      <a:pPr algn="ctr"/>
                      <a:r>
                        <a:rPr lang="en-US" sz="1400" dirty="0"/>
                        <a:t>929</a:t>
                      </a:r>
                    </a:p>
                  </a:txBody>
                  <a:tcPr/>
                </a:tc>
                <a:tc>
                  <a:txBody>
                    <a:bodyPr/>
                    <a:lstStyle/>
                    <a:p>
                      <a:pPr algn="ctr"/>
                      <a:r>
                        <a:rPr lang="en-US" sz="1400" dirty="0"/>
                        <a:t>1205</a:t>
                      </a:r>
                    </a:p>
                  </a:txBody>
                  <a:tcPr/>
                </a:tc>
                <a:tc>
                  <a:txBody>
                    <a:bodyPr/>
                    <a:lstStyle/>
                    <a:p>
                      <a:pPr algn="ctr"/>
                      <a:r>
                        <a:rPr lang="en-US" sz="1400" dirty="0"/>
                        <a:t>32,075</a:t>
                      </a:r>
                    </a:p>
                  </a:txBody>
                  <a:tcPr/>
                </a:tc>
                <a:extLst>
                  <a:ext uri="{0D108BD9-81ED-4DB2-BD59-A6C34878D82A}">
                    <a16:rowId xmlns:a16="http://schemas.microsoft.com/office/drawing/2014/main" val="4155874144"/>
                  </a:ext>
                </a:extLst>
              </a:tr>
              <a:tr h="541867">
                <a:tc>
                  <a:txBody>
                    <a:bodyPr/>
                    <a:lstStyle/>
                    <a:p>
                      <a:pPr algn="ctr"/>
                      <a:r>
                        <a:rPr lang="en-US" sz="1400" dirty="0"/>
                        <a:t>Remote Breath</a:t>
                      </a:r>
                    </a:p>
                  </a:txBody>
                  <a:tcPr/>
                </a:tc>
                <a:tc>
                  <a:txBody>
                    <a:bodyPr/>
                    <a:lstStyle/>
                    <a:p>
                      <a:pPr algn="ctr"/>
                      <a:r>
                        <a:rPr lang="en-US" sz="1400" dirty="0"/>
                        <a:t>190</a:t>
                      </a:r>
                    </a:p>
                  </a:txBody>
                  <a:tcPr/>
                </a:tc>
                <a:tc>
                  <a:txBody>
                    <a:bodyPr/>
                    <a:lstStyle/>
                    <a:p>
                      <a:pPr algn="ctr"/>
                      <a:r>
                        <a:rPr lang="en-US" sz="1400" dirty="0"/>
                        <a:t>216</a:t>
                      </a:r>
                    </a:p>
                  </a:txBody>
                  <a:tcPr/>
                </a:tc>
                <a:tc>
                  <a:txBody>
                    <a:bodyPr/>
                    <a:lstStyle/>
                    <a:p>
                      <a:pPr algn="ctr"/>
                      <a:r>
                        <a:rPr lang="en-US" sz="1400" dirty="0"/>
                        <a:t>228</a:t>
                      </a:r>
                    </a:p>
                  </a:txBody>
                  <a:tcPr/>
                </a:tc>
                <a:tc>
                  <a:txBody>
                    <a:bodyPr/>
                    <a:lstStyle/>
                    <a:p>
                      <a:pPr algn="ctr"/>
                      <a:r>
                        <a:rPr lang="en-US" sz="1400" dirty="0"/>
                        <a:t>232</a:t>
                      </a:r>
                    </a:p>
                  </a:txBody>
                  <a:tcPr/>
                </a:tc>
                <a:tc>
                  <a:txBody>
                    <a:bodyPr/>
                    <a:lstStyle/>
                    <a:p>
                      <a:pPr algn="ctr"/>
                      <a:r>
                        <a:rPr lang="en-US" sz="1400" dirty="0"/>
                        <a:t>221</a:t>
                      </a:r>
                    </a:p>
                  </a:txBody>
                  <a:tcPr/>
                </a:tc>
                <a:tc>
                  <a:txBody>
                    <a:bodyPr/>
                    <a:lstStyle/>
                    <a:p>
                      <a:pPr algn="ctr"/>
                      <a:r>
                        <a:rPr lang="en-US" sz="1400" dirty="0"/>
                        <a:t>231</a:t>
                      </a:r>
                    </a:p>
                  </a:txBody>
                  <a:tcPr/>
                </a:tc>
                <a:tc>
                  <a:txBody>
                    <a:bodyPr/>
                    <a:lstStyle/>
                    <a:p>
                      <a:pPr algn="ctr"/>
                      <a:r>
                        <a:rPr lang="en-US" sz="1400" dirty="0"/>
                        <a:t>224</a:t>
                      </a:r>
                    </a:p>
                  </a:txBody>
                  <a:tcPr/>
                </a:tc>
                <a:tc>
                  <a:txBody>
                    <a:bodyPr/>
                    <a:lstStyle/>
                    <a:p>
                      <a:pPr algn="ctr"/>
                      <a:r>
                        <a:rPr lang="en-US" sz="1400" dirty="0"/>
                        <a:t>227</a:t>
                      </a:r>
                    </a:p>
                  </a:txBody>
                  <a:tcPr/>
                </a:tc>
                <a:tc>
                  <a:txBody>
                    <a:bodyPr/>
                    <a:lstStyle/>
                    <a:p>
                      <a:pPr algn="ctr"/>
                      <a:r>
                        <a:rPr lang="en-US" sz="1400" dirty="0"/>
                        <a:t>233</a:t>
                      </a:r>
                    </a:p>
                  </a:txBody>
                  <a:tcPr/>
                </a:tc>
                <a:tc>
                  <a:txBody>
                    <a:bodyPr/>
                    <a:lstStyle/>
                    <a:p>
                      <a:pPr algn="ctr"/>
                      <a:r>
                        <a:rPr lang="en-US" sz="1400" dirty="0"/>
                        <a:t>232</a:t>
                      </a:r>
                    </a:p>
                  </a:txBody>
                  <a:tcPr/>
                </a:tc>
                <a:tc>
                  <a:txBody>
                    <a:bodyPr/>
                    <a:lstStyle/>
                    <a:p>
                      <a:pPr algn="ctr"/>
                      <a:r>
                        <a:rPr lang="en-US" sz="1400" dirty="0"/>
                        <a:t>223</a:t>
                      </a:r>
                    </a:p>
                  </a:txBody>
                  <a:tcPr/>
                </a:tc>
                <a:tc>
                  <a:txBody>
                    <a:bodyPr/>
                    <a:lstStyle/>
                    <a:p>
                      <a:pPr algn="ctr"/>
                      <a:r>
                        <a:rPr lang="en-US" sz="1400" dirty="0"/>
                        <a:t>219</a:t>
                      </a:r>
                    </a:p>
                  </a:txBody>
                  <a:tcPr/>
                </a:tc>
                <a:tc>
                  <a:txBody>
                    <a:bodyPr/>
                    <a:lstStyle/>
                    <a:p>
                      <a:pPr algn="ctr"/>
                      <a:r>
                        <a:rPr lang="en-US" sz="1400" dirty="0"/>
                        <a:t>223/Mo</a:t>
                      </a:r>
                    </a:p>
                  </a:txBody>
                  <a:tcPr/>
                </a:tc>
                <a:extLst>
                  <a:ext uri="{0D108BD9-81ED-4DB2-BD59-A6C34878D82A}">
                    <a16:rowId xmlns:a16="http://schemas.microsoft.com/office/drawing/2014/main" val="1632900174"/>
                  </a:ext>
                </a:extLst>
              </a:tr>
              <a:tr h="541867">
                <a:tc>
                  <a:txBody>
                    <a:bodyPr/>
                    <a:lstStyle/>
                    <a:p>
                      <a:pPr algn="ctr"/>
                      <a:r>
                        <a:rPr lang="en-US" sz="1400" dirty="0"/>
                        <a:t>Breath Samples</a:t>
                      </a:r>
                    </a:p>
                  </a:txBody>
                  <a:tcPr/>
                </a:tc>
                <a:tc>
                  <a:txBody>
                    <a:bodyPr/>
                    <a:lstStyle/>
                    <a:p>
                      <a:pPr algn="ctr"/>
                      <a:r>
                        <a:rPr lang="en-US" sz="1400" dirty="0"/>
                        <a:t>11585</a:t>
                      </a:r>
                    </a:p>
                  </a:txBody>
                  <a:tcPr/>
                </a:tc>
                <a:tc>
                  <a:txBody>
                    <a:bodyPr/>
                    <a:lstStyle/>
                    <a:p>
                      <a:pPr algn="ctr"/>
                      <a:r>
                        <a:rPr lang="en-US" sz="1400" dirty="0"/>
                        <a:t>14471</a:t>
                      </a:r>
                    </a:p>
                  </a:txBody>
                  <a:tcPr/>
                </a:tc>
                <a:tc>
                  <a:txBody>
                    <a:bodyPr/>
                    <a:lstStyle/>
                    <a:p>
                      <a:pPr algn="ctr"/>
                      <a:r>
                        <a:rPr lang="en-US" sz="1400" dirty="0"/>
                        <a:t>16109</a:t>
                      </a:r>
                    </a:p>
                  </a:txBody>
                  <a:tcPr/>
                </a:tc>
                <a:tc>
                  <a:txBody>
                    <a:bodyPr/>
                    <a:lstStyle/>
                    <a:p>
                      <a:pPr algn="ctr"/>
                      <a:r>
                        <a:rPr lang="en-US" sz="1400" dirty="0"/>
                        <a:t>15676</a:t>
                      </a:r>
                    </a:p>
                  </a:txBody>
                  <a:tcPr/>
                </a:tc>
                <a:tc>
                  <a:txBody>
                    <a:bodyPr/>
                    <a:lstStyle/>
                    <a:p>
                      <a:pPr algn="ctr"/>
                      <a:r>
                        <a:rPr lang="en-US" sz="1400" dirty="0"/>
                        <a:t>16533</a:t>
                      </a:r>
                    </a:p>
                  </a:txBody>
                  <a:tcPr/>
                </a:tc>
                <a:tc>
                  <a:txBody>
                    <a:bodyPr/>
                    <a:lstStyle/>
                    <a:p>
                      <a:pPr algn="ctr"/>
                      <a:r>
                        <a:rPr lang="en-US" sz="1400" dirty="0"/>
                        <a:t>16098</a:t>
                      </a:r>
                    </a:p>
                  </a:txBody>
                  <a:tcPr/>
                </a:tc>
                <a:tc>
                  <a:txBody>
                    <a:bodyPr/>
                    <a:lstStyle/>
                    <a:p>
                      <a:pPr algn="ctr"/>
                      <a:r>
                        <a:rPr lang="en-US" sz="1400" dirty="0"/>
                        <a:t>15818</a:t>
                      </a:r>
                    </a:p>
                  </a:txBody>
                  <a:tcPr/>
                </a:tc>
                <a:tc>
                  <a:txBody>
                    <a:bodyPr/>
                    <a:lstStyle/>
                    <a:p>
                      <a:pPr algn="ctr"/>
                      <a:r>
                        <a:rPr lang="en-US" sz="1400" dirty="0"/>
                        <a:t>12985</a:t>
                      </a:r>
                    </a:p>
                  </a:txBody>
                  <a:tcPr/>
                </a:tc>
                <a:tc>
                  <a:txBody>
                    <a:bodyPr/>
                    <a:lstStyle/>
                    <a:p>
                      <a:pPr algn="ctr"/>
                      <a:r>
                        <a:rPr lang="en-US" sz="1400" dirty="0"/>
                        <a:t>16852</a:t>
                      </a:r>
                    </a:p>
                  </a:txBody>
                  <a:tcPr/>
                </a:tc>
                <a:tc>
                  <a:txBody>
                    <a:bodyPr/>
                    <a:lstStyle/>
                    <a:p>
                      <a:pPr algn="ctr"/>
                      <a:r>
                        <a:rPr lang="en-US" sz="1400" dirty="0"/>
                        <a:t>16017</a:t>
                      </a:r>
                    </a:p>
                  </a:txBody>
                  <a:tcPr/>
                </a:tc>
                <a:tc>
                  <a:txBody>
                    <a:bodyPr/>
                    <a:lstStyle/>
                    <a:p>
                      <a:pPr algn="ctr"/>
                      <a:r>
                        <a:rPr lang="en-US" sz="1400" dirty="0"/>
                        <a:t>15819</a:t>
                      </a:r>
                    </a:p>
                  </a:txBody>
                  <a:tcPr/>
                </a:tc>
                <a:tc>
                  <a:txBody>
                    <a:bodyPr/>
                    <a:lstStyle/>
                    <a:p>
                      <a:pPr algn="ctr"/>
                      <a:r>
                        <a:rPr lang="en-US" sz="1400" dirty="0"/>
                        <a:t>16073</a:t>
                      </a:r>
                    </a:p>
                  </a:txBody>
                  <a:tcPr/>
                </a:tc>
                <a:tc>
                  <a:txBody>
                    <a:bodyPr/>
                    <a:lstStyle/>
                    <a:p>
                      <a:pPr algn="ctr"/>
                      <a:r>
                        <a:rPr lang="en-US" sz="1400" dirty="0"/>
                        <a:t>184,036</a:t>
                      </a:r>
                    </a:p>
                  </a:txBody>
                  <a:tcPr/>
                </a:tc>
                <a:extLst>
                  <a:ext uri="{0D108BD9-81ED-4DB2-BD59-A6C34878D82A}">
                    <a16:rowId xmlns:a16="http://schemas.microsoft.com/office/drawing/2014/main" val="1016244014"/>
                  </a:ext>
                </a:extLst>
              </a:tr>
              <a:tr h="541867">
                <a:tc>
                  <a:txBody>
                    <a:bodyPr/>
                    <a:lstStyle/>
                    <a:p>
                      <a:pPr algn="ctr"/>
                      <a:r>
                        <a:rPr lang="en-US" sz="1400" dirty="0"/>
                        <a:t>Positive Samples</a:t>
                      </a:r>
                    </a:p>
                  </a:txBody>
                  <a:tcPr/>
                </a:tc>
                <a:tc>
                  <a:txBody>
                    <a:bodyPr/>
                    <a:lstStyle/>
                    <a:p>
                      <a:pPr algn="ctr"/>
                      <a:r>
                        <a:rPr lang="en-US" sz="1400" dirty="0"/>
                        <a:t>185</a:t>
                      </a:r>
                    </a:p>
                  </a:txBody>
                  <a:tcPr/>
                </a:tc>
                <a:tc>
                  <a:txBody>
                    <a:bodyPr/>
                    <a:lstStyle/>
                    <a:p>
                      <a:pPr algn="ctr"/>
                      <a:r>
                        <a:rPr lang="en-US" sz="1400" dirty="0"/>
                        <a:t>167</a:t>
                      </a:r>
                    </a:p>
                  </a:txBody>
                  <a:tcPr/>
                </a:tc>
                <a:tc>
                  <a:txBody>
                    <a:bodyPr/>
                    <a:lstStyle/>
                    <a:p>
                      <a:pPr algn="ctr"/>
                      <a:r>
                        <a:rPr lang="en-US" sz="1400" dirty="0"/>
                        <a:t>159</a:t>
                      </a:r>
                    </a:p>
                  </a:txBody>
                  <a:tcPr/>
                </a:tc>
                <a:tc>
                  <a:txBody>
                    <a:bodyPr/>
                    <a:lstStyle/>
                    <a:p>
                      <a:pPr algn="ctr"/>
                      <a:r>
                        <a:rPr lang="en-US" sz="1400" dirty="0"/>
                        <a:t>190</a:t>
                      </a:r>
                    </a:p>
                  </a:txBody>
                  <a:tcPr/>
                </a:tc>
                <a:tc>
                  <a:txBody>
                    <a:bodyPr/>
                    <a:lstStyle/>
                    <a:p>
                      <a:pPr algn="ctr"/>
                      <a:r>
                        <a:rPr lang="en-US" sz="1400" dirty="0"/>
                        <a:t>258</a:t>
                      </a:r>
                    </a:p>
                  </a:txBody>
                  <a:tcPr/>
                </a:tc>
                <a:tc>
                  <a:txBody>
                    <a:bodyPr/>
                    <a:lstStyle/>
                    <a:p>
                      <a:pPr algn="ctr"/>
                      <a:r>
                        <a:rPr lang="en-US" sz="1400" dirty="0"/>
                        <a:t>219</a:t>
                      </a:r>
                    </a:p>
                  </a:txBody>
                  <a:tcPr/>
                </a:tc>
                <a:tc>
                  <a:txBody>
                    <a:bodyPr/>
                    <a:lstStyle/>
                    <a:p>
                      <a:pPr algn="ctr"/>
                      <a:r>
                        <a:rPr lang="en-US" sz="1400" dirty="0"/>
                        <a:t>277</a:t>
                      </a:r>
                    </a:p>
                  </a:txBody>
                  <a:tcPr/>
                </a:tc>
                <a:tc>
                  <a:txBody>
                    <a:bodyPr/>
                    <a:lstStyle/>
                    <a:p>
                      <a:pPr algn="ctr"/>
                      <a:r>
                        <a:rPr lang="en-US" sz="1400" dirty="0"/>
                        <a:t>142</a:t>
                      </a:r>
                    </a:p>
                  </a:txBody>
                  <a:tcPr/>
                </a:tc>
                <a:tc>
                  <a:txBody>
                    <a:bodyPr/>
                    <a:lstStyle/>
                    <a:p>
                      <a:pPr algn="ctr"/>
                      <a:r>
                        <a:rPr lang="en-US" sz="1400" dirty="0"/>
                        <a:t>157</a:t>
                      </a:r>
                    </a:p>
                  </a:txBody>
                  <a:tcPr/>
                </a:tc>
                <a:tc>
                  <a:txBody>
                    <a:bodyPr/>
                    <a:lstStyle/>
                    <a:p>
                      <a:pPr algn="ctr"/>
                      <a:r>
                        <a:rPr lang="en-US" sz="1400" dirty="0"/>
                        <a:t>451</a:t>
                      </a:r>
                    </a:p>
                  </a:txBody>
                  <a:tcPr/>
                </a:tc>
                <a:tc>
                  <a:txBody>
                    <a:bodyPr/>
                    <a:lstStyle/>
                    <a:p>
                      <a:pPr algn="ctr"/>
                      <a:r>
                        <a:rPr lang="en-US" sz="1400" dirty="0"/>
                        <a:t>157</a:t>
                      </a:r>
                    </a:p>
                  </a:txBody>
                  <a:tcPr/>
                </a:tc>
                <a:tc>
                  <a:txBody>
                    <a:bodyPr/>
                    <a:lstStyle/>
                    <a:p>
                      <a:pPr algn="ctr"/>
                      <a:r>
                        <a:rPr lang="en-US" sz="1400" dirty="0"/>
                        <a:t>158</a:t>
                      </a:r>
                    </a:p>
                  </a:txBody>
                  <a:tcPr/>
                </a:tc>
                <a:tc>
                  <a:txBody>
                    <a:bodyPr/>
                    <a:lstStyle/>
                    <a:p>
                      <a:pPr algn="ctr"/>
                      <a:r>
                        <a:rPr lang="en-US" sz="1400" dirty="0"/>
                        <a:t>2520</a:t>
                      </a:r>
                    </a:p>
                  </a:txBody>
                  <a:tcPr/>
                </a:tc>
                <a:extLst>
                  <a:ext uri="{0D108BD9-81ED-4DB2-BD59-A6C34878D82A}">
                    <a16:rowId xmlns:a16="http://schemas.microsoft.com/office/drawing/2014/main" val="1608045492"/>
                  </a:ext>
                </a:extLst>
              </a:tr>
            </a:tbl>
          </a:graphicData>
        </a:graphic>
      </p:graphicFrame>
    </p:spTree>
    <p:extLst>
      <p:ext uri="{BB962C8B-B14F-4D97-AF65-F5344CB8AC3E}">
        <p14:creationId xmlns:p14="http://schemas.microsoft.com/office/powerpoint/2010/main" val="361316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02F5-9CDD-04F6-0D85-ADCB228D422E}"/>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SUPPORT IN TREATMENT, ACCOUNTABILITY AND RECOVERY</a:t>
            </a:r>
          </a:p>
        </p:txBody>
      </p:sp>
      <p:pic>
        <p:nvPicPr>
          <p:cNvPr id="5" name="Content Placeholder 4">
            <a:extLst>
              <a:ext uri="{FF2B5EF4-FFF2-40B4-BE49-F238E27FC236}">
                <a16:creationId xmlns:a16="http://schemas.microsoft.com/office/drawing/2014/main" id="{972502FB-6F03-C746-8401-FFDFB750AA0B}"/>
              </a:ext>
            </a:extLst>
          </p:cNvPr>
          <p:cNvPicPr>
            <a:picLocks noGrp="1" noChangeAspect="1"/>
          </p:cNvPicPr>
          <p:nvPr>
            <p:ph idx="1"/>
          </p:nvPr>
        </p:nvPicPr>
        <p:blipFill>
          <a:blip r:embed="rId2"/>
          <a:stretch>
            <a:fillRect/>
          </a:stretch>
        </p:blipFill>
        <p:spPr>
          <a:xfrm>
            <a:off x="3505200" y="1143000"/>
            <a:ext cx="5715000" cy="5105400"/>
          </a:xfrm>
        </p:spPr>
      </p:pic>
    </p:spTree>
    <p:extLst>
      <p:ext uri="{BB962C8B-B14F-4D97-AF65-F5344CB8AC3E}">
        <p14:creationId xmlns:p14="http://schemas.microsoft.com/office/powerpoint/2010/main" val="299124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1429-FEB8-66F0-98B1-FEA896AC6F83}"/>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SUPPORT IN TREATMENT, ACCOUNTABILITY AND RECOVERY</a:t>
            </a:r>
          </a:p>
        </p:txBody>
      </p:sp>
      <p:sp>
        <p:nvSpPr>
          <p:cNvPr id="3" name="Content Placeholder 2">
            <a:extLst>
              <a:ext uri="{FF2B5EF4-FFF2-40B4-BE49-F238E27FC236}">
                <a16:creationId xmlns:a16="http://schemas.microsoft.com/office/drawing/2014/main" id="{8EC1D73E-515A-3F81-8938-97F1DB45F77C}"/>
              </a:ext>
            </a:extLst>
          </p:cNvPr>
          <p:cNvSpPr>
            <a:spLocks noGrp="1"/>
          </p:cNvSpPr>
          <p:nvPr>
            <p:ph idx="1"/>
          </p:nvPr>
        </p:nvSpPr>
        <p:spPr>
          <a:xfrm>
            <a:off x="838200" y="1143000"/>
            <a:ext cx="10515600" cy="5105400"/>
          </a:xfrm>
        </p:spPr>
        <p:txBody>
          <a:bodyPr>
            <a:normAutofit fontScale="92500" lnSpcReduction="20000"/>
          </a:bodyPr>
          <a:lstStyle/>
          <a:p>
            <a:r>
              <a:rPr lang="en-US" dirty="0"/>
              <a:t>The Department of Alternative Sentencing was awarded a 1-year grant from the State of Nevada Division of Public and Behavioral Health, in the amount $439,487, in May 2022.</a:t>
            </a:r>
          </a:p>
          <a:p>
            <a:pPr lvl="1"/>
            <a:r>
              <a:rPr lang="en-US" dirty="0"/>
              <a:t>Second year of staff funding secured through October 2024.</a:t>
            </a:r>
          </a:p>
          <a:p>
            <a:r>
              <a:rPr lang="en-US" dirty="0"/>
              <a:t>Four positions were included in the grant and were hired between August and September,2022.</a:t>
            </a:r>
          </a:p>
          <a:p>
            <a:pPr lvl="1"/>
            <a:r>
              <a:rPr lang="en-US" dirty="0"/>
              <a:t>Probation Officer</a:t>
            </a:r>
          </a:p>
          <a:p>
            <a:pPr lvl="1"/>
            <a:r>
              <a:rPr lang="en-US" dirty="0"/>
              <a:t>Case Manager</a:t>
            </a:r>
          </a:p>
          <a:p>
            <a:pPr lvl="1"/>
            <a:r>
              <a:rPr lang="en-US" dirty="0"/>
              <a:t>Clinician</a:t>
            </a:r>
          </a:p>
          <a:p>
            <a:pPr lvl="1"/>
            <a:r>
              <a:rPr lang="en-US" dirty="0"/>
              <a:t>Peer Support Specialist</a:t>
            </a:r>
          </a:p>
          <a:p>
            <a:r>
              <a:rPr lang="en-US" dirty="0"/>
              <a:t>Staff were provided both internal and external training prior to taking first case.</a:t>
            </a:r>
          </a:p>
          <a:p>
            <a:r>
              <a:rPr lang="en-US" dirty="0"/>
              <a:t>First client assigned to S.T.A.R program in October 2022.</a:t>
            </a:r>
          </a:p>
          <a:p>
            <a:pPr lvl="1"/>
            <a:r>
              <a:rPr lang="en-US" dirty="0"/>
              <a:t>On December 31, 2023, 29 active participants.</a:t>
            </a:r>
          </a:p>
          <a:p>
            <a:pPr lvl="1"/>
            <a:r>
              <a:rPr lang="en-US" dirty="0"/>
              <a:t>Serve clients from 25-71 years old, average client age is 35.</a:t>
            </a:r>
          </a:p>
          <a:p>
            <a:r>
              <a:rPr lang="en-US" dirty="0"/>
              <a:t>Opened STAR House in October 2023.</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79344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D131D3-E594-8A4B-98A0-A5F2B908CC1E}"/>
              </a:ext>
            </a:extLst>
          </p:cNvPr>
          <p:cNvSpPr>
            <a:spLocks noGrp="1"/>
          </p:cNvSpPr>
          <p:nvPr>
            <p:ph idx="4294967295"/>
          </p:nvPr>
        </p:nvSpPr>
        <p:spPr>
          <a:xfrm>
            <a:off x="16276" y="1025186"/>
            <a:ext cx="10515600" cy="3631468"/>
          </a:xfrm>
        </p:spPr>
        <p:txBody>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2" algn="ctr"/>
            <a:endParaRPr lang="en-US" dirty="0"/>
          </a:p>
          <a:p>
            <a:pPr lvl="2" algn="ctr"/>
            <a:endParaRPr lang="en-US" dirty="0"/>
          </a:p>
        </p:txBody>
      </p:sp>
      <p:graphicFrame>
        <p:nvGraphicFramePr>
          <p:cNvPr id="2" name="Chart 1">
            <a:extLst>
              <a:ext uri="{FF2B5EF4-FFF2-40B4-BE49-F238E27FC236}">
                <a16:creationId xmlns:a16="http://schemas.microsoft.com/office/drawing/2014/main" id="{77F5CA72-69A7-EB12-DB4C-F60C4A5FED31}"/>
              </a:ext>
            </a:extLst>
          </p:cNvPr>
          <p:cNvGraphicFramePr>
            <a:graphicFrameLocks/>
          </p:cNvGraphicFramePr>
          <p:nvPr>
            <p:extLst>
              <p:ext uri="{D42A27DB-BD31-4B8C-83A1-F6EECF244321}">
                <p14:modId xmlns:p14="http://schemas.microsoft.com/office/powerpoint/2010/main" val="2040379000"/>
              </p:ext>
            </p:extLst>
          </p:nvPr>
        </p:nvGraphicFramePr>
        <p:xfrm>
          <a:off x="58445" y="1371600"/>
          <a:ext cx="523856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3BB0D6F-DE6E-14F6-625A-BC7FB5FC397D}"/>
              </a:ext>
            </a:extLst>
          </p:cNvPr>
          <p:cNvSpPr txBox="1"/>
          <p:nvPr/>
        </p:nvSpPr>
        <p:spPr>
          <a:xfrm>
            <a:off x="-1480" y="186035"/>
            <a:ext cx="7563035" cy="584775"/>
          </a:xfrm>
          <a:prstGeom prst="rect">
            <a:avLst/>
          </a:prstGeom>
          <a:noFill/>
        </p:spPr>
        <p:txBody>
          <a:bodyPr wrap="square" rtlCol="0">
            <a:spAutoFit/>
          </a:bodyPr>
          <a:lstStyle/>
          <a:p>
            <a:pPr marL="457189" lvl="1" indent="0" algn="ctr">
              <a:buNone/>
            </a:pPr>
            <a:r>
              <a:rPr lang="en-US" sz="3200" dirty="0">
                <a:solidFill>
                  <a:schemeClr val="bg1"/>
                </a:solidFill>
              </a:rPr>
              <a:t>190 Total STAR Program Referrals </a:t>
            </a:r>
          </a:p>
        </p:txBody>
      </p:sp>
      <p:graphicFrame>
        <p:nvGraphicFramePr>
          <p:cNvPr id="4" name="Chart 3">
            <a:extLst>
              <a:ext uri="{FF2B5EF4-FFF2-40B4-BE49-F238E27FC236}">
                <a16:creationId xmlns:a16="http://schemas.microsoft.com/office/drawing/2014/main" id="{55591917-5231-17EE-BFED-B323A1B41B9F}"/>
              </a:ext>
            </a:extLst>
          </p:cNvPr>
          <p:cNvGraphicFramePr>
            <a:graphicFrameLocks/>
          </p:cNvGraphicFramePr>
          <p:nvPr>
            <p:extLst>
              <p:ext uri="{D42A27DB-BD31-4B8C-83A1-F6EECF244321}">
                <p14:modId xmlns:p14="http://schemas.microsoft.com/office/powerpoint/2010/main" val="1757426345"/>
              </p:ext>
            </p:extLst>
          </p:nvPr>
        </p:nvGraphicFramePr>
        <p:xfrm>
          <a:off x="5339179" y="1371600"/>
          <a:ext cx="6458505" cy="4715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11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0233-8F51-7790-D1C8-DFF29F19AEF5}"/>
              </a:ext>
            </a:extLst>
          </p:cNvPr>
          <p:cNvSpPr>
            <a:spLocks noGrp="1"/>
          </p:cNvSpPr>
          <p:nvPr>
            <p:ph type="title"/>
          </p:nvPr>
        </p:nvSpPr>
        <p:spPr>
          <a:xfrm>
            <a:off x="228600" y="152400"/>
            <a:ext cx="10567387" cy="686802"/>
          </a:xfrm>
        </p:spPr>
        <p:txBody>
          <a:bodyPr>
            <a:normAutofit fontScale="90000"/>
          </a:bodyPr>
          <a:lstStyle/>
          <a:p>
            <a:pPr algn="ctr"/>
            <a:r>
              <a:rPr lang="en-US" dirty="0">
                <a:solidFill>
                  <a:schemeClr val="bg1"/>
                </a:solidFill>
              </a:rPr>
              <a:t>STAR Drug Testing Appearance and Results Comparison By Month</a:t>
            </a:r>
          </a:p>
        </p:txBody>
      </p:sp>
      <p:graphicFrame>
        <p:nvGraphicFramePr>
          <p:cNvPr id="10" name="Table 9">
            <a:extLst>
              <a:ext uri="{FF2B5EF4-FFF2-40B4-BE49-F238E27FC236}">
                <a16:creationId xmlns:a16="http://schemas.microsoft.com/office/drawing/2014/main" id="{2ED2F08C-1A78-F38C-1B54-6545A30A9403}"/>
              </a:ext>
            </a:extLst>
          </p:cNvPr>
          <p:cNvGraphicFramePr>
            <a:graphicFrameLocks noGrp="1"/>
          </p:cNvGraphicFramePr>
          <p:nvPr>
            <p:extLst>
              <p:ext uri="{D42A27DB-BD31-4B8C-83A1-F6EECF244321}">
                <p14:modId xmlns:p14="http://schemas.microsoft.com/office/powerpoint/2010/main" val="3515054515"/>
              </p:ext>
            </p:extLst>
          </p:nvPr>
        </p:nvGraphicFramePr>
        <p:xfrm>
          <a:off x="228600" y="2022075"/>
          <a:ext cx="5867400" cy="332422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3303234596"/>
                    </a:ext>
                  </a:extLst>
                </a:gridCol>
                <a:gridCol w="1356741">
                  <a:extLst>
                    <a:ext uri="{9D8B030D-6E8A-4147-A177-3AD203B41FA5}">
                      <a16:colId xmlns:a16="http://schemas.microsoft.com/office/drawing/2014/main" val="1687600233"/>
                    </a:ext>
                  </a:extLst>
                </a:gridCol>
                <a:gridCol w="1417955">
                  <a:extLst>
                    <a:ext uri="{9D8B030D-6E8A-4147-A177-3AD203B41FA5}">
                      <a16:colId xmlns:a16="http://schemas.microsoft.com/office/drawing/2014/main" val="3410853001"/>
                    </a:ext>
                  </a:extLst>
                </a:gridCol>
                <a:gridCol w="1721104">
                  <a:extLst>
                    <a:ext uri="{9D8B030D-6E8A-4147-A177-3AD203B41FA5}">
                      <a16:colId xmlns:a16="http://schemas.microsoft.com/office/drawing/2014/main" val="1585638892"/>
                    </a:ext>
                  </a:extLst>
                </a:gridCol>
              </a:tblGrid>
              <a:tr h="392796">
                <a:tc>
                  <a:txBody>
                    <a:bodyPr/>
                    <a:lstStyle/>
                    <a:p>
                      <a:pPr algn="l" fontAlgn="b"/>
                      <a:r>
                        <a:rPr lang="en-US" sz="1400" b="1" u="none" strike="noStrike" dirty="0">
                          <a:effectLst/>
                        </a:rPr>
                        <a:t>Programming Month</a:t>
                      </a:r>
                      <a:endParaRPr lang="en-US"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Drug Testing Compliance Rate</a:t>
                      </a:r>
                      <a:endParaRPr lang="en-US"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Drug Testing Positivity Rate</a:t>
                      </a:r>
                      <a:endParaRPr lang="en-US"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Number of Participants by Month in Program</a:t>
                      </a:r>
                      <a:endParaRPr lang="en-US" sz="14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165910"/>
                  </a:ext>
                </a:extLst>
              </a:tr>
              <a:tr h="217015">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58</a:t>
                      </a:r>
                    </a:p>
                  </a:txBody>
                  <a:tcPr marL="9525" marR="9525" marT="9525" marB="0" anchor="b"/>
                </a:tc>
                <a:extLst>
                  <a:ext uri="{0D108BD9-81ED-4DB2-BD59-A6C34878D82A}">
                    <a16:rowId xmlns:a16="http://schemas.microsoft.com/office/drawing/2014/main" val="3885812382"/>
                  </a:ext>
                </a:extLst>
              </a:tr>
              <a:tr h="217015">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val="950788273"/>
                  </a:ext>
                </a:extLst>
              </a:tr>
              <a:tr h="217015">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val="1192078496"/>
                  </a:ext>
                </a:extLst>
              </a:tr>
              <a:tr h="217015">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2500292553"/>
                  </a:ext>
                </a:extLst>
              </a:tr>
              <a:tr h="217015">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3112873355"/>
                  </a:ext>
                </a:extLst>
              </a:tr>
              <a:tr h="217015">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801078352"/>
                  </a:ext>
                </a:extLst>
              </a:tr>
              <a:tr h="217015">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139413317"/>
                  </a:ext>
                </a:extLst>
              </a:tr>
              <a:tr h="217015">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2577079306"/>
                  </a:ext>
                </a:extLst>
              </a:tr>
              <a:tr h="217015">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2762632708"/>
                  </a:ext>
                </a:extLst>
              </a:tr>
              <a:tr h="217015">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2491924984"/>
                  </a:ext>
                </a:extLst>
              </a:tr>
              <a:tr h="217015">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52881806"/>
                  </a:ext>
                </a:extLst>
              </a:tr>
              <a:tr h="217015">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497847038"/>
                  </a:ext>
                </a:extLst>
              </a:tr>
            </a:tbl>
          </a:graphicData>
        </a:graphic>
      </p:graphicFrame>
      <p:graphicFrame>
        <p:nvGraphicFramePr>
          <p:cNvPr id="5" name="Chart 4">
            <a:extLst>
              <a:ext uri="{FF2B5EF4-FFF2-40B4-BE49-F238E27FC236}">
                <a16:creationId xmlns:a16="http://schemas.microsoft.com/office/drawing/2014/main" id="{95C17FF7-4D82-E408-B8C4-8C256C3468D3}"/>
              </a:ext>
            </a:extLst>
          </p:cNvPr>
          <p:cNvGraphicFramePr/>
          <p:nvPr>
            <p:extLst>
              <p:ext uri="{D42A27DB-BD31-4B8C-83A1-F6EECF244321}">
                <p14:modId xmlns:p14="http://schemas.microsoft.com/office/powerpoint/2010/main" val="3064698456"/>
              </p:ext>
            </p:extLst>
          </p:nvPr>
        </p:nvGraphicFramePr>
        <p:xfrm>
          <a:off x="6096000" y="2022075"/>
          <a:ext cx="5638800" cy="332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85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82982-DB0D-DA40-AA47-A5710492C714}"/>
              </a:ext>
            </a:extLst>
          </p:cNvPr>
          <p:cNvSpPr/>
          <p:nvPr/>
        </p:nvSpPr>
        <p:spPr>
          <a:xfrm>
            <a:off x="838200" y="330787"/>
            <a:ext cx="5593079" cy="276999"/>
          </a:xfrm>
          <a:prstGeom prst="rect">
            <a:avLst/>
          </a:prstGeom>
        </p:spPr>
        <p:txBody>
          <a:bodyPr wrap="square" lIns="0" tIns="0" rIns="0" bIns="0" anchor="ctr" anchorCtr="0">
            <a:noAutofit/>
          </a:bodyPr>
          <a:lstStyle/>
          <a:p>
            <a:r>
              <a:rPr lang="en-US" b="1" dirty="0">
                <a:solidFill>
                  <a:schemeClr val="bg1"/>
                </a:solidFill>
                <a:latin typeface="Roboto Slab" pitchFamily="2" charset="0"/>
                <a:ea typeface="Roboto Slab" pitchFamily="2" charset="0"/>
                <a:cs typeface="Roboto Light" panose="02000000000000000000" pitchFamily="2" charset="0"/>
              </a:rPr>
              <a:t>OUR AGENCY</a:t>
            </a:r>
            <a:endParaRPr lang="en-US" sz="1800" dirty="0"/>
          </a:p>
        </p:txBody>
      </p:sp>
      <p:sp>
        <p:nvSpPr>
          <p:cNvPr id="10" name="Content Placeholder 2">
            <a:extLst>
              <a:ext uri="{FF2B5EF4-FFF2-40B4-BE49-F238E27FC236}">
                <a16:creationId xmlns:a16="http://schemas.microsoft.com/office/drawing/2014/main" id="{46912F5A-D15C-8944-B481-78975AFF622A}"/>
              </a:ext>
            </a:extLst>
          </p:cNvPr>
          <p:cNvSpPr>
            <a:spLocks noGrp="1"/>
          </p:cNvSpPr>
          <p:nvPr>
            <p:ph idx="1"/>
          </p:nvPr>
        </p:nvSpPr>
        <p:spPr>
          <a:xfrm>
            <a:off x="838200" y="1371600"/>
            <a:ext cx="10515600" cy="4841631"/>
          </a:xfrm>
        </p:spPr>
        <p:txBody>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marL="0" lvl="0" indent="0">
              <a:buNone/>
            </a:pPr>
            <a:r>
              <a:rPr lang="en-US" dirty="0">
                <a:solidFill>
                  <a:srgbClr val="002060"/>
                </a:solidFill>
              </a:rPr>
              <a:t>Mission Statement</a:t>
            </a:r>
          </a:p>
          <a:p>
            <a:pPr marL="0" lvl="0" indent="0">
              <a:buNone/>
            </a:pPr>
            <a:r>
              <a:rPr lang="en-US" dirty="0"/>
              <a:t>The mission of the Department of Alternative Sentencing is to increase safety in the community by reducing recidivism among criminal offenders through a rehabilitative environment that includes accountability for offenses, opportunities for gaining and applying life skills, and sanctions for regressive behaviors.</a:t>
            </a:r>
          </a:p>
          <a:p>
            <a:pPr marL="0" lvl="0" indent="0">
              <a:buNone/>
            </a:pPr>
            <a:endParaRPr lang="en-US" dirty="0"/>
          </a:p>
          <a:p>
            <a:pPr marL="0" lvl="0" indent="0">
              <a:buNone/>
            </a:pPr>
            <a:r>
              <a:rPr lang="en-US" dirty="0">
                <a:solidFill>
                  <a:srgbClr val="002060"/>
                </a:solidFill>
              </a:rPr>
              <a:t>Vision Statement</a:t>
            </a:r>
          </a:p>
          <a:p>
            <a:pPr marL="0" lvl="0" indent="0">
              <a:buNone/>
            </a:pPr>
            <a:r>
              <a:rPr lang="en-US" dirty="0"/>
              <a:t>Dedication to improving the quality of life in our community through promoting community safety, providing innovative services, and rehabilitating offenders while treating all people with dignity and respect.</a:t>
            </a:r>
          </a:p>
        </p:txBody>
      </p:sp>
    </p:spTree>
    <p:extLst>
      <p:ext uri="{BB962C8B-B14F-4D97-AF65-F5344CB8AC3E}">
        <p14:creationId xmlns:p14="http://schemas.microsoft.com/office/powerpoint/2010/main" val="70431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D131D3-E594-8A4B-98A0-A5F2B908CC1E}"/>
              </a:ext>
            </a:extLst>
          </p:cNvPr>
          <p:cNvSpPr>
            <a:spLocks noGrp="1"/>
          </p:cNvSpPr>
          <p:nvPr>
            <p:ph idx="4294967295"/>
          </p:nvPr>
        </p:nvSpPr>
        <p:spPr>
          <a:xfrm>
            <a:off x="818965" y="1524000"/>
            <a:ext cx="10515600" cy="4800600"/>
          </a:xfrm>
        </p:spPr>
        <p:txBody>
          <a:bodyPr>
            <a:normAutofit/>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marL="457189" lvl="1" indent="0" algn="ctr">
              <a:buNone/>
            </a:pPr>
            <a:r>
              <a:rPr lang="en-US" i="1" dirty="0"/>
              <a:t>Redefining Success, Reinforcing Public Safety</a:t>
            </a:r>
          </a:p>
          <a:p>
            <a:pPr lvl="1"/>
            <a:endParaRPr lang="en-US" dirty="0"/>
          </a:p>
          <a:p>
            <a:pPr lvl="1"/>
            <a:r>
              <a:rPr lang="en-US" sz="1800" dirty="0"/>
              <a:t>17 Violation Arrests among a total of 62 participants over a 12-month period. </a:t>
            </a:r>
          </a:p>
          <a:p>
            <a:pPr marL="457189" lvl="1" indent="0">
              <a:buNone/>
            </a:pPr>
            <a:endParaRPr lang="en-US" sz="1800" dirty="0"/>
          </a:p>
          <a:p>
            <a:pPr lvl="1"/>
            <a:r>
              <a:rPr lang="en-US" sz="1800" dirty="0"/>
              <a:t>4 Participants convicted of new criminal charges, with 2 being ordered to return to the STAR program. </a:t>
            </a:r>
          </a:p>
          <a:p>
            <a:pPr lvl="1"/>
            <a:endParaRPr lang="en-US" sz="1800" dirty="0"/>
          </a:p>
          <a:p>
            <a:pPr lvl="1"/>
            <a:r>
              <a:rPr lang="en-US" sz="1800" dirty="0"/>
              <a:t>In the year prior to STAR’s inception, 65% of the individuals currently enrolled were arrested 2 or more times and charged criminally. Since the launch of the STAR program, a mere 6% of the individuals engaged in the program have gone on to accrue new criminal charges.</a:t>
            </a:r>
          </a:p>
          <a:p>
            <a:pPr marL="457189" lvl="1" indent="0">
              <a:buNone/>
            </a:pPr>
            <a:endParaRPr lang="en-US" dirty="0"/>
          </a:p>
          <a:p>
            <a:pPr lvl="1"/>
            <a:endParaRPr lang="en-US" dirty="0"/>
          </a:p>
          <a:p>
            <a:pPr marL="457189" lvl="1" indent="0">
              <a:buNone/>
            </a:pPr>
            <a:endParaRPr lang="en-US" dirty="0"/>
          </a:p>
          <a:p>
            <a:pPr lvl="1"/>
            <a:endParaRPr lang="en-US" dirty="0"/>
          </a:p>
        </p:txBody>
      </p:sp>
      <p:sp>
        <p:nvSpPr>
          <p:cNvPr id="3" name="TextBox 2">
            <a:extLst>
              <a:ext uri="{FF2B5EF4-FFF2-40B4-BE49-F238E27FC236}">
                <a16:creationId xmlns:a16="http://schemas.microsoft.com/office/drawing/2014/main" id="{43BB0D6F-DE6E-14F6-625A-BC7FB5FC397D}"/>
              </a:ext>
            </a:extLst>
          </p:cNvPr>
          <p:cNvSpPr txBox="1"/>
          <p:nvPr/>
        </p:nvSpPr>
        <p:spPr>
          <a:xfrm>
            <a:off x="818965" y="198003"/>
            <a:ext cx="7944035" cy="584775"/>
          </a:xfrm>
          <a:prstGeom prst="rect">
            <a:avLst/>
          </a:prstGeom>
          <a:noFill/>
        </p:spPr>
        <p:txBody>
          <a:bodyPr wrap="square" rtlCol="0">
            <a:spAutoFit/>
          </a:bodyPr>
          <a:lstStyle/>
          <a:p>
            <a:r>
              <a:rPr lang="en-US" sz="3200" dirty="0">
                <a:solidFill>
                  <a:schemeClr val="bg1"/>
                </a:solidFill>
              </a:rPr>
              <a:t>12-Month STAR Recidivism Data Review </a:t>
            </a:r>
          </a:p>
        </p:txBody>
      </p:sp>
    </p:spTree>
    <p:extLst>
      <p:ext uri="{BB962C8B-B14F-4D97-AF65-F5344CB8AC3E}">
        <p14:creationId xmlns:p14="http://schemas.microsoft.com/office/powerpoint/2010/main" val="381760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534A-1684-305D-C8EB-AF47826177D1}"/>
              </a:ext>
            </a:extLst>
          </p:cNvPr>
          <p:cNvSpPr>
            <a:spLocks noGrp="1"/>
          </p:cNvSpPr>
          <p:nvPr>
            <p:ph type="title"/>
          </p:nvPr>
        </p:nvSpPr>
        <p:spPr>
          <a:xfrm>
            <a:off x="838200" y="152400"/>
            <a:ext cx="10515600" cy="686802"/>
          </a:xfrm>
        </p:spPr>
        <p:txBody>
          <a:bodyPr/>
          <a:lstStyle/>
          <a:p>
            <a:pPr algn="ctr"/>
            <a:r>
              <a:rPr lang="en-US" dirty="0">
                <a:solidFill>
                  <a:schemeClr val="bg1"/>
                </a:solidFill>
              </a:rPr>
              <a:t>STAR Recovery House </a:t>
            </a:r>
          </a:p>
        </p:txBody>
      </p:sp>
      <p:pic>
        <p:nvPicPr>
          <p:cNvPr id="2050" name="Picture 2" descr="Photo 1">
            <a:extLst>
              <a:ext uri="{FF2B5EF4-FFF2-40B4-BE49-F238E27FC236}">
                <a16:creationId xmlns:a16="http://schemas.microsoft.com/office/drawing/2014/main" id="{8DD7EB56-FF6A-9905-0ADA-9CDB58DF6A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9818" y="3575854"/>
            <a:ext cx="1922682" cy="1442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C7DE56-0834-66BB-FE10-6B63727906E8}"/>
              </a:ext>
            </a:extLst>
          </p:cNvPr>
          <p:cNvSpPr txBox="1"/>
          <p:nvPr/>
        </p:nvSpPr>
        <p:spPr>
          <a:xfrm>
            <a:off x="533400" y="1543049"/>
            <a:ext cx="2743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FRN funded project</a:t>
            </a:r>
          </a:p>
          <a:p>
            <a:endParaRPr lang="en-US" dirty="0"/>
          </a:p>
          <a:p>
            <a:pPr marL="285750" indent="-285750">
              <a:buFont typeface="Arial" panose="020B0604020202020204" pitchFamily="34" charset="0"/>
              <a:buChar char="•"/>
            </a:pPr>
            <a:r>
              <a:rPr lang="en-US" dirty="0"/>
              <a:t>Life Changes Inc. and </a:t>
            </a:r>
            <a:r>
              <a:rPr lang="en-US" dirty="0" err="1"/>
              <a:t>SilverSummit</a:t>
            </a:r>
            <a:r>
              <a:rPr lang="en-US" dirty="0"/>
              <a:t> Health Plan collaboration</a:t>
            </a:r>
          </a:p>
          <a:p>
            <a:endParaRPr lang="en-US" dirty="0"/>
          </a:p>
          <a:p>
            <a:pPr marL="285750" indent="-285750">
              <a:buFont typeface="Arial" panose="020B0604020202020204" pitchFamily="34" charset="0"/>
              <a:buChar char="•"/>
            </a:pPr>
            <a:r>
              <a:rPr lang="en-US" dirty="0"/>
              <a:t>Sober living for 8 STAR program participants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Live-in House Manager</a:t>
            </a:r>
          </a:p>
          <a:p>
            <a:endParaRPr lang="en-US" dirty="0"/>
          </a:p>
          <a:p>
            <a:endParaRPr lang="en-US" dirty="0"/>
          </a:p>
        </p:txBody>
      </p:sp>
      <p:sp>
        <p:nvSpPr>
          <p:cNvPr id="5" name="TextBox 4">
            <a:extLst>
              <a:ext uri="{FF2B5EF4-FFF2-40B4-BE49-F238E27FC236}">
                <a16:creationId xmlns:a16="http://schemas.microsoft.com/office/drawing/2014/main" id="{5AADE176-D9D8-5BD3-4325-9392B130FF9E}"/>
              </a:ext>
            </a:extLst>
          </p:cNvPr>
          <p:cNvSpPr txBox="1"/>
          <p:nvPr/>
        </p:nvSpPr>
        <p:spPr>
          <a:xfrm>
            <a:off x="8991600" y="1676400"/>
            <a:ext cx="2819400" cy="2800767"/>
          </a:xfrm>
          <a:prstGeom prst="rect">
            <a:avLst/>
          </a:prstGeom>
          <a:noFill/>
        </p:spPr>
        <p:txBody>
          <a:bodyPr wrap="square" rtlCol="0">
            <a:spAutoFit/>
          </a:bodyPr>
          <a:lstStyle/>
          <a:p>
            <a:pPr marL="285750" indent="-285750">
              <a:buFont typeface="Arial" panose="020B0604020202020204" pitchFamily="34" charset="0"/>
              <a:buChar char="•"/>
            </a:pPr>
            <a:r>
              <a:rPr lang="en-US" dirty="0"/>
              <a:t>A revolving door of prosocial opportunity</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Reps for Recovery</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Food Bank of Northern Nevada</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The Change Companies</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err="1"/>
              <a:t>SilverSummit</a:t>
            </a:r>
            <a:endParaRPr lang="en-US" sz="1400" dirty="0"/>
          </a:p>
        </p:txBody>
      </p:sp>
      <p:pic>
        <p:nvPicPr>
          <p:cNvPr id="1026" name="3650D3AC-4DA1-41DC-AF3E-DBEFFFEC3783" descr="IMG_2324.jpg">
            <a:extLst>
              <a:ext uri="{FF2B5EF4-FFF2-40B4-BE49-F238E27FC236}">
                <a16:creationId xmlns:a16="http://schemas.microsoft.com/office/drawing/2014/main" id="{199036F2-6896-253A-9773-D52E4654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14611"/>
            <a:ext cx="3563679" cy="26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5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D79F-39E0-5B9A-4CA8-269BD3238118}"/>
              </a:ext>
            </a:extLst>
          </p:cNvPr>
          <p:cNvSpPr>
            <a:spLocks noGrp="1"/>
          </p:cNvSpPr>
          <p:nvPr>
            <p:ph type="title"/>
          </p:nvPr>
        </p:nvSpPr>
        <p:spPr>
          <a:xfrm>
            <a:off x="838200" y="152400"/>
            <a:ext cx="10515600" cy="685800"/>
          </a:xfrm>
        </p:spPr>
        <p:txBody>
          <a:bodyPr/>
          <a:lstStyle/>
          <a:p>
            <a:r>
              <a:rPr lang="en-US" dirty="0">
                <a:solidFill>
                  <a:schemeClr val="bg1"/>
                </a:solidFill>
              </a:rPr>
              <a:t>REVENUE</a:t>
            </a:r>
          </a:p>
        </p:txBody>
      </p:sp>
      <p:graphicFrame>
        <p:nvGraphicFramePr>
          <p:cNvPr id="7" name="Table 7">
            <a:extLst>
              <a:ext uri="{FF2B5EF4-FFF2-40B4-BE49-F238E27FC236}">
                <a16:creationId xmlns:a16="http://schemas.microsoft.com/office/drawing/2014/main" id="{23D0E50C-BC80-F756-771D-09EFF32F3EA3}"/>
              </a:ext>
            </a:extLst>
          </p:cNvPr>
          <p:cNvGraphicFramePr>
            <a:graphicFrameLocks noGrp="1"/>
          </p:cNvGraphicFramePr>
          <p:nvPr>
            <p:ph idx="1"/>
            <p:extLst>
              <p:ext uri="{D42A27DB-BD31-4B8C-83A1-F6EECF244321}">
                <p14:modId xmlns:p14="http://schemas.microsoft.com/office/powerpoint/2010/main" val="3935860727"/>
              </p:ext>
            </p:extLst>
          </p:nvPr>
        </p:nvGraphicFramePr>
        <p:xfrm>
          <a:off x="838200" y="1143000"/>
          <a:ext cx="10515600" cy="5114109"/>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452565445"/>
                    </a:ext>
                  </a:extLst>
                </a:gridCol>
                <a:gridCol w="2103120">
                  <a:extLst>
                    <a:ext uri="{9D8B030D-6E8A-4147-A177-3AD203B41FA5}">
                      <a16:colId xmlns:a16="http://schemas.microsoft.com/office/drawing/2014/main" val="204209591"/>
                    </a:ext>
                  </a:extLst>
                </a:gridCol>
                <a:gridCol w="2103120">
                  <a:extLst>
                    <a:ext uri="{9D8B030D-6E8A-4147-A177-3AD203B41FA5}">
                      <a16:colId xmlns:a16="http://schemas.microsoft.com/office/drawing/2014/main" val="2871756898"/>
                    </a:ext>
                  </a:extLst>
                </a:gridCol>
                <a:gridCol w="2103120">
                  <a:extLst>
                    <a:ext uri="{9D8B030D-6E8A-4147-A177-3AD203B41FA5}">
                      <a16:colId xmlns:a16="http://schemas.microsoft.com/office/drawing/2014/main" val="559472469"/>
                    </a:ext>
                  </a:extLst>
                </a:gridCol>
                <a:gridCol w="2103120">
                  <a:extLst>
                    <a:ext uri="{9D8B030D-6E8A-4147-A177-3AD203B41FA5}">
                      <a16:colId xmlns:a16="http://schemas.microsoft.com/office/drawing/2014/main" val="3219958418"/>
                    </a:ext>
                  </a:extLst>
                </a:gridCol>
              </a:tblGrid>
              <a:tr h="359229">
                <a:tc>
                  <a:txBody>
                    <a:bodyPr/>
                    <a:lstStyle/>
                    <a:p>
                      <a:endParaRPr lang="en-US" dirty="0"/>
                    </a:p>
                  </a:txBody>
                  <a:tcPr/>
                </a:tc>
                <a:tc>
                  <a:txBody>
                    <a:bodyPr/>
                    <a:lstStyle/>
                    <a:p>
                      <a:r>
                        <a:rPr lang="en-US" dirty="0"/>
                        <a:t>2020</a:t>
                      </a:r>
                    </a:p>
                  </a:txBody>
                  <a:tcPr/>
                </a:tc>
                <a:tc>
                  <a:txBody>
                    <a:bodyPr/>
                    <a:lstStyle/>
                    <a:p>
                      <a:r>
                        <a:rPr lang="en-US" dirty="0"/>
                        <a:t>2021</a:t>
                      </a:r>
                    </a:p>
                  </a:txBody>
                  <a:tcPr/>
                </a:tc>
                <a:tc>
                  <a:txBody>
                    <a:bodyPr/>
                    <a:lstStyle/>
                    <a:p>
                      <a:r>
                        <a:rPr lang="en-US" dirty="0"/>
                        <a:t>2022</a:t>
                      </a:r>
                    </a:p>
                  </a:txBody>
                  <a:tcPr/>
                </a:tc>
                <a:tc>
                  <a:txBody>
                    <a:bodyPr/>
                    <a:lstStyle/>
                    <a:p>
                      <a:r>
                        <a:rPr lang="en-US" dirty="0"/>
                        <a:t>2023</a:t>
                      </a:r>
                    </a:p>
                  </a:txBody>
                  <a:tcPr/>
                </a:tc>
                <a:extLst>
                  <a:ext uri="{0D108BD9-81ED-4DB2-BD59-A6C34878D82A}">
                    <a16:rowId xmlns:a16="http://schemas.microsoft.com/office/drawing/2014/main" val="389561843"/>
                  </a:ext>
                </a:extLst>
              </a:tr>
              <a:tr h="359229">
                <a:tc>
                  <a:txBody>
                    <a:bodyPr/>
                    <a:lstStyle/>
                    <a:p>
                      <a:r>
                        <a:rPr lang="en-US" sz="1200" dirty="0"/>
                        <a:t>Probation Fees</a:t>
                      </a:r>
                    </a:p>
                  </a:txBody>
                  <a:tcPr/>
                </a:tc>
                <a:tc>
                  <a:txBody>
                    <a:bodyPr/>
                    <a:lstStyle/>
                    <a:p>
                      <a:r>
                        <a:rPr lang="en-US" dirty="0"/>
                        <a:t>$13,644</a:t>
                      </a:r>
                    </a:p>
                  </a:txBody>
                  <a:tcPr/>
                </a:tc>
                <a:tc>
                  <a:txBody>
                    <a:bodyPr/>
                    <a:lstStyle/>
                    <a:p>
                      <a:r>
                        <a:rPr lang="en-US" dirty="0"/>
                        <a:t>$44,589</a:t>
                      </a:r>
                    </a:p>
                  </a:txBody>
                  <a:tcPr/>
                </a:tc>
                <a:tc>
                  <a:txBody>
                    <a:bodyPr/>
                    <a:lstStyle/>
                    <a:p>
                      <a:r>
                        <a:rPr lang="en-US" dirty="0"/>
                        <a:t>$86,910</a:t>
                      </a:r>
                    </a:p>
                  </a:txBody>
                  <a:tcPr/>
                </a:tc>
                <a:tc>
                  <a:txBody>
                    <a:bodyPr/>
                    <a:lstStyle/>
                    <a:p>
                      <a:r>
                        <a:rPr lang="en-US" dirty="0"/>
                        <a:t>$67,951</a:t>
                      </a:r>
                    </a:p>
                  </a:txBody>
                  <a:tcPr/>
                </a:tc>
                <a:extLst>
                  <a:ext uri="{0D108BD9-81ED-4DB2-BD59-A6C34878D82A}">
                    <a16:rowId xmlns:a16="http://schemas.microsoft.com/office/drawing/2014/main" val="200169224"/>
                  </a:ext>
                </a:extLst>
              </a:tr>
              <a:tr h="359229">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87923563"/>
                  </a:ext>
                </a:extLst>
              </a:tr>
              <a:tr h="359229">
                <a:tc>
                  <a:txBody>
                    <a:bodyPr/>
                    <a:lstStyle/>
                    <a:p>
                      <a:r>
                        <a:rPr lang="en-US" sz="1200" dirty="0"/>
                        <a:t>Self- Pay Test Fees</a:t>
                      </a:r>
                    </a:p>
                  </a:txBody>
                  <a:tcPr/>
                </a:tc>
                <a:tc>
                  <a:txBody>
                    <a:bodyPr/>
                    <a:lstStyle/>
                    <a:p>
                      <a:r>
                        <a:rPr lang="en-US" dirty="0"/>
                        <a:t>$228,470</a:t>
                      </a:r>
                    </a:p>
                  </a:txBody>
                  <a:tcPr/>
                </a:tc>
                <a:tc>
                  <a:txBody>
                    <a:bodyPr/>
                    <a:lstStyle/>
                    <a:p>
                      <a:r>
                        <a:rPr lang="en-US" dirty="0"/>
                        <a:t>$311,703</a:t>
                      </a:r>
                    </a:p>
                  </a:txBody>
                  <a:tcPr/>
                </a:tc>
                <a:tc>
                  <a:txBody>
                    <a:bodyPr/>
                    <a:lstStyle/>
                    <a:p>
                      <a:r>
                        <a:rPr lang="en-US" dirty="0"/>
                        <a:t>$327,295</a:t>
                      </a:r>
                    </a:p>
                  </a:txBody>
                  <a:tcPr/>
                </a:tc>
                <a:tc>
                  <a:txBody>
                    <a:bodyPr/>
                    <a:lstStyle/>
                    <a:p>
                      <a:r>
                        <a:rPr lang="en-US" dirty="0"/>
                        <a:t>$333,205</a:t>
                      </a:r>
                    </a:p>
                  </a:txBody>
                  <a:tcPr/>
                </a:tc>
                <a:extLst>
                  <a:ext uri="{0D108BD9-81ED-4DB2-BD59-A6C34878D82A}">
                    <a16:rowId xmlns:a16="http://schemas.microsoft.com/office/drawing/2014/main" val="306842026"/>
                  </a:ext>
                </a:extLst>
              </a:tr>
              <a:tr h="359229">
                <a:tc>
                  <a:txBody>
                    <a:bodyPr/>
                    <a:lstStyle/>
                    <a:p>
                      <a:endParaRPr lang="en-US" sz="12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77120736"/>
                  </a:ext>
                </a:extLst>
              </a:tr>
              <a:tr h="359229">
                <a:tc>
                  <a:txBody>
                    <a:bodyPr/>
                    <a:lstStyle/>
                    <a:p>
                      <a:r>
                        <a:rPr lang="en-US" sz="1200" dirty="0"/>
                        <a:t>Electronic Monitoring Fees</a:t>
                      </a:r>
                    </a:p>
                  </a:txBody>
                  <a:tcPr/>
                </a:tc>
                <a:tc>
                  <a:txBody>
                    <a:bodyPr/>
                    <a:lstStyle/>
                    <a:p>
                      <a:endParaRPr lang="en-US"/>
                    </a:p>
                  </a:txBody>
                  <a:tcPr/>
                </a:tc>
                <a:tc>
                  <a:txBody>
                    <a:bodyPr/>
                    <a:lstStyle/>
                    <a:p>
                      <a:endParaRPr lang="en-US"/>
                    </a:p>
                  </a:txBody>
                  <a:tcPr/>
                </a:tc>
                <a:tc>
                  <a:txBody>
                    <a:bodyPr/>
                    <a:lstStyle/>
                    <a:p>
                      <a:r>
                        <a:rPr lang="en-US" dirty="0"/>
                        <a:t>$69,365 **</a:t>
                      </a:r>
                    </a:p>
                  </a:txBody>
                  <a:tcPr/>
                </a:tc>
                <a:tc>
                  <a:txBody>
                    <a:bodyPr/>
                    <a:lstStyle/>
                    <a:p>
                      <a:r>
                        <a:rPr lang="en-US" dirty="0"/>
                        <a:t>$66,155</a:t>
                      </a:r>
                    </a:p>
                  </a:txBody>
                  <a:tcPr/>
                </a:tc>
                <a:extLst>
                  <a:ext uri="{0D108BD9-81ED-4DB2-BD59-A6C34878D82A}">
                    <a16:rowId xmlns:a16="http://schemas.microsoft.com/office/drawing/2014/main" val="3655886463"/>
                  </a:ext>
                </a:extLst>
              </a:tr>
              <a:tr h="359229">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98206521"/>
                  </a:ext>
                </a:extLst>
              </a:tr>
              <a:tr h="359229">
                <a:tc>
                  <a:txBody>
                    <a:bodyPr/>
                    <a:lstStyle/>
                    <a:p>
                      <a:r>
                        <a:rPr lang="en-US" sz="1200" dirty="0"/>
                        <a:t>Subsidized Income</a:t>
                      </a:r>
                    </a:p>
                  </a:txBody>
                  <a:tcPr/>
                </a:tc>
                <a:tc>
                  <a:txBody>
                    <a:bodyPr/>
                    <a:lstStyle/>
                    <a:p>
                      <a:r>
                        <a:rPr lang="en-US" dirty="0"/>
                        <a:t>$447,749</a:t>
                      </a:r>
                    </a:p>
                  </a:txBody>
                  <a:tcPr/>
                </a:tc>
                <a:tc>
                  <a:txBody>
                    <a:bodyPr/>
                    <a:lstStyle/>
                    <a:p>
                      <a:r>
                        <a:rPr lang="en-US" dirty="0"/>
                        <a:t>$652,825</a:t>
                      </a:r>
                    </a:p>
                  </a:txBody>
                  <a:tcPr/>
                </a:tc>
                <a:tc>
                  <a:txBody>
                    <a:bodyPr/>
                    <a:lstStyle/>
                    <a:p>
                      <a:r>
                        <a:rPr lang="en-US" dirty="0"/>
                        <a:t>$742,264</a:t>
                      </a:r>
                    </a:p>
                  </a:txBody>
                  <a:tcPr/>
                </a:tc>
                <a:tc>
                  <a:txBody>
                    <a:bodyPr/>
                    <a:lstStyle/>
                    <a:p>
                      <a:r>
                        <a:rPr lang="en-US" dirty="0"/>
                        <a:t>$828,844</a:t>
                      </a:r>
                    </a:p>
                  </a:txBody>
                  <a:tcPr/>
                </a:tc>
                <a:extLst>
                  <a:ext uri="{0D108BD9-81ED-4DB2-BD59-A6C34878D82A}">
                    <a16:rowId xmlns:a16="http://schemas.microsoft.com/office/drawing/2014/main" val="312819838"/>
                  </a:ext>
                </a:extLst>
              </a:tr>
              <a:tr h="359229">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12683689"/>
                  </a:ext>
                </a:extLst>
              </a:tr>
              <a:tr h="359229">
                <a:tc>
                  <a:txBody>
                    <a:bodyPr/>
                    <a:lstStyle/>
                    <a:p>
                      <a:pPr algn="r"/>
                      <a:r>
                        <a:rPr lang="en-US" sz="1200" dirty="0"/>
                        <a:t>Total</a:t>
                      </a:r>
                    </a:p>
                  </a:txBody>
                  <a:tcPr/>
                </a:tc>
                <a:tc>
                  <a:txBody>
                    <a:bodyPr/>
                    <a:lstStyle/>
                    <a:p>
                      <a:r>
                        <a:rPr lang="en-US" dirty="0"/>
                        <a:t>$689,863</a:t>
                      </a:r>
                    </a:p>
                  </a:txBody>
                  <a:tcPr/>
                </a:tc>
                <a:tc>
                  <a:txBody>
                    <a:bodyPr/>
                    <a:lstStyle/>
                    <a:p>
                      <a:r>
                        <a:rPr lang="en-US" dirty="0"/>
                        <a:t>$1,009,117</a:t>
                      </a:r>
                    </a:p>
                  </a:txBody>
                  <a:tcPr/>
                </a:tc>
                <a:tc>
                  <a:txBody>
                    <a:bodyPr/>
                    <a:lstStyle/>
                    <a:p>
                      <a:r>
                        <a:rPr lang="en-US" dirty="0"/>
                        <a:t>$1,225,834</a:t>
                      </a:r>
                    </a:p>
                  </a:txBody>
                  <a:tcPr/>
                </a:tc>
                <a:tc>
                  <a:txBody>
                    <a:bodyPr/>
                    <a:lstStyle/>
                    <a:p>
                      <a:r>
                        <a:rPr lang="en-US" dirty="0"/>
                        <a:t>$1,296,155</a:t>
                      </a:r>
                    </a:p>
                  </a:txBody>
                  <a:tcPr/>
                </a:tc>
                <a:extLst>
                  <a:ext uri="{0D108BD9-81ED-4DB2-BD59-A6C34878D82A}">
                    <a16:rowId xmlns:a16="http://schemas.microsoft.com/office/drawing/2014/main" val="656658521"/>
                  </a:ext>
                </a:extLst>
              </a:tr>
              <a:tr h="359229">
                <a:tc>
                  <a:txBody>
                    <a:bodyPr/>
                    <a:lstStyle/>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8948848"/>
                  </a:ext>
                </a:extLst>
              </a:tr>
              <a:tr h="359229">
                <a:tc gridSpan="5">
                  <a:txBody>
                    <a:bodyPr/>
                    <a:lstStyle/>
                    <a:p>
                      <a:r>
                        <a:rPr lang="en-US" sz="1200" dirty="0"/>
                        <a:t>** Electronic Monitoring Fees not tracked until 2022</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14878895"/>
                  </a:ext>
                </a:extLst>
              </a:tr>
              <a:tr h="359229">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40606757"/>
                  </a:ext>
                </a:extLst>
              </a:tr>
              <a:tr h="359229">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90811328"/>
                  </a:ext>
                </a:extLst>
              </a:tr>
            </a:tbl>
          </a:graphicData>
        </a:graphic>
      </p:graphicFrame>
    </p:spTree>
    <p:extLst>
      <p:ext uri="{BB962C8B-B14F-4D97-AF65-F5344CB8AC3E}">
        <p14:creationId xmlns:p14="http://schemas.microsoft.com/office/powerpoint/2010/main" val="2286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C115B-B8F2-63D0-8274-F64B71BD0B4F}"/>
              </a:ext>
            </a:extLst>
          </p:cNvPr>
          <p:cNvSpPr>
            <a:spLocks noGrp="1"/>
          </p:cNvSpPr>
          <p:nvPr>
            <p:ph type="title"/>
          </p:nvPr>
        </p:nvSpPr>
        <p:spPr/>
        <p:txBody>
          <a:bodyPr/>
          <a:lstStyle/>
          <a:p>
            <a:pPr algn="ctr"/>
            <a:r>
              <a:rPr lang="en-US" dirty="0"/>
              <a:t>2023 Sober 24 Statistics</a:t>
            </a:r>
          </a:p>
        </p:txBody>
      </p:sp>
      <p:pic>
        <p:nvPicPr>
          <p:cNvPr id="7" name="Content Placeholder 6" descr="Logo&#10;&#10;Description automatically generated">
            <a:extLst>
              <a:ext uri="{FF2B5EF4-FFF2-40B4-BE49-F238E27FC236}">
                <a16:creationId xmlns:a16="http://schemas.microsoft.com/office/drawing/2014/main" id="{29E9A4D5-25A9-6A4C-E348-7ABE9D613DF2}"/>
              </a:ext>
            </a:extLst>
          </p:cNvPr>
          <p:cNvPicPr>
            <a:picLocks noGrp="1" noChangeAspect="1"/>
          </p:cNvPicPr>
          <p:nvPr>
            <p:ph idx="1"/>
          </p:nvPr>
        </p:nvPicPr>
        <p:blipFill>
          <a:blip r:embed="rId2"/>
          <a:stretch>
            <a:fillRect/>
          </a:stretch>
        </p:blipFill>
        <p:spPr>
          <a:xfrm>
            <a:off x="3556317" y="2487765"/>
            <a:ext cx="5079365" cy="2438095"/>
          </a:xfrm>
        </p:spPr>
      </p:pic>
    </p:spTree>
    <p:extLst>
      <p:ext uri="{BB962C8B-B14F-4D97-AF65-F5344CB8AC3E}">
        <p14:creationId xmlns:p14="http://schemas.microsoft.com/office/powerpoint/2010/main" val="243173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BCC7-443C-BDCE-2E20-A34A612D3020}"/>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SOBER 24</a:t>
            </a:r>
          </a:p>
        </p:txBody>
      </p:sp>
      <p:sp>
        <p:nvSpPr>
          <p:cNvPr id="3" name="Content Placeholder 2">
            <a:extLst>
              <a:ext uri="{FF2B5EF4-FFF2-40B4-BE49-F238E27FC236}">
                <a16:creationId xmlns:a16="http://schemas.microsoft.com/office/drawing/2014/main" id="{7EC4A731-DBC2-9E7F-FFBE-E1FFA35B7822}"/>
              </a:ext>
            </a:extLst>
          </p:cNvPr>
          <p:cNvSpPr>
            <a:spLocks noGrp="1"/>
          </p:cNvSpPr>
          <p:nvPr>
            <p:ph idx="1"/>
          </p:nvPr>
        </p:nvSpPr>
        <p:spPr>
          <a:xfrm>
            <a:off x="838200" y="1143000"/>
            <a:ext cx="10515600" cy="5105400"/>
          </a:xfrm>
        </p:spPr>
        <p:txBody>
          <a:bodyPr>
            <a:normAutofit/>
          </a:bodyPr>
          <a:lstStyle/>
          <a:p>
            <a:pPr marL="0" indent="0">
              <a:buNone/>
            </a:pPr>
            <a:r>
              <a:rPr lang="en-US" sz="3200" dirty="0"/>
              <a:t>2023 Sober 24 Highlights</a:t>
            </a:r>
          </a:p>
          <a:p>
            <a:pPr>
              <a:buFont typeface="Wingdings" panose="05000000000000000000" pitchFamily="2" charset="2"/>
              <a:buChar char="§"/>
            </a:pPr>
            <a:r>
              <a:rPr lang="en-US" dirty="0"/>
              <a:t>Remain a Naloxone Leave Behind location through the University of Nevada – CASAT Program</a:t>
            </a:r>
          </a:p>
          <a:p>
            <a:pPr>
              <a:buFont typeface="Wingdings" panose="05000000000000000000" pitchFamily="2" charset="2"/>
              <a:buChar char="§"/>
            </a:pPr>
            <a:r>
              <a:rPr lang="en-US" dirty="0"/>
              <a:t>Completed over 330,000 drug and alcohol tests</a:t>
            </a:r>
          </a:p>
          <a:p>
            <a:pPr lvl="1">
              <a:buFont typeface="Wingdings" panose="05000000000000000000" pitchFamily="2" charset="2"/>
              <a:buChar char="§"/>
            </a:pPr>
            <a:r>
              <a:rPr lang="en-US" dirty="0"/>
              <a:t>184,036 Breath Samples Taken</a:t>
            </a:r>
          </a:p>
          <a:p>
            <a:pPr lvl="1">
              <a:buFont typeface="Wingdings" panose="05000000000000000000" pitchFamily="2" charset="2"/>
              <a:buChar char="§"/>
            </a:pPr>
            <a:r>
              <a:rPr lang="en-US" dirty="0"/>
              <a:t>153,323 Drug Tests Completed</a:t>
            </a:r>
          </a:p>
          <a:p>
            <a:pPr>
              <a:buFont typeface="Wingdings" panose="05000000000000000000" pitchFamily="2" charset="2"/>
              <a:buChar char="§"/>
            </a:pPr>
            <a:r>
              <a:rPr lang="en-US" dirty="0"/>
              <a:t>Conducted testing for 27 local and out of area organizations</a:t>
            </a:r>
          </a:p>
          <a:p>
            <a:pPr marL="0" indent="0">
              <a:buNone/>
            </a:pPr>
            <a:endParaRPr lang="en-US" dirty="0"/>
          </a:p>
        </p:txBody>
      </p:sp>
    </p:spTree>
    <p:extLst>
      <p:ext uri="{BB962C8B-B14F-4D97-AF65-F5344CB8AC3E}">
        <p14:creationId xmlns:p14="http://schemas.microsoft.com/office/powerpoint/2010/main" val="374183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EB82-29A5-DDDD-9FE2-D1620E968572}"/>
              </a:ext>
            </a:extLst>
          </p:cNvPr>
          <p:cNvSpPr>
            <a:spLocks noGrp="1"/>
          </p:cNvSpPr>
          <p:nvPr>
            <p:ph type="title"/>
          </p:nvPr>
        </p:nvSpPr>
        <p:spPr>
          <a:xfrm>
            <a:off x="838200" y="152400"/>
            <a:ext cx="10515600" cy="685800"/>
          </a:xfrm>
        </p:spPr>
        <p:txBody>
          <a:bodyPr>
            <a:normAutofit/>
          </a:bodyPr>
          <a:lstStyle/>
          <a:p>
            <a:r>
              <a:rPr lang="en-US" sz="2400" dirty="0">
                <a:solidFill>
                  <a:schemeClr val="bg1"/>
                </a:solidFill>
              </a:rPr>
              <a:t>SOBER 24 – 2023 STATISTICS</a:t>
            </a:r>
          </a:p>
        </p:txBody>
      </p:sp>
      <p:sp>
        <p:nvSpPr>
          <p:cNvPr id="3" name="Content Placeholder 2">
            <a:extLst>
              <a:ext uri="{FF2B5EF4-FFF2-40B4-BE49-F238E27FC236}">
                <a16:creationId xmlns:a16="http://schemas.microsoft.com/office/drawing/2014/main" id="{60C12D06-D0D9-444B-5ECE-335E491058A7}"/>
              </a:ext>
            </a:extLst>
          </p:cNvPr>
          <p:cNvSpPr>
            <a:spLocks noGrp="1"/>
          </p:cNvSpPr>
          <p:nvPr>
            <p:ph idx="1"/>
          </p:nvPr>
        </p:nvSpPr>
        <p:spPr>
          <a:xfrm>
            <a:off x="838200" y="1143000"/>
            <a:ext cx="10515600" cy="5105400"/>
          </a:xfrm>
        </p:spPr>
        <p:txBody>
          <a:bodyPr>
            <a:normAutofit/>
          </a:bodyPr>
          <a:lstStyle/>
          <a:p>
            <a:pPr marL="0" indent="0">
              <a:buNone/>
            </a:pPr>
            <a:r>
              <a:rPr lang="en-US" sz="3200" dirty="0"/>
              <a:t>Sober 24 Drug Testing</a:t>
            </a:r>
          </a:p>
          <a:p>
            <a:r>
              <a:rPr lang="en-US" sz="2400" dirty="0"/>
              <a:t>Number of individuals tested: 6,356</a:t>
            </a:r>
          </a:p>
          <a:p>
            <a:r>
              <a:rPr lang="en-US" sz="2400" dirty="0"/>
              <a:t>Number of samples collected: 153,456</a:t>
            </a:r>
          </a:p>
          <a:p>
            <a:pPr lvl="1"/>
            <a:r>
              <a:rPr lang="en-US" sz="2200" dirty="0"/>
              <a:t>31,726 positive samples (20.67% positivity rate)</a:t>
            </a:r>
          </a:p>
          <a:p>
            <a:r>
              <a:rPr lang="en-US" sz="2400" dirty="0"/>
              <a:t>Number of assays (drugs) tested: 1,115,768</a:t>
            </a:r>
          </a:p>
          <a:p>
            <a:pPr lvl="1"/>
            <a:r>
              <a:rPr lang="en-US" sz="2200" dirty="0"/>
              <a:t>Illicit Drugs with the highest positivity rate:</a:t>
            </a:r>
          </a:p>
          <a:p>
            <a:pPr lvl="2"/>
            <a:r>
              <a:rPr lang="en-US" sz="1800" dirty="0"/>
              <a:t>THC 9.44%</a:t>
            </a:r>
          </a:p>
          <a:p>
            <a:pPr lvl="2"/>
            <a:r>
              <a:rPr lang="en-US" sz="1800" dirty="0"/>
              <a:t>Amphetamines 4.08%</a:t>
            </a:r>
          </a:p>
          <a:p>
            <a:pPr lvl="2"/>
            <a:r>
              <a:rPr lang="en-US" sz="1800" dirty="0"/>
              <a:t>Fentanyl 3.08%</a:t>
            </a:r>
          </a:p>
          <a:p>
            <a:pPr lvl="2"/>
            <a:r>
              <a:rPr lang="en-US" sz="1800" dirty="0"/>
              <a:t>Alcohol 2.74%</a:t>
            </a:r>
          </a:p>
          <a:p>
            <a:pPr lvl="2"/>
            <a:r>
              <a:rPr lang="en-US" sz="1800" dirty="0"/>
              <a:t>Opiates 1.03%</a:t>
            </a:r>
          </a:p>
          <a:p>
            <a:pPr lvl="2"/>
            <a:r>
              <a:rPr lang="en-US" sz="1800" dirty="0"/>
              <a:t>All other drugs at or below 1% positivity rate</a:t>
            </a:r>
          </a:p>
        </p:txBody>
      </p:sp>
    </p:spTree>
    <p:extLst>
      <p:ext uri="{BB962C8B-B14F-4D97-AF65-F5344CB8AC3E}">
        <p14:creationId xmlns:p14="http://schemas.microsoft.com/office/powerpoint/2010/main" val="377581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7355D-3039-E249-ABA5-AA341BED4F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856"/>
            <a:ext cx="12192000" cy="6858000"/>
          </a:xfrm>
          <a:prstGeom prst="rect">
            <a:avLst/>
          </a:prstGeom>
        </p:spPr>
      </p:pic>
      <p:sp>
        <p:nvSpPr>
          <p:cNvPr id="4" name="Title 1">
            <a:extLst>
              <a:ext uri="{FF2B5EF4-FFF2-40B4-BE49-F238E27FC236}">
                <a16:creationId xmlns:a16="http://schemas.microsoft.com/office/drawing/2014/main" id="{8FEE6A1A-CBFA-334A-AC26-86072326FF77}"/>
              </a:ext>
            </a:extLst>
          </p:cNvPr>
          <p:cNvSpPr txBox="1">
            <a:spLocks/>
          </p:cNvSpPr>
          <p:nvPr/>
        </p:nvSpPr>
        <p:spPr>
          <a:xfrm>
            <a:off x="1600200" y="762000"/>
            <a:ext cx="9144000" cy="2387600"/>
          </a:xfrm>
          <a:prstGeom prst="rect">
            <a:avLst/>
          </a:prstGeom>
        </p:spPr>
        <p:txBody>
          <a:bodyPr anchor="b"/>
          <a:lstStyle>
            <a:lvl1pPr algn="ctr" defTabSz="914377" rtl="0" eaLnBrk="1" latinLnBrk="0" hangingPunct="1">
              <a:lnSpc>
                <a:spcPct val="90000"/>
              </a:lnSpc>
              <a:spcBef>
                <a:spcPct val="0"/>
              </a:spcBef>
              <a:buNone/>
              <a:defRPr sz="6000" b="1" i="0" kern="1200">
                <a:solidFill>
                  <a:srgbClr val="0476A8"/>
                </a:solidFill>
                <a:latin typeface="Roboto Slab" pitchFamily="2" charset="0"/>
                <a:ea typeface="Roboto Slab" pitchFamily="2" charset="0"/>
                <a:cs typeface="+mj-cs"/>
              </a:defRPr>
            </a:lvl1pPr>
          </a:lstStyle>
          <a:p>
            <a:r>
              <a:rPr lang="en-US" sz="12000" dirty="0">
                <a:solidFill>
                  <a:schemeClr val="bg1"/>
                </a:solidFill>
              </a:rPr>
              <a:t>Thank you</a:t>
            </a:r>
          </a:p>
        </p:txBody>
      </p:sp>
      <p:sp>
        <p:nvSpPr>
          <p:cNvPr id="8" name="TextBox 7">
            <a:extLst>
              <a:ext uri="{FF2B5EF4-FFF2-40B4-BE49-F238E27FC236}">
                <a16:creationId xmlns:a16="http://schemas.microsoft.com/office/drawing/2014/main" id="{0B56E6C3-361E-ED40-B54A-78622F06DB76}"/>
              </a:ext>
            </a:extLst>
          </p:cNvPr>
          <p:cNvSpPr txBox="1"/>
          <p:nvPr/>
        </p:nvSpPr>
        <p:spPr>
          <a:xfrm>
            <a:off x="3771900" y="3406446"/>
            <a:ext cx="4800600" cy="369332"/>
          </a:xfrm>
          <a:prstGeom prst="rect">
            <a:avLst/>
          </a:prstGeom>
          <a:noFill/>
        </p:spPr>
        <p:txBody>
          <a:bodyPr wrap="square" rtlCol="0">
            <a:spAutoFit/>
          </a:bodyPr>
          <a:lstStyle/>
          <a:p>
            <a:pPr algn="ctr"/>
            <a:r>
              <a:rPr lang="en-US" b="1" dirty="0">
                <a:solidFill>
                  <a:schemeClr val="bg1"/>
                </a:solidFill>
                <a:latin typeface="Roboto Slab Light" pitchFamily="2" charset="0"/>
                <a:ea typeface="Roboto Slab Light" pitchFamily="2" charset="0"/>
                <a:cs typeface="Roboto Medium" panose="02000000000000000000" pitchFamily="2" charset="0"/>
              </a:rPr>
              <a:t>Chief Justin Roper</a:t>
            </a:r>
          </a:p>
        </p:txBody>
      </p:sp>
      <p:pic>
        <p:nvPicPr>
          <p:cNvPr id="7" name="Picture 6">
            <a:extLst>
              <a:ext uri="{FF2B5EF4-FFF2-40B4-BE49-F238E27FC236}">
                <a16:creationId xmlns:a16="http://schemas.microsoft.com/office/drawing/2014/main" id="{8890FBF6-03FD-3E44-BCAD-CD1A1D34A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8536" y="5304170"/>
            <a:ext cx="1114927" cy="1114170"/>
          </a:xfrm>
          <a:prstGeom prst="rect">
            <a:avLst/>
          </a:prstGeom>
        </p:spPr>
      </p:pic>
    </p:spTree>
    <p:extLst>
      <p:ext uri="{BB962C8B-B14F-4D97-AF65-F5344CB8AC3E}">
        <p14:creationId xmlns:p14="http://schemas.microsoft.com/office/powerpoint/2010/main" val="372557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D131D3-E594-8A4B-98A0-A5F2B908CC1E}"/>
              </a:ext>
            </a:extLst>
          </p:cNvPr>
          <p:cNvSpPr>
            <a:spLocks noGrp="1"/>
          </p:cNvSpPr>
          <p:nvPr>
            <p:ph idx="4294967295"/>
          </p:nvPr>
        </p:nvSpPr>
        <p:spPr>
          <a:xfrm>
            <a:off x="838200" y="1981200"/>
            <a:ext cx="10515600" cy="3936268"/>
          </a:xfrm>
        </p:spPr>
        <p:txBody>
          <a:bodyPr>
            <a:normAutofit/>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marL="0" lvl="0" indent="0">
              <a:buNone/>
            </a:pPr>
            <a:r>
              <a:rPr lang="en-US" sz="1600" dirty="0"/>
              <a:t>Embracing a steadfast commitment to the community, adult probation serves as a vital link in fostering rehabilitation and societal reintegration.  With a focus on accountability, support, and personal growth, the mission of adult probation transcends punitive measures, aiming to empower individuals and contribute to the well-being of the community we serve.</a:t>
            </a:r>
          </a:p>
          <a:p>
            <a:pPr marL="0" lvl="0" indent="0">
              <a:buNone/>
            </a:pPr>
            <a:r>
              <a:rPr lang="en-US" sz="1600" dirty="0"/>
              <a:t>As the Chief of Alternative Sentencing, my unwavering commitment extends beyond mere oversight; it is ensuring that we embody a dedication to transformative justice.  By fostering collaborative partnerships, implementing evidence-based practices, and prioritizing the holistic development of individuals under supervision, I strive to lead a probation system that not only ensures public safety but actively contributes to the flourishing of the individual and the community.</a:t>
            </a:r>
          </a:p>
          <a:p>
            <a:pPr marL="0" lvl="0" indent="0">
              <a:buNone/>
            </a:pPr>
            <a:r>
              <a:rPr lang="en-US" sz="1600" dirty="0"/>
              <a:t>To my staff, I am acutely aware that the heart of our commitment to the community lies in your dedicated efforts.  Your tireless work, compassion, and professionalism are the driving forces behind the success of the Washoe County Department of Alternative Sentencing.  Together, we forge a path toward rehabilitation, fostering a positive change, and ultimately contributing to the collective greatness of the community we call home.</a:t>
            </a:r>
          </a:p>
          <a:p>
            <a:pPr marL="0" lvl="0" indent="0">
              <a:buNone/>
            </a:pPr>
            <a:endParaRPr lang="en-US" sz="1400" dirty="0"/>
          </a:p>
        </p:txBody>
      </p:sp>
      <p:sp>
        <p:nvSpPr>
          <p:cNvPr id="14" name="Title 1">
            <a:extLst>
              <a:ext uri="{FF2B5EF4-FFF2-40B4-BE49-F238E27FC236}">
                <a16:creationId xmlns:a16="http://schemas.microsoft.com/office/drawing/2014/main" id="{409FC059-7E02-9B4B-985E-14117C141363}"/>
              </a:ext>
            </a:extLst>
          </p:cNvPr>
          <p:cNvSpPr>
            <a:spLocks noGrp="1"/>
          </p:cNvSpPr>
          <p:nvPr>
            <p:ph type="title"/>
          </p:nvPr>
        </p:nvSpPr>
        <p:spPr>
          <a:xfrm>
            <a:off x="838200" y="1398264"/>
            <a:ext cx="10515600" cy="707535"/>
          </a:xfrm>
        </p:spPr>
        <p:txBody>
          <a:bodyPr>
            <a:normAutofit/>
          </a:bodyPr>
          <a:lstStyle>
            <a:lvl1pPr>
              <a:defRPr b="1" i="0">
                <a:solidFill>
                  <a:srgbClr val="0476A8"/>
                </a:solidFill>
                <a:latin typeface="Roboto Slab" pitchFamily="2" charset="0"/>
                <a:ea typeface="Roboto Slab" pitchFamily="2" charset="0"/>
              </a:defRPr>
            </a:lvl1pPr>
          </a:lstStyle>
          <a:p>
            <a:r>
              <a:rPr lang="en-US" sz="1800" dirty="0"/>
              <a:t>MESSAGE FROM THE CHIEF</a:t>
            </a:r>
          </a:p>
        </p:txBody>
      </p:sp>
      <p:sp>
        <p:nvSpPr>
          <p:cNvPr id="6" name="Rectangle 5">
            <a:extLst>
              <a:ext uri="{FF2B5EF4-FFF2-40B4-BE49-F238E27FC236}">
                <a16:creationId xmlns:a16="http://schemas.microsoft.com/office/drawing/2014/main" id="{5C4AAFAA-9977-EB48-AF87-EDB4179DC46F}"/>
              </a:ext>
            </a:extLst>
          </p:cNvPr>
          <p:cNvSpPr/>
          <p:nvPr/>
        </p:nvSpPr>
        <p:spPr>
          <a:xfrm>
            <a:off x="838200" y="330787"/>
            <a:ext cx="5593079" cy="276999"/>
          </a:xfrm>
          <a:prstGeom prst="rect">
            <a:avLst/>
          </a:prstGeom>
        </p:spPr>
        <p:txBody>
          <a:bodyPr wrap="square" lIns="0" tIns="0" rIns="0" bIns="0" anchor="ctr" anchorCtr="0">
            <a:noAutofit/>
          </a:bodyPr>
          <a:lstStyle/>
          <a:p>
            <a:endParaRPr lang="en-US" sz="1800" dirty="0"/>
          </a:p>
        </p:txBody>
      </p:sp>
    </p:spTree>
    <p:extLst>
      <p:ext uri="{BB962C8B-B14F-4D97-AF65-F5344CB8AC3E}">
        <p14:creationId xmlns:p14="http://schemas.microsoft.com/office/powerpoint/2010/main" val="162433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883FC83-AF44-B256-57B9-CAECB1455448}"/>
              </a:ext>
            </a:extLst>
          </p:cNvPr>
          <p:cNvPicPr>
            <a:picLocks noGrp="1" noChangeAspect="1"/>
          </p:cNvPicPr>
          <p:nvPr>
            <p:ph idx="4294967295"/>
          </p:nvPr>
        </p:nvPicPr>
        <p:blipFill>
          <a:blip r:embed="rId2"/>
          <a:stretch>
            <a:fillRect/>
          </a:stretch>
        </p:blipFill>
        <p:spPr>
          <a:xfrm>
            <a:off x="2175710" y="1066800"/>
            <a:ext cx="7840579" cy="5181600"/>
          </a:xfrm>
        </p:spPr>
      </p:pic>
      <p:sp>
        <p:nvSpPr>
          <p:cNvPr id="5" name="Rectangle 4">
            <a:extLst>
              <a:ext uri="{FF2B5EF4-FFF2-40B4-BE49-F238E27FC236}">
                <a16:creationId xmlns:a16="http://schemas.microsoft.com/office/drawing/2014/main" id="{7A60EEDF-0A9C-7A41-AA85-2EBB528C3388}"/>
              </a:ext>
            </a:extLst>
          </p:cNvPr>
          <p:cNvSpPr/>
          <p:nvPr/>
        </p:nvSpPr>
        <p:spPr>
          <a:xfrm>
            <a:off x="838200" y="330787"/>
            <a:ext cx="5593079" cy="276999"/>
          </a:xfrm>
          <a:prstGeom prst="rect">
            <a:avLst/>
          </a:prstGeom>
        </p:spPr>
        <p:txBody>
          <a:bodyPr wrap="square" lIns="0" tIns="0" rIns="0" bIns="0" anchor="ctr" anchorCtr="0">
            <a:noAutofit/>
          </a:bodyPr>
          <a:lstStyle/>
          <a:p>
            <a:r>
              <a:rPr lang="en-US" sz="1800" b="1" dirty="0">
                <a:solidFill>
                  <a:schemeClr val="bg1"/>
                </a:solidFill>
                <a:latin typeface="Roboto Slab" pitchFamily="2" charset="0"/>
                <a:ea typeface="Roboto Slab" pitchFamily="2" charset="0"/>
                <a:cs typeface="Roboto Light" panose="02000000000000000000" pitchFamily="2" charset="0"/>
              </a:rPr>
              <a:t>Organizational Chart</a:t>
            </a:r>
            <a:endParaRPr lang="en-US" sz="1800" dirty="0"/>
          </a:p>
        </p:txBody>
      </p:sp>
    </p:spTree>
    <p:extLst>
      <p:ext uri="{BB962C8B-B14F-4D97-AF65-F5344CB8AC3E}">
        <p14:creationId xmlns:p14="http://schemas.microsoft.com/office/powerpoint/2010/main" val="6596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CBD8-E398-E8DF-0FB9-1FE2E78F9FA1}"/>
              </a:ext>
            </a:extLst>
          </p:cNvPr>
          <p:cNvSpPr>
            <a:spLocks noGrp="1"/>
          </p:cNvSpPr>
          <p:nvPr>
            <p:ph type="title"/>
          </p:nvPr>
        </p:nvSpPr>
        <p:spPr>
          <a:xfrm>
            <a:off x="838200" y="152400"/>
            <a:ext cx="5029200" cy="685800"/>
          </a:xfrm>
        </p:spPr>
        <p:txBody>
          <a:bodyPr/>
          <a:lstStyle/>
          <a:p>
            <a:r>
              <a:rPr lang="en-US" dirty="0">
                <a:solidFill>
                  <a:schemeClr val="bg1"/>
                </a:solidFill>
              </a:rPr>
              <a:t>Department Overview</a:t>
            </a:r>
          </a:p>
        </p:txBody>
      </p:sp>
      <p:sp>
        <p:nvSpPr>
          <p:cNvPr id="3" name="Content Placeholder 2">
            <a:extLst>
              <a:ext uri="{FF2B5EF4-FFF2-40B4-BE49-F238E27FC236}">
                <a16:creationId xmlns:a16="http://schemas.microsoft.com/office/drawing/2014/main" id="{A4553D67-95EC-7165-EBB5-BE42914D8D83}"/>
              </a:ext>
            </a:extLst>
          </p:cNvPr>
          <p:cNvSpPr>
            <a:spLocks noGrp="1"/>
          </p:cNvSpPr>
          <p:nvPr>
            <p:ph idx="1"/>
          </p:nvPr>
        </p:nvSpPr>
        <p:spPr>
          <a:xfrm>
            <a:off x="838200" y="1219200"/>
            <a:ext cx="10515600" cy="4876800"/>
          </a:xfrm>
        </p:spPr>
        <p:txBody>
          <a:bodyPr/>
          <a:lstStyle/>
          <a:p>
            <a:pPr marL="0" indent="0" algn="just" rtl="0" fontAlgn="base">
              <a:buNone/>
            </a:pPr>
            <a:r>
              <a:rPr lang="en-US" b="0" i="0" u="none" strike="noStrike" dirty="0">
                <a:effectLst/>
                <a:latin typeface="Calibri" panose="020F0502020204030204" pitchFamily="34" charset="0"/>
              </a:rPr>
              <a:t>The Department of Alternative Sentencing, under the authority of NRS 211A, is responsible for the monitoring of all pre-trial and misdemeanor adjudicated cases directed to us by any court within Washoe County.  Case responsibilities may include but are not limited to in-person reporting, monitoring counseling progress or referral, provisions for job training, drug and alcohol testing and random in-home visits any time without a warrant.  Cases are monitored for the duration of the suspended sentence which could be up to three years or until such time the probationer is released or revoked by the court of jurisdiction.</a:t>
            </a:r>
            <a:r>
              <a:rPr lang="en-US" b="0" i="0" dirty="0">
                <a:effectLst/>
                <a:latin typeface="Calibri" panose="020F0502020204030204" pitchFamily="34" charset="0"/>
              </a:rPr>
              <a:t>​</a:t>
            </a:r>
            <a:endParaRPr lang="en-US" b="0" i="0" dirty="0">
              <a:effectLst/>
              <a:latin typeface="Segoe UI" panose="020B0502040204020203" pitchFamily="34" charset="0"/>
            </a:endParaRPr>
          </a:p>
          <a:p>
            <a:pPr marL="0" indent="0" algn="just" rtl="0" fontAlgn="base">
              <a:buNone/>
            </a:pPr>
            <a:r>
              <a:rPr lang="en-US" b="0" i="0" u="none" strike="noStrike" dirty="0">
                <a:effectLst/>
                <a:latin typeface="Calibri" panose="020F0502020204030204" pitchFamily="34" charset="0"/>
              </a:rPr>
              <a:t>The Department of Alternative Sentencing is also the County's designated agency to provide all drug testing services as outlined in 2019 Legislative Bills AB236 and SB316.  Each bill has language that requires the utilization of drug and alcohol testing that shall be completed.  The Department has embraced its role as the Regional Drug Testing Facility by providing best practice drug testing services to 27 local and regional agencies.</a:t>
            </a:r>
            <a:endParaRPr lang="en-US" b="0" i="0" dirty="0">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308344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E495-908E-7C86-A0D6-7BDFC4EBCE97}"/>
              </a:ext>
            </a:extLst>
          </p:cNvPr>
          <p:cNvSpPr>
            <a:spLocks noGrp="1"/>
          </p:cNvSpPr>
          <p:nvPr>
            <p:ph type="title"/>
          </p:nvPr>
        </p:nvSpPr>
        <p:spPr>
          <a:xfrm>
            <a:off x="838200" y="152400"/>
            <a:ext cx="10515600" cy="685800"/>
          </a:xfrm>
        </p:spPr>
        <p:txBody>
          <a:bodyPr/>
          <a:lstStyle/>
          <a:p>
            <a:r>
              <a:rPr lang="en-US" dirty="0">
                <a:solidFill>
                  <a:schemeClr val="bg1"/>
                </a:solidFill>
              </a:rPr>
              <a:t>Strategic Plan</a:t>
            </a:r>
          </a:p>
        </p:txBody>
      </p:sp>
      <p:sp>
        <p:nvSpPr>
          <p:cNvPr id="3" name="Content Placeholder 2">
            <a:extLst>
              <a:ext uri="{FF2B5EF4-FFF2-40B4-BE49-F238E27FC236}">
                <a16:creationId xmlns:a16="http://schemas.microsoft.com/office/drawing/2014/main" id="{A6861A5E-C515-C4E8-E41F-9FF1B7090079}"/>
              </a:ext>
            </a:extLst>
          </p:cNvPr>
          <p:cNvSpPr>
            <a:spLocks noGrp="1"/>
          </p:cNvSpPr>
          <p:nvPr>
            <p:ph idx="1"/>
          </p:nvPr>
        </p:nvSpPr>
        <p:spPr>
          <a:xfrm>
            <a:off x="838200" y="1143000"/>
            <a:ext cx="10515600" cy="5029200"/>
          </a:xfrm>
        </p:spPr>
        <p:txBody>
          <a:bodyPr/>
          <a:lstStyle/>
          <a:p>
            <a:r>
              <a:rPr lang="en-US" dirty="0"/>
              <a:t>Develop proactive and evidence-based programs and services to reduce recidivism and focus on the core task of offender rehabilitation.</a:t>
            </a:r>
          </a:p>
          <a:p>
            <a:r>
              <a:rPr lang="en-US" dirty="0"/>
              <a:t>Increase collaboration with other departments to promote effective community policing, drug testing services and critical incident response.</a:t>
            </a:r>
          </a:p>
          <a:p>
            <a:r>
              <a:rPr lang="en-US" dirty="0"/>
              <a:t>Enhance Pre-Trial Supervision services provided to the courts.</a:t>
            </a:r>
          </a:p>
          <a:p>
            <a:r>
              <a:rPr lang="en-US" dirty="0"/>
              <a:t>Utilize technology to provide expanded services to clients, such as check-ins, house arrest, and alcohol and drug monitoring.</a:t>
            </a:r>
          </a:p>
          <a:p>
            <a:r>
              <a:rPr lang="en-US" dirty="0"/>
              <a:t>Continue to build an agile and resilient organization, with structures and processes that support our goals and ensure we are accountable to our community.</a:t>
            </a:r>
          </a:p>
          <a:p>
            <a:r>
              <a:rPr lang="en-US" dirty="0"/>
              <a:t>Nurture the belief in the intrinsic value of every person and continue to place people as the focus of our work.</a:t>
            </a:r>
          </a:p>
          <a:p>
            <a:endParaRPr lang="en-US" dirty="0"/>
          </a:p>
        </p:txBody>
      </p:sp>
    </p:spTree>
    <p:extLst>
      <p:ext uri="{BB962C8B-B14F-4D97-AF65-F5344CB8AC3E}">
        <p14:creationId xmlns:p14="http://schemas.microsoft.com/office/powerpoint/2010/main" val="121123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2FAE-FDD8-C21A-214B-2C21EC21E77F}"/>
              </a:ext>
            </a:extLst>
          </p:cNvPr>
          <p:cNvSpPr>
            <a:spLocks noGrp="1"/>
          </p:cNvSpPr>
          <p:nvPr>
            <p:ph type="title"/>
          </p:nvPr>
        </p:nvSpPr>
        <p:spPr>
          <a:xfrm>
            <a:off x="838200" y="152400"/>
            <a:ext cx="10515600" cy="685800"/>
          </a:xfrm>
        </p:spPr>
        <p:txBody>
          <a:bodyPr/>
          <a:lstStyle/>
          <a:p>
            <a:r>
              <a:rPr lang="en-US" dirty="0">
                <a:solidFill>
                  <a:schemeClr val="bg1"/>
                </a:solidFill>
              </a:rPr>
              <a:t>2023 Probation Highlights</a:t>
            </a:r>
          </a:p>
        </p:txBody>
      </p:sp>
      <p:sp>
        <p:nvSpPr>
          <p:cNvPr id="3" name="Content Placeholder 2">
            <a:extLst>
              <a:ext uri="{FF2B5EF4-FFF2-40B4-BE49-F238E27FC236}">
                <a16:creationId xmlns:a16="http://schemas.microsoft.com/office/drawing/2014/main" id="{19D734FC-4A0C-26C4-C887-6409D8BB7F9F}"/>
              </a:ext>
            </a:extLst>
          </p:cNvPr>
          <p:cNvSpPr>
            <a:spLocks noGrp="1"/>
          </p:cNvSpPr>
          <p:nvPr>
            <p:ph idx="1"/>
          </p:nvPr>
        </p:nvSpPr>
        <p:spPr>
          <a:xfrm>
            <a:off x="838200" y="1143000"/>
            <a:ext cx="10515600" cy="5105400"/>
          </a:xfrm>
        </p:spPr>
        <p:txBody>
          <a:bodyPr/>
          <a:lstStyle/>
          <a:p>
            <a:r>
              <a:rPr lang="en-US" dirty="0"/>
              <a:t>Supervised an average of 2,046 probation and pre-trial cases per month.</a:t>
            </a:r>
          </a:p>
          <a:p>
            <a:r>
              <a:rPr lang="en-US" dirty="0"/>
              <a:t>Opened first STAR House to provide sober living housing and resources for Alternative Sentencing participants.</a:t>
            </a:r>
          </a:p>
          <a:p>
            <a:r>
              <a:rPr lang="en-US" dirty="0"/>
              <a:t>Expanded the house-arrest program by 57%.</a:t>
            </a:r>
          </a:p>
          <a:p>
            <a:r>
              <a:rPr lang="en-US" dirty="0"/>
              <a:t>Rolled out two grant funded remote check-in kiosks into the community.</a:t>
            </a:r>
          </a:p>
          <a:p>
            <a:r>
              <a:rPr lang="en-US" dirty="0"/>
              <a:t>Diverted 284,670 jail days at a cost savings of $50,671,260 (based on daily jail cost rate of $178/day).</a:t>
            </a:r>
          </a:p>
        </p:txBody>
      </p:sp>
    </p:spTree>
    <p:extLst>
      <p:ext uri="{BB962C8B-B14F-4D97-AF65-F5344CB8AC3E}">
        <p14:creationId xmlns:p14="http://schemas.microsoft.com/office/powerpoint/2010/main" val="221258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D3480E-2CB7-76AC-E4A9-06176CE267BD}"/>
              </a:ext>
            </a:extLst>
          </p:cNvPr>
          <p:cNvSpPr>
            <a:spLocks noGrp="1"/>
          </p:cNvSpPr>
          <p:nvPr>
            <p:ph type="title"/>
          </p:nvPr>
        </p:nvSpPr>
        <p:spPr/>
        <p:txBody>
          <a:bodyPr/>
          <a:lstStyle/>
          <a:p>
            <a:pPr algn="ctr"/>
            <a:r>
              <a:rPr lang="en-US" dirty="0"/>
              <a:t>2023 Alternative Sentencing Statistics</a:t>
            </a:r>
          </a:p>
        </p:txBody>
      </p:sp>
      <p:pic>
        <p:nvPicPr>
          <p:cNvPr id="7" name="Content Placeholder 6" descr="Shape, arrow&#10;&#10;Description automatically generated">
            <a:extLst>
              <a:ext uri="{FF2B5EF4-FFF2-40B4-BE49-F238E27FC236}">
                <a16:creationId xmlns:a16="http://schemas.microsoft.com/office/drawing/2014/main" id="{96F277F0-7754-CECE-ABDE-DAA6FB427627}"/>
              </a:ext>
            </a:extLst>
          </p:cNvPr>
          <p:cNvPicPr>
            <a:picLocks noGrp="1" noChangeAspect="1"/>
          </p:cNvPicPr>
          <p:nvPr>
            <p:ph idx="1"/>
          </p:nvPr>
        </p:nvPicPr>
        <p:blipFill>
          <a:blip r:embed="rId2"/>
          <a:stretch>
            <a:fillRect/>
          </a:stretch>
        </p:blipFill>
        <p:spPr>
          <a:xfrm>
            <a:off x="4233333" y="1890713"/>
            <a:ext cx="3725334" cy="3632200"/>
          </a:xfrm>
        </p:spPr>
      </p:pic>
    </p:spTree>
    <p:extLst>
      <p:ext uri="{BB962C8B-B14F-4D97-AF65-F5344CB8AC3E}">
        <p14:creationId xmlns:p14="http://schemas.microsoft.com/office/powerpoint/2010/main" val="267233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C17C-D855-6C17-FFF3-2FFBB68CF5A3}"/>
              </a:ext>
            </a:extLst>
          </p:cNvPr>
          <p:cNvSpPr>
            <a:spLocks noGrp="1"/>
          </p:cNvSpPr>
          <p:nvPr>
            <p:ph type="title"/>
          </p:nvPr>
        </p:nvSpPr>
        <p:spPr>
          <a:xfrm>
            <a:off x="838200" y="152400"/>
            <a:ext cx="10515600" cy="685800"/>
          </a:xfrm>
        </p:spPr>
        <p:txBody>
          <a:bodyPr>
            <a:normAutofit/>
          </a:bodyPr>
          <a:lstStyle/>
          <a:p>
            <a:r>
              <a:rPr lang="en-US" sz="2800" dirty="0">
                <a:solidFill>
                  <a:schemeClr val="bg1"/>
                </a:solidFill>
              </a:rPr>
              <a:t>ALTERNATIVE SENTENCING</a:t>
            </a:r>
          </a:p>
        </p:txBody>
      </p:sp>
      <p:sp>
        <p:nvSpPr>
          <p:cNvPr id="3" name="Content Placeholder 2">
            <a:extLst>
              <a:ext uri="{FF2B5EF4-FFF2-40B4-BE49-F238E27FC236}">
                <a16:creationId xmlns:a16="http://schemas.microsoft.com/office/drawing/2014/main" id="{EED09043-6B0C-2078-A9F1-8A6500DE01B0}"/>
              </a:ext>
            </a:extLst>
          </p:cNvPr>
          <p:cNvSpPr>
            <a:spLocks noGrp="1"/>
          </p:cNvSpPr>
          <p:nvPr>
            <p:ph idx="1"/>
          </p:nvPr>
        </p:nvSpPr>
        <p:spPr>
          <a:xfrm>
            <a:off x="838200" y="1143000"/>
            <a:ext cx="10515600" cy="5105400"/>
          </a:xfrm>
        </p:spPr>
        <p:txBody>
          <a:bodyPr>
            <a:normAutofit/>
          </a:bodyPr>
          <a:lstStyle/>
          <a:p>
            <a:pPr marL="0" indent="0">
              <a:buNone/>
            </a:pPr>
            <a:r>
              <a:rPr lang="en-US" sz="2400" b="1" i="0" u="none" strike="noStrike" baseline="0" dirty="0">
                <a:solidFill>
                  <a:srgbClr val="0476A8"/>
                </a:solidFill>
                <a:latin typeface="Arial" panose="020B0604020202020204" pitchFamily="34" charset="0"/>
              </a:rPr>
              <a:t>Case Types</a:t>
            </a:r>
            <a:endParaRPr lang="en-US" sz="2400" b="0" i="0" u="none" strike="noStrike" baseline="0" dirty="0">
              <a:solidFill>
                <a:srgbClr val="0476A8"/>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Probation –A person who has been convicted of a misdemeanor, who:</a:t>
            </a:r>
          </a:p>
          <a:p>
            <a:pPr lvl="1"/>
            <a:r>
              <a:rPr lang="en-US" b="0" i="0" u="none" strike="noStrike" baseline="0" dirty="0">
                <a:solidFill>
                  <a:srgbClr val="000000"/>
                </a:solidFill>
                <a:latin typeface="Arial" panose="020B0604020202020204" pitchFamily="34" charset="0"/>
              </a:rPr>
              <a:t>Has had his or her sentence suspended pursuant to NRS 4.373 or 5.055, and is serving that suspended sentence; or</a:t>
            </a:r>
          </a:p>
          <a:p>
            <a:pPr lvl="1"/>
            <a:r>
              <a:rPr lang="en-US" b="0" i="0" u="none" strike="noStrike" baseline="0" dirty="0">
                <a:solidFill>
                  <a:srgbClr val="000000"/>
                </a:solidFill>
                <a:latin typeface="Arial" panose="020B0604020202020204" pitchFamily="34" charset="0"/>
              </a:rPr>
              <a:t>Has been sentenced to a term of residential confinement pursuant to NRS 4.3762, or 5.076, and is serving that term of residential confinement.</a:t>
            </a:r>
          </a:p>
          <a:p>
            <a:r>
              <a:rPr lang="en-US" sz="2000" b="0" i="0" u="none" strike="noStrike" baseline="0" dirty="0">
                <a:solidFill>
                  <a:srgbClr val="000000"/>
                </a:solidFill>
                <a:latin typeface="Arial" panose="020B0604020202020204" pitchFamily="34" charset="0"/>
              </a:rPr>
              <a:t>Pretrial –A person who has been charged with or convicted of a misdemeanor, gross misdemeanor or felony and who has been released from custody before trial or sentencing, subject to the conditions imposed by the court.</a:t>
            </a:r>
          </a:p>
          <a:p>
            <a:r>
              <a:rPr lang="en-US" sz="2000" b="0" i="0" u="none" strike="noStrike" baseline="0" dirty="0">
                <a:solidFill>
                  <a:srgbClr val="000000"/>
                </a:solidFill>
                <a:latin typeface="Arial" panose="020B0604020202020204" pitchFamily="34" charset="0"/>
              </a:rPr>
              <a:t>Courtesy –A person whose primary supervision is conducted by another agency but has been referred to the department for services such as residential confinement, drug/alcohol testing, electronic monitoring, or full supervision for out of state cases.</a:t>
            </a:r>
          </a:p>
        </p:txBody>
      </p:sp>
    </p:spTree>
    <p:extLst>
      <p:ext uri="{BB962C8B-B14F-4D97-AF65-F5344CB8AC3E}">
        <p14:creationId xmlns:p14="http://schemas.microsoft.com/office/powerpoint/2010/main" val="182615612"/>
      </p:ext>
    </p:extLst>
  </p:cSld>
  <p:clrMapOvr>
    <a:masterClrMapping/>
  </p:clrMapOvr>
</p:sld>
</file>

<file path=ppt/theme/theme1.xml><?xml version="1.0" encoding="utf-8"?>
<a:theme xmlns:a="http://schemas.openxmlformats.org/drawingml/2006/main" name="Office Theme">
  <a:themeElements>
    <a:clrScheme name="Washoe County">
      <a:dk1>
        <a:srgbClr val="000000"/>
      </a:dk1>
      <a:lt1>
        <a:srgbClr val="FFFFFF"/>
      </a:lt1>
      <a:dk2>
        <a:srgbClr val="44546A"/>
      </a:dk2>
      <a:lt2>
        <a:srgbClr val="E7E6E6"/>
      </a:lt2>
      <a:accent1>
        <a:srgbClr val="0475A7"/>
      </a:accent1>
      <a:accent2>
        <a:srgbClr val="6A428A"/>
      </a:accent2>
      <a:accent3>
        <a:srgbClr val="C35366"/>
      </a:accent3>
      <a:accent4>
        <a:srgbClr val="BA6391"/>
      </a:accent4>
      <a:accent5>
        <a:srgbClr val="F48E71"/>
      </a:accent5>
      <a:accent6>
        <a:srgbClr val="F8C45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F9E0F8158BF4FB5ADA22A84B6E9D2" ma:contentTypeVersion="4" ma:contentTypeDescription="Create a new document." ma:contentTypeScope="" ma:versionID="62c4125046d325ad235cef37bf973668">
  <xsd:schema xmlns:xsd="http://www.w3.org/2001/XMLSchema" xmlns:xs="http://www.w3.org/2001/XMLSchema" xmlns:p="http://schemas.microsoft.com/office/2006/metadata/properties" xmlns:ns2="2e592e58-1ea2-4767-b12d-785cb278db63" xmlns:ns3="d674ea5f-e568-4e07-bc16-0a1f19b41d87" targetNamespace="http://schemas.microsoft.com/office/2006/metadata/properties" ma:root="true" ma:fieldsID="a6622764e32fe914c54a0a5088efd5a5" ns2:_="" ns3:_="">
    <xsd:import namespace="2e592e58-1ea2-4767-b12d-785cb278db63"/>
    <xsd:import namespace="d674ea5f-e568-4e07-bc16-0a1f19b41d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92e58-1ea2-4767-b12d-785cb278d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74ea5f-e568-4e07-bc16-0a1f19b41d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AB1C7-F1C2-4069-B95B-009DE1A28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592e58-1ea2-4767-b12d-785cb278db63"/>
    <ds:schemaRef ds:uri="d674ea5f-e568-4e07-bc16-0a1f19b41d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34678A-73AF-4A07-A48F-AC39902908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8A2ED1-CF57-4A94-AC0C-09E145F1F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18113</TotalTime>
  <Words>1624</Words>
  <Application>Microsoft Office PowerPoint</Application>
  <PresentationFormat>Widescreen</PresentationFormat>
  <Paragraphs>325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Roboto Slab</vt:lpstr>
      <vt:lpstr>Roboto Slab Light</vt:lpstr>
      <vt:lpstr>Rockwell</vt:lpstr>
      <vt:lpstr>Segoe UI</vt:lpstr>
      <vt:lpstr>Wingdings</vt:lpstr>
      <vt:lpstr>Office Theme</vt:lpstr>
      <vt:lpstr>PowerPoint Presentation</vt:lpstr>
      <vt:lpstr>PowerPoint Presentation</vt:lpstr>
      <vt:lpstr>MESSAGE FROM THE CHIEF</vt:lpstr>
      <vt:lpstr>PowerPoint Presentation</vt:lpstr>
      <vt:lpstr>Department Overview</vt:lpstr>
      <vt:lpstr>Strategic Plan</vt:lpstr>
      <vt:lpstr>2023 Probation Highlights</vt:lpstr>
      <vt:lpstr>2023 Alternative Sentencing Statistics</vt:lpstr>
      <vt:lpstr>ALTERNATIVE SENTENCING</vt:lpstr>
      <vt:lpstr>ALTERNATIVE SENTENCING – 2023 STATISTICS</vt:lpstr>
      <vt:lpstr>ALTERNATIVE SENTENCING – 2023 STATISTICS</vt:lpstr>
      <vt:lpstr>ALTERNATIVE SENTENCING – 2023 STATISTICS</vt:lpstr>
      <vt:lpstr>ALTERNATIVE SENTENCING – 2023 STATISTICS</vt:lpstr>
      <vt:lpstr>ALTERNATIVE SENTENCING – 2023 STATISTICS</vt:lpstr>
      <vt:lpstr>ALTERNATIVE SENTENCING – 2023 STATISTICS</vt:lpstr>
      <vt:lpstr>SUPPORT IN TREATMENT, ACCOUNTABILITY AND RECOVERY</vt:lpstr>
      <vt:lpstr>SUPPORT IN TREATMENT, ACCOUNTABILITY AND RECOVERY</vt:lpstr>
      <vt:lpstr>PowerPoint Presentation</vt:lpstr>
      <vt:lpstr>STAR Drug Testing Appearance and Results Comparison By Month</vt:lpstr>
      <vt:lpstr>PowerPoint Presentation</vt:lpstr>
      <vt:lpstr>STAR Recovery House </vt:lpstr>
      <vt:lpstr>REVENUE</vt:lpstr>
      <vt:lpstr>2023 Sober 24 Statistics</vt:lpstr>
      <vt:lpstr>SOBER 24</vt:lpstr>
      <vt:lpstr>SOBER 24 – 2023 STATISTICS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Sperka</dc:creator>
  <cp:lastModifiedBy>Roper, Justin</cp:lastModifiedBy>
  <cp:revision>90</cp:revision>
  <dcterms:created xsi:type="dcterms:W3CDTF">2021-10-07T17:37:40Z</dcterms:created>
  <dcterms:modified xsi:type="dcterms:W3CDTF">2024-01-30T20:43:33Z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0x01010084FF9E0F8158BF4FB5ADA22A84B6E9D2</vt:lpwstr>
  </property>
</Properties>
</file>